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0" r:id="rId4"/>
    <p:sldId id="261" r:id="rId5"/>
    <p:sldId id="257" r:id="rId6"/>
    <p:sldId id="258" r:id="rId7"/>
    <p:sldId id="259"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94660"/>
  </p:normalViewPr>
  <p:slideViewPr>
    <p:cSldViewPr snapToGrid="0">
      <p:cViewPr varScale="1">
        <p:scale>
          <a:sx n="113" d="100"/>
          <a:sy n="113" d="100"/>
        </p:scale>
        <p:origin x="1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4BDD4-CC90-4B89-8F14-376CA742627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490A838-ADE5-4F5C-B88F-41A215FD3D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BC154D-5FAA-4921-8F8C-EB23E0F872E8}"/>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5" name="フッター プレースホルダー 4">
            <a:extLst>
              <a:ext uri="{FF2B5EF4-FFF2-40B4-BE49-F238E27FC236}">
                <a16:creationId xmlns:a16="http://schemas.microsoft.com/office/drawing/2014/main" id="{DFC3C67A-A2C7-4005-AD62-9C8065E599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D88E90-7AA3-4D83-9C88-E6D070BC33E1}"/>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427047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C586F-27D7-411C-B590-5519D6AA851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1753F5-28BE-414A-B958-235AD2B781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5632E9-29A4-40E0-88B8-CD6723594ED1}"/>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5" name="フッター プレースホルダー 4">
            <a:extLst>
              <a:ext uri="{FF2B5EF4-FFF2-40B4-BE49-F238E27FC236}">
                <a16:creationId xmlns:a16="http://schemas.microsoft.com/office/drawing/2014/main" id="{04BA6C3A-294F-4038-9F66-9BA9855797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255E79-FAE9-4778-9997-F6C863466206}"/>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273284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CC804F9-279D-470F-9143-CB71C3CFE2F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CD59A9F-26FF-45EC-8DF6-E30D4BD1669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2E71A0-5B74-4811-9EF2-232E6801F41E}"/>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5" name="フッター プレースホルダー 4">
            <a:extLst>
              <a:ext uri="{FF2B5EF4-FFF2-40B4-BE49-F238E27FC236}">
                <a16:creationId xmlns:a16="http://schemas.microsoft.com/office/drawing/2014/main" id="{E5362CE0-6AA3-45F1-8CE5-740F19A60A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5D727E-D982-4518-A5F2-D42EE72EB66A}"/>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242582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DCBD83-8CF4-4929-B807-D6020A32D5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1CF44F-45B9-45C4-99BA-D565AD9D2B8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3F5726-4DFF-4B75-B947-D7BBC9490A75}"/>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5" name="フッター プレースホルダー 4">
            <a:extLst>
              <a:ext uri="{FF2B5EF4-FFF2-40B4-BE49-F238E27FC236}">
                <a16:creationId xmlns:a16="http://schemas.microsoft.com/office/drawing/2014/main" id="{0FA3E117-4DC4-4461-B1F3-2229CC8494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11DA40-ABE4-4988-A036-E2140BD13F81}"/>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356140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6A82B-20B1-4831-8DF3-04FC734E0D3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293585-2D57-4967-8840-26B986E318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1B06534-C4BC-4536-9E86-7804E3C94946}"/>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5" name="フッター プレースホルダー 4">
            <a:extLst>
              <a:ext uri="{FF2B5EF4-FFF2-40B4-BE49-F238E27FC236}">
                <a16:creationId xmlns:a16="http://schemas.microsoft.com/office/drawing/2014/main" id="{97A73F4D-0BD8-4E3B-8902-FADE5AEB4D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34B25C-A00F-4FD1-9684-FE94E1B595D7}"/>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186739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9C73F-7F24-4A0A-B019-462429F24D6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C9E3BA-108F-412F-B057-E8672DA25C3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AAD6340-5644-4D73-A6F9-6F7DEA48C36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3813763-62EA-49E6-85A7-F7771C42BC26}"/>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6" name="フッター プレースホルダー 5">
            <a:extLst>
              <a:ext uri="{FF2B5EF4-FFF2-40B4-BE49-F238E27FC236}">
                <a16:creationId xmlns:a16="http://schemas.microsoft.com/office/drawing/2014/main" id="{27087ACF-E75B-4F51-9801-58E1D8BF6D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CF5F1E-3BA0-451B-945D-813093119E6F}"/>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146981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FF5CEA-BC3C-4779-B3B0-249DCF373CB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7B7AA1-F2D1-4791-A235-CDBD1F1C3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E0674B4-9128-4EEE-99DA-87A043D4C0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F9B2CD0-E68B-4A43-A9A3-D254CC83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8C55CFA-A5B2-4A53-A400-D7B61EDF21C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9E9C1F9-77F8-4A0C-9674-990B2A6AB2F5}"/>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8" name="フッター プレースホルダー 7">
            <a:extLst>
              <a:ext uri="{FF2B5EF4-FFF2-40B4-BE49-F238E27FC236}">
                <a16:creationId xmlns:a16="http://schemas.microsoft.com/office/drawing/2014/main" id="{A23E790C-E9E4-4EF7-B5B0-88C5C0A8B58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6F592FD-DF0F-4890-A2D9-7A25D84E3809}"/>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240752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134E6-F7E6-4291-841A-7419631BF5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1E31122-8EE6-4B64-BF3C-D457C1CF1310}"/>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4" name="フッター プレースホルダー 3">
            <a:extLst>
              <a:ext uri="{FF2B5EF4-FFF2-40B4-BE49-F238E27FC236}">
                <a16:creationId xmlns:a16="http://schemas.microsoft.com/office/drawing/2014/main" id="{BE08BF9B-3EEA-4CCE-AEDC-CE02AA7152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1766526-8A40-4437-8A6F-B0E10E9DF0F4}"/>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362145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52DCAD-0DA6-4583-88D1-5E95FA306FBA}"/>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3" name="フッター プレースホルダー 2">
            <a:extLst>
              <a:ext uri="{FF2B5EF4-FFF2-40B4-BE49-F238E27FC236}">
                <a16:creationId xmlns:a16="http://schemas.microsoft.com/office/drawing/2014/main" id="{A2BE709A-B45D-4142-9A0D-8B7B47F6306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BD43A76-1691-4955-869F-D98713F745C8}"/>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256407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62A2FF-F354-435D-9DD8-33859D037C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581625-5BC6-47BC-848F-F14E0E9C3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BEDBCD3-2AE3-4C81-86D4-AB7E90D1A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31ACDD-F2C5-4B7D-BD53-92034F97EF70}"/>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6" name="フッター プレースホルダー 5">
            <a:extLst>
              <a:ext uri="{FF2B5EF4-FFF2-40B4-BE49-F238E27FC236}">
                <a16:creationId xmlns:a16="http://schemas.microsoft.com/office/drawing/2014/main" id="{CC8B4B0C-5BBF-47A2-820B-8C7AE090B2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E72989-A009-4ECA-A748-1F4721CB03EC}"/>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1295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DF160-C7F4-45B2-95EC-8D6609933F7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8C8E66B-E883-4137-BAE0-1E10F783F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40655F4-38FD-4D9D-B9AD-4ADED3E20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6ADAB1A-573A-4CDF-A747-7E6DD6E4F679}"/>
              </a:ext>
            </a:extLst>
          </p:cNvPr>
          <p:cNvSpPr>
            <a:spLocks noGrp="1"/>
          </p:cNvSpPr>
          <p:nvPr>
            <p:ph type="dt" sz="half" idx="10"/>
          </p:nvPr>
        </p:nvSpPr>
        <p:spPr/>
        <p:txBody>
          <a:bodyPr/>
          <a:lstStyle/>
          <a:p>
            <a:fld id="{ABD29A7B-859E-42B0-9B0E-F05A2C33C82B}" type="datetimeFigureOut">
              <a:rPr kumimoji="1" lang="ja-JP" altLang="en-US" smtClean="0"/>
              <a:t>2025/4/28</a:t>
            </a:fld>
            <a:endParaRPr kumimoji="1" lang="ja-JP" altLang="en-US"/>
          </a:p>
        </p:txBody>
      </p:sp>
      <p:sp>
        <p:nvSpPr>
          <p:cNvPr id="6" name="フッター プレースホルダー 5">
            <a:extLst>
              <a:ext uri="{FF2B5EF4-FFF2-40B4-BE49-F238E27FC236}">
                <a16:creationId xmlns:a16="http://schemas.microsoft.com/office/drawing/2014/main" id="{2659B09C-5170-46E5-A7CA-68D94568A0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C3FEC5-ADE8-4BA1-985E-1741F28C9E07}"/>
              </a:ext>
            </a:extLst>
          </p:cNvPr>
          <p:cNvSpPr>
            <a:spLocks noGrp="1"/>
          </p:cNvSpPr>
          <p:nvPr>
            <p:ph type="sldNum" sz="quarter" idx="12"/>
          </p:nvPr>
        </p:nvSpPr>
        <p:spPr/>
        <p:txBody>
          <a:body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218006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CE3C0DE-6464-44F8-B34B-6C77FECC7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A27301-1CA4-4E2F-A30A-8E9DE40E9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94845A-30DE-4AA5-BF90-B22DD7D51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29A7B-859E-42B0-9B0E-F05A2C33C82B}" type="datetimeFigureOut">
              <a:rPr kumimoji="1" lang="ja-JP" altLang="en-US" smtClean="0"/>
              <a:t>2025/4/28</a:t>
            </a:fld>
            <a:endParaRPr kumimoji="1" lang="ja-JP" altLang="en-US"/>
          </a:p>
        </p:txBody>
      </p:sp>
      <p:sp>
        <p:nvSpPr>
          <p:cNvPr id="5" name="フッター プレースホルダー 4">
            <a:extLst>
              <a:ext uri="{FF2B5EF4-FFF2-40B4-BE49-F238E27FC236}">
                <a16:creationId xmlns:a16="http://schemas.microsoft.com/office/drawing/2014/main" id="{729615B0-F478-47E7-8C6A-BEB8F71F8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CDD9AF-4EC2-427D-B0F4-5180CF001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0F16F-AE39-4BDA-B93A-909548B4729D}" type="slidenum">
              <a:rPr kumimoji="1" lang="ja-JP" altLang="en-US" smtClean="0"/>
              <a:t>‹#›</a:t>
            </a:fld>
            <a:endParaRPr kumimoji="1" lang="ja-JP" altLang="en-US"/>
          </a:p>
        </p:txBody>
      </p:sp>
    </p:spTree>
    <p:extLst>
      <p:ext uri="{BB962C8B-B14F-4D97-AF65-F5344CB8AC3E}">
        <p14:creationId xmlns:p14="http://schemas.microsoft.com/office/powerpoint/2010/main" val="158348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D129879-36EE-412A-B5FE-1DED8506DBAD}"/>
              </a:ext>
            </a:extLst>
          </p:cNvPr>
          <p:cNvPicPr>
            <a:picLocks noChangeAspect="1"/>
          </p:cNvPicPr>
          <p:nvPr/>
        </p:nvPicPr>
        <p:blipFill rotWithShape="1">
          <a:blip r:embed="rId2">
            <a:extLst>
              <a:ext uri="{28A0092B-C50C-407E-A947-70E740481C1C}">
                <a14:useLocalDpi xmlns:a14="http://schemas.microsoft.com/office/drawing/2010/main" val="0"/>
              </a:ext>
            </a:extLst>
          </a:blip>
          <a:srcRect t="21739" r="8233" b="19186"/>
          <a:stretch/>
        </p:blipFill>
        <p:spPr>
          <a:xfrm>
            <a:off x="-1" y="-21771"/>
            <a:ext cx="12192001" cy="5232399"/>
          </a:xfrm>
          <a:prstGeom prst="rect">
            <a:avLst/>
          </a:prstGeom>
        </p:spPr>
      </p:pic>
      <p:sp>
        <p:nvSpPr>
          <p:cNvPr id="4" name="正方形/長方形 3">
            <a:extLst>
              <a:ext uri="{FF2B5EF4-FFF2-40B4-BE49-F238E27FC236}">
                <a16:creationId xmlns:a16="http://schemas.microsoft.com/office/drawing/2014/main" id="{C811E639-3395-4A2C-861B-E005E7B8E74F}"/>
              </a:ext>
            </a:extLst>
          </p:cNvPr>
          <p:cNvSpPr/>
          <p:nvPr/>
        </p:nvSpPr>
        <p:spPr>
          <a:xfrm>
            <a:off x="0" y="5072741"/>
            <a:ext cx="12192000" cy="17852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12099DB-0441-45C2-B903-6305B0D73DC5}"/>
              </a:ext>
            </a:extLst>
          </p:cNvPr>
          <p:cNvSpPr>
            <a:spLocks noGrp="1"/>
          </p:cNvSpPr>
          <p:nvPr>
            <p:ph type="ctrTitle"/>
          </p:nvPr>
        </p:nvSpPr>
        <p:spPr>
          <a:xfrm>
            <a:off x="319313" y="3947885"/>
            <a:ext cx="10668001" cy="2387600"/>
          </a:xfrm>
        </p:spPr>
        <p:txBody>
          <a:bodyPr>
            <a:normAutofit fontScale="90000"/>
          </a:bodyPr>
          <a:lstStyle/>
          <a:p>
            <a:pPr algn="l"/>
            <a:r>
              <a:rPr kumimoji="1" lang="ja-JP" altLang="en-US" sz="3600" dirty="0">
                <a:solidFill>
                  <a:schemeClr val="bg1"/>
                </a:solidFill>
                <a:latin typeface="Noto Sans CJK JP Bold" panose="020B0800000000000000" pitchFamily="34" charset="-128"/>
                <a:ea typeface="Noto Sans CJK JP Bold" panose="020B0800000000000000" pitchFamily="34" charset="-128"/>
              </a:rPr>
              <a:t>龍谷チャレンジスタートアップ部門  応募書類について</a:t>
            </a:r>
            <a:br>
              <a:rPr kumimoji="1" lang="en-US" altLang="ja-JP" sz="4400" dirty="0">
                <a:solidFill>
                  <a:schemeClr val="bg1"/>
                </a:solidFill>
                <a:latin typeface="Noto Sans CJK JP Bold" panose="020B0800000000000000" pitchFamily="34" charset="-128"/>
                <a:ea typeface="Noto Sans CJK JP Bold" panose="020B0800000000000000" pitchFamily="34" charset="-128"/>
              </a:rPr>
            </a:br>
            <a:br>
              <a:rPr kumimoji="1" lang="en-US" altLang="ja-JP" sz="3200" dirty="0">
                <a:solidFill>
                  <a:schemeClr val="bg1"/>
                </a:solidFill>
                <a:latin typeface="Noto Sans CJK JP Bold" panose="020B0800000000000000" pitchFamily="34" charset="-128"/>
                <a:ea typeface="Noto Sans CJK JP Bold" panose="020B0800000000000000" pitchFamily="34" charset="-128"/>
              </a:rPr>
            </a:br>
            <a:r>
              <a:rPr kumimoji="1" lang="en-US" altLang="ja-JP" sz="3200" dirty="0">
                <a:solidFill>
                  <a:schemeClr val="bg1"/>
                </a:solidFill>
                <a:latin typeface="Noto Sans CJK JP Bold" panose="020B0800000000000000" pitchFamily="34" charset="-128"/>
                <a:ea typeface="Noto Sans CJK JP Bold" panose="020B0800000000000000" pitchFamily="34" charset="-128"/>
              </a:rPr>
              <a:t>TREP</a:t>
            </a:r>
            <a:r>
              <a:rPr kumimoji="1" lang="ja-JP" altLang="en-US" sz="3200" dirty="0">
                <a:solidFill>
                  <a:schemeClr val="bg1"/>
                </a:solidFill>
                <a:latin typeface="Noto Sans CJK JP Bold" panose="020B0800000000000000" pitchFamily="34" charset="-128"/>
                <a:ea typeface="Noto Sans CJK JP Bold" panose="020B0800000000000000" pitchFamily="34" charset="-128"/>
              </a:rPr>
              <a:t>（創業支援ブース）</a:t>
            </a:r>
            <a:br>
              <a:rPr kumimoji="1" lang="en-US" altLang="ja-JP" sz="3200" dirty="0">
                <a:solidFill>
                  <a:schemeClr val="bg1"/>
                </a:solidFill>
                <a:latin typeface="Noto Sans CJK JP Bold" panose="020B0800000000000000" pitchFamily="34" charset="-128"/>
                <a:ea typeface="Noto Sans CJK JP Bold" panose="020B0800000000000000" pitchFamily="34" charset="-128"/>
              </a:rPr>
            </a:br>
            <a:endParaRPr kumimoji="1" lang="ja-JP" altLang="en-US" sz="4400" dirty="0">
              <a:solidFill>
                <a:schemeClr val="bg1"/>
              </a:solidFill>
              <a:latin typeface="Noto Sans CJK JP Bold" panose="020B0800000000000000" pitchFamily="34" charset="-128"/>
              <a:ea typeface="Noto Sans CJK JP Bold" panose="020B0800000000000000" pitchFamily="34" charset="-128"/>
            </a:endParaRPr>
          </a:p>
        </p:txBody>
      </p:sp>
      <p:pic>
        <p:nvPicPr>
          <p:cNvPr id="4098" name="Picture 2">
            <a:extLst>
              <a:ext uri="{FF2B5EF4-FFF2-40B4-BE49-F238E27FC236}">
                <a16:creationId xmlns:a16="http://schemas.microsoft.com/office/drawing/2014/main" id="{666E1B3E-15B6-491C-8B7C-DE9F97088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315" y="4470398"/>
            <a:ext cx="1204686" cy="120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6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B9FEC4-8EC3-4B25-8BE7-3BCD947D47C1}"/>
              </a:ext>
            </a:extLst>
          </p:cNvPr>
          <p:cNvSpPr>
            <a:spLocks noGrp="1"/>
          </p:cNvSpPr>
          <p:nvPr>
            <p:ph type="title"/>
          </p:nvPr>
        </p:nvSpPr>
        <p:spPr>
          <a:xfrm>
            <a:off x="380999" y="280486"/>
            <a:ext cx="10515600" cy="1325563"/>
          </a:xfrm>
        </p:spPr>
        <p:txBody>
          <a:bodyPr>
            <a:normAutofit/>
          </a:bodyPr>
          <a:lstStyle/>
          <a:p>
            <a:r>
              <a:rPr kumimoji="1" lang="ja-JP" altLang="en-US" sz="3200" dirty="0"/>
              <a:t>龍谷チャレンジスタートアップ部門募集要項（抜粋）</a:t>
            </a:r>
          </a:p>
        </p:txBody>
      </p:sp>
      <p:sp>
        <p:nvSpPr>
          <p:cNvPr id="3" name="コンテンツ プレースホルダー 2">
            <a:extLst>
              <a:ext uri="{FF2B5EF4-FFF2-40B4-BE49-F238E27FC236}">
                <a16:creationId xmlns:a16="http://schemas.microsoft.com/office/drawing/2014/main" id="{2DCB8FA5-47AC-4B6B-9D90-1C99C0425CB6}"/>
              </a:ext>
            </a:extLst>
          </p:cNvPr>
          <p:cNvSpPr>
            <a:spLocks noGrp="1"/>
          </p:cNvSpPr>
          <p:nvPr>
            <p:ph idx="1"/>
          </p:nvPr>
        </p:nvSpPr>
        <p:spPr>
          <a:xfrm>
            <a:off x="5791200" y="1690688"/>
            <a:ext cx="6282267" cy="4351338"/>
          </a:xfrm>
        </p:spPr>
        <p:txBody>
          <a:bodyPr>
            <a:normAutofit fontScale="62500" lnSpcReduction="20000"/>
          </a:bodyPr>
          <a:lstStyle/>
          <a:p>
            <a:pPr marL="0" indent="0">
              <a:buNone/>
            </a:pPr>
            <a:b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br>
            <a:b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b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≪スタートアップ部門≫ </a:t>
            </a:r>
          </a:p>
          <a:p>
            <a:pPr marL="0" indent="0">
              <a:buNone/>
            </a:pPr>
            <a:r>
              <a:rPr lang="zh-CN"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１．募集内容 </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      アントレプレナーシップの醸成を目的とし、学生が自らの関心や社会的課題に基づき</a:t>
            </a:r>
            <a:endPar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endParaRPr>
          </a:p>
          <a:p>
            <a:pPr marL="0" indent="0">
              <a:buNone/>
            </a:pPr>
            <a:r>
              <a:rPr lang="en-US" altLang="ja-JP" sz="1800" dirty="0">
                <a:solidFill>
                  <a:srgbClr val="000000"/>
                </a:solidFill>
                <a:latin typeface="Noto Sans CJK JP Regular" panose="020B0500000000000000" pitchFamily="34" charset="-128"/>
                <a:ea typeface="Noto Sans CJK JP Regular" panose="020B0500000000000000" pitchFamily="34" charset="-128"/>
              </a:rPr>
              <a:t>      </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主体的に行動を起こす第一歩を踏み出すための取り組みを、毎月募集・採択し支援します。</a:t>
            </a:r>
          </a:p>
          <a:p>
            <a:pPr marL="0" indent="0">
              <a:buNone/>
            </a:pPr>
            <a:b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b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２．応募条件・対象事業 </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（１）代表及び中心メンバーが本学学生であること。</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（２）</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TREP</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（創業支援ブース）に入居すること（在学中は無料）。</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（３）</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TREP</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（創業支援ブース）において、活動内容の進捗報告をすること。</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（４）他の団体や組織に所属または付属し、本学学生の自主的な活動と判断が出来ない場合は</a:t>
            </a:r>
            <a:endPar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endParaRP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              対象外とします。</a:t>
            </a:r>
          </a:p>
          <a:p>
            <a:pPr marL="0" indent="0">
              <a:buNone/>
            </a:pPr>
            <a:b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b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３．支援金額・採択件数等 </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（１）</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1</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件あたり上限</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5</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万円を支給し、執行期限は採択日から</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3</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か月以内とします。</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（２）</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5</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6</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7</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10</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11</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12</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月（予定）に募集し、毎月若干数を採択します。</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（３）他部門との重複、複数回の申請も可とします。</a:t>
            </a: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（４）希望する採択団体に対しては、取り組みや進捗報告の内容等を審査の上、追加で支援金を</a:t>
            </a:r>
            <a:endPar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endParaRPr>
          </a:p>
          <a:p>
            <a:pPr marL="0" indent="0">
              <a:buNone/>
            </a:pP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             支給することがあります（上限</a:t>
            </a:r>
            <a:r>
              <a:rPr lang="en-US" altLang="ja-JP"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15</a:t>
            </a:r>
            <a:r>
              <a:rPr lang="ja-JP" altLang="en-US" sz="1800" b="0" i="0" u="none" strike="noStrike" baseline="0" dirty="0">
                <a:solidFill>
                  <a:srgbClr val="000000"/>
                </a:solidFill>
                <a:latin typeface="Noto Sans CJK JP Regular" panose="020B0500000000000000" pitchFamily="34" charset="-128"/>
                <a:ea typeface="Noto Sans CJK JP Regular" panose="020B0500000000000000" pitchFamily="34" charset="-128"/>
              </a:rPr>
              <a:t>万円）。</a:t>
            </a:r>
            <a:endParaRPr kumimoji="1" lang="ja-JP" altLang="en-US" dirty="0">
              <a:latin typeface="Noto Sans CJK JP Regular" panose="020B0500000000000000" pitchFamily="34" charset="-128"/>
              <a:ea typeface="Noto Sans CJK JP Regular" panose="020B0500000000000000" pitchFamily="34" charset="-128"/>
            </a:endParaRPr>
          </a:p>
        </p:txBody>
      </p:sp>
      <p:sp>
        <p:nvSpPr>
          <p:cNvPr id="5" name="テキスト ボックス 4">
            <a:extLst>
              <a:ext uri="{FF2B5EF4-FFF2-40B4-BE49-F238E27FC236}">
                <a16:creationId xmlns:a16="http://schemas.microsoft.com/office/drawing/2014/main" id="{51B151A1-8F04-4EE2-99BC-EFE3D712C8EF}"/>
              </a:ext>
            </a:extLst>
          </p:cNvPr>
          <p:cNvSpPr txBox="1"/>
          <p:nvPr/>
        </p:nvSpPr>
        <p:spPr>
          <a:xfrm>
            <a:off x="279401" y="1758421"/>
            <a:ext cx="4123266" cy="338554"/>
          </a:xfrm>
          <a:prstGeom prst="rect">
            <a:avLst/>
          </a:prstGeom>
          <a:noFill/>
        </p:spPr>
        <p:txBody>
          <a:bodyPr wrap="square">
            <a:spAutoFit/>
          </a:bodyPr>
          <a:lstStyle/>
          <a:p>
            <a:pPr algn="l"/>
            <a:endParaRPr lang="ja-JP" altLang="en-US" sz="1600" b="0" i="0" u="none" strike="noStrike" baseline="0" dirty="0">
              <a:solidFill>
                <a:srgbClr val="000000"/>
              </a:solidFill>
              <a:latin typeface="Noto Sans CJK JP Regular" panose="020B0500000000000000" pitchFamily="34" charset="-128"/>
              <a:ea typeface="Noto Sans CJK JP Regular" panose="020B0500000000000000" pitchFamily="34" charset="-128"/>
            </a:endParaRPr>
          </a:p>
        </p:txBody>
      </p:sp>
      <p:sp>
        <p:nvSpPr>
          <p:cNvPr id="6" name="コンテンツ プレースホルダー 2">
            <a:extLst>
              <a:ext uri="{FF2B5EF4-FFF2-40B4-BE49-F238E27FC236}">
                <a16:creationId xmlns:a16="http://schemas.microsoft.com/office/drawing/2014/main" id="{65159E91-2C34-488A-B04D-BB0CA138CAFD}"/>
              </a:ext>
            </a:extLst>
          </p:cNvPr>
          <p:cNvSpPr txBox="1">
            <a:spLocks/>
          </p:cNvSpPr>
          <p:nvPr/>
        </p:nvSpPr>
        <p:spPr>
          <a:xfrm>
            <a:off x="372533" y="1927698"/>
            <a:ext cx="52662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200" dirty="0">
                <a:solidFill>
                  <a:srgbClr val="000000"/>
                </a:solidFill>
                <a:latin typeface="Noto Sans CJK JP Regular" panose="020B0500000000000000" pitchFamily="34" charset="-128"/>
                <a:ea typeface="Noto Sans CJK JP Regular" panose="020B0500000000000000" pitchFamily="34" charset="-128"/>
              </a:rPr>
              <a:t>【</a:t>
            </a:r>
            <a:r>
              <a:rPr lang="ja-JP" altLang="en-US" sz="1200" dirty="0">
                <a:solidFill>
                  <a:srgbClr val="000000"/>
                </a:solidFill>
                <a:latin typeface="Noto Sans CJK JP Regular" panose="020B0500000000000000" pitchFamily="34" charset="-128"/>
                <a:ea typeface="Noto Sans CJK JP Regular" panose="020B0500000000000000" pitchFamily="34" charset="-128"/>
              </a:rPr>
              <a:t>共通事項</a:t>
            </a:r>
            <a:r>
              <a:rPr lang="en-US" altLang="ja-JP" sz="1200" dirty="0">
                <a:solidFill>
                  <a:srgbClr val="000000"/>
                </a:solidFill>
                <a:latin typeface="Noto Sans CJK JP Regular" panose="020B0500000000000000" pitchFamily="34" charset="-128"/>
                <a:ea typeface="Noto Sans CJK JP Regular" panose="020B0500000000000000" pitchFamily="34" charset="-128"/>
              </a:rPr>
              <a:t>】</a:t>
            </a:r>
          </a:p>
          <a:p>
            <a:pPr marL="0" indent="0">
              <a:buFont typeface="Arial" panose="020B0604020202020204" pitchFamily="34" charset="0"/>
              <a:buNone/>
            </a:pPr>
            <a:r>
              <a:rPr lang="en-US" altLang="ja-JP" sz="1200" dirty="0">
                <a:solidFill>
                  <a:srgbClr val="000000"/>
                </a:solidFill>
                <a:latin typeface="Noto Sans CJK JP Regular" panose="020B0500000000000000" pitchFamily="34" charset="-128"/>
                <a:ea typeface="Noto Sans CJK JP Regular" panose="020B0500000000000000" pitchFamily="34" charset="-128"/>
              </a:rPr>
              <a:t>2025</a:t>
            </a:r>
            <a:r>
              <a:rPr lang="ja-JP" altLang="en-US" sz="1200" dirty="0">
                <a:solidFill>
                  <a:srgbClr val="000000"/>
                </a:solidFill>
                <a:latin typeface="Noto Sans CJK JP Regular" panose="020B0500000000000000" pitchFamily="34" charset="-128"/>
                <a:ea typeface="Noto Sans CJK JP Regular" panose="020B0500000000000000" pitchFamily="34" charset="-128"/>
              </a:rPr>
              <a:t>年度内（</a:t>
            </a:r>
            <a:r>
              <a:rPr lang="en-US" altLang="ja-JP" sz="1200" dirty="0">
                <a:solidFill>
                  <a:srgbClr val="000000"/>
                </a:solidFill>
                <a:latin typeface="Noto Sans CJK JP Regular" panose="020B0500000000000000" pitchFamily="34" charset="-128"/>
                <a:ea typeface="Noto Sans CJK JP Regular" panose="020B0500000000000000" pitchFamily="34" charset="-128"/>
              </a:rPr>
              <a:t>2025</a:t>
            </a:r>
            <a:r>
              <a:rPr lang="ja-JP" altLang="en-US" sz="1200" dirty="0">
                <a:solidFill>
                  <a:srgbClr val="000000"/>
                </a:solidFill>
                <a:latin typeface="Noto Sans CJK JP Regular" panose="020B0500000000000000" pitchFamily="34" charset="-128"/>
                <a:ea typeface="Noto Sans CJK JP Regular" panose="020B0500000000000000" pitchFamily="34" charset="-128"/>
              </a:rPr>
              <a:t>年</a:t>
            </a:r>
            <a:r>
              <a:rPr lang="en-US" altLang="ja-JP" sz="1200" dirty="0">
                <a:solidFill>
                  <a:srgbClr val="000000"/>
                </a:solidFill>
                <a:latin typeface="Noto Sans CJK JP Regular" panose="020B0500000000000000" pitchFamily="34" charset="-128"/>
                <a:ea typeface="Noto Sans CJK JP Regular" panose="020B0500000000000000" pitchFamily="34" charset="-128"/>
              </a:rPr>
              <a:t>4</a:t>
            </a:r>
            <a:r>
              <a:rPr lang="ja-JP" altLang="en-US" sz="1200" dirty="0">
                <a:solidFill>
                  <a:srgbClr val="000000"/>
                </a:solidFill>
                <a:latin typeface="Noto Sans CJK JP Regular" panose="020B0500000000000000" pitchFamily="34" charset="-128"/>
                <a:ea typeface="Noto Sans CJK JP Regular" panose="020B0500000000000000" pitchFamily="34" charset="-128"/>
              </a:rPr>
              <a:t>月</a:t>
            </a:r>
            <a:r>
              <a:rPr lang="en-US" altLang="ja-JP" sz="1200" dirty="0">
                <a:solidFill>
                  <a:srgbClr val="000000"/>
                </a:solidFill>
                <a:latin typeface="Noto Sans CJK JP Regular" panose="020B0500000000000000" pitchFamily="34" charset="-128"/>
                <a:ea typeface="Noto Sans CJK JP Regular" panose="020B0500000000000000" pitchFamily="34" charset="-128"/>
              </a:rPr>
              <a:t>1</a:t>
            </a:r>
            <a:r>
              <a:rPr lang="ja-JP" altLang="en-US" sz="1200" dirty="0">
                <a:solidFill>
                  <a:srgbClr val="000000"/>
                </a:solidFill>
                <a:latin typeface="Noto Sans CJK JP Regular" panose="020B0500000000000000" pitchFamily="34" charset="-128"/>
                <a:ea typeface="Noto Sans CJK JP Regular" panose="020B0500000000000000" pitchFamily="34" charset="-128"/>
              </a:rPr>
              <a:t>日から</a:t>
            </a:r>
            <a:r>
              <a:rPr lang="en-US" altLang="ja-JP" sz="1200" dirty="0">
                <a:solidFill>
                  <a:srgbClr val="000000"/>
                </a:solidFill>
                <a:latin typeface="Noto Sans CJK JP Regular" panose="020B0500000000000000" pitchFamily="34" charset="-128"/>
                <a:ea typeface="Noto Sans CJK JP Regular" panose="020B0500000000000000" pitchFamily="34" charset="-128"/>
              </a:rPr>
              <a:t>2026</a:t>
            </a:r>
            <a:r>
              <a:rPr lang="ja-JP" altLang="en-US" sz="1200" dirty="0">
                <a:solidFill>
                  <a:srgbClr val="000000"/>
                </a:solidFill>
                <a:latin typeface="Noto Sans CJK JP Regular" panose="020B0500000000000000" pitchFamily="34" charset="-128"/>
                <a:ea typeface="Noto Sans CJK JP Regular" panose="020B0500000000000000" pitchFamily="34" charset="-128"/>
              </a:rPr>
              <a:t>年</a:t>
            </a:r>
            <a:r>
              <a:rPr lang="en-US" altLang="ja-JP" sz="1200" dirty="0">
                <a:solidFill>
                  <a:srgbClr val="000000"/>
                </a:solidFill>
                <a:latin typeface="Noto Sans CJK JP Regular" panose="020B0500000000000000" pitchFamily="34" charset="-128"/>
                <a:ea typeface="Noto Sans CJK JP Regular" panose="020B0500000000000000" pitchFamily="34" charset="-128"/>
              </a:rPr>
              <a:t>2</a:t>
            </a:r>
            <a:r>
              <a:rPr lang="ja-JP" altLang="en-US" sz="1200" dirty="0">
                <a:solidFill>
                  <a:srgbClr val="000000"/>
                </a:solidFill>
                <a:latin typeface="Noto Sans CJK JP Regular" panose="020B0500000000000000" pitchFamily="34" charset="-128"/>
                <a:ea typeface="Noto Sans CJK JP Regular" panose="020B0500000000000000" pitchFamily="34" charset="-128"/>
              </a:rPr>
              <a:t>月</a:t>
            </a:r>
            <a:r>
              <a:rPr lang="en-US" altLang="ja-JP" sz="1200" dirty="0">
                <a:solidFill>
                  <a:srgbClr val="000000"/>
                </a:solidFill>
                <a:latin typeface="Noto Sans CJK JP Regular" panose="020B0500000000000000" pitchFamily="34" charset="-128"/>
                <a:ea typeface="Noto Sans CJK JP Regular" panose="020B0500000000000000" pitchFamily="34" charset="-128"/>
              </a:rPr>
              <a:t>15</a:t>
            </a:r>
            <a:r>
              <a:rPr lang="ja-JP" altLang="en-US" sz="1200" dirty="0">
                <a:solidFill>
                  <a:srgbClr val="000000"/>
                </a:solidFill>
                <a:latin typeface="Noto Sans CJK JP Regular" panose="020B0500000000000000" pitchFamily="34" charset="-128"/>
                <a:ea typeface="Noto Sans CJK JP Regular" panose="020B0500000000000000" pitchFamily="34" charset="-128"/>
              </a:rPr>
              <a:t>日まで）に実施及び完了する事業で、以下の要件に該当するものを対象とします。</a:t>
            </a:r>
          </a:p>
          <a:p>
            <a:pPr marL="0" indent="0">
              <a:buFont typeface="Arial" panose="020B0604020202020204" pitchFamily="34" charset="0"/>
              <a:buNone/>
            </a:pPr>
            <a:r>
              <a:rPr lang="en-US" altLang="ja-JP" sz="1200" dirty="0">
                <a:solidFill>
                  <a:srgbClr val="000000"/>
                </a:solidFill>
                <a:latin typeface="Noto Sans CJK JP Regular" panose="020B0500000000000000" pitchFamily="34" charset="-128"/>
                <a:ea typeface="Noto Sans CJK JP Regular" panose="020B0500000000000000" pitchFamily="34" charset="-128"/>
              </a:rPr>
              <a:t>※</a:t>
            </a:r>
            <a:r>
              <a:rPr lang="ja-JP" altLang="en-US" sz="1200" dirty="0">
                <a:solidFill>
                  <a:srgbClr val="000000"/>
                </a:solidFill>
                <a:latin typeface="Noto Sans CJK JP Regular" panose="020B0500000000000000" pitchFamily="34" charset="-128"/>
                <a:ea typeface="Noto Sans CJK JP Regular" panose="020B0500000000000000" pitchFamily="34" charset="-128"/>
              </a:rPr>
              <a:t>コンテスト挑戦部門のみ、内容に応じて最大２年間まで支援期間を延長することが可能です。</a:t>
            </a:r>
          </a:p>
          <a:p>
            <a:pPr marL="0" indent="0">
              <a:buFont typeface="Arial" panose="020B0604020202020204" pitchFamily="34" charset="0"/>
              <a:buNone/>
            </a:pPr>
            <a:r>
              <a:rPr lang="ja-JP" altLang="en-US" sz="1200" dirty="0">
                <a:solidFill>
                  <a:srgbClr val="000000"/>
                </a:solidFill>
                <a:latin typeface="Noto Sans CJK JP Regular" panose="020B0500000000000000" pitchFamily="34" charset="-128"/>
                <a:ea typeface="Noto Sans CJK JP Regular" panose="020B0500000000000000" pitchFamily="34" charset="-128"/>
              </a:rPr>
              <a:t>なお、募集以前に活動を開始し、現在も活動を継続している事業も対象としますが、支援の対象は</a:t>
            </a:r>
            <a:r>
              <a:rPr lang="en-US" altLang="ja-JP" sz="1200" dirty="0">
                <a:solidFill>
                  <a:srgbClr val="000000"/>
                </a:solidFill>
                <a:latin typeface="Noto Sans CJK JP Regular" panose="020B0500000000000000" pitchFamily="34" charset="-128"/>
                <a:ea typeface="Noto Sans CJK JP Regular" panose="020B0500000000000000" pitchFamily="34" charset="-128"/>
              </a:rPr>
              <a:t>2025</a:t>
            </a:r>
            <a:r>
              <a:rPr lang="ja-JP" altLang="en-US" sz="1200" dirty="0">
                <a:solidFill>
                  <a:srgbClr val="000000"/>
                </a:solidFill>
                <a:latin typeface="Noto Sans CJK JP Regular" panose="020B0500000000000000" pitchFamily="34" charset="-128"/>
                <a:ea typeface="Noto Sans CJK JP Regular" panose="020B0500000000000000" pitchFamily="34" charset="-128"/>
              </a:rPr>
              <a:t>年度内の活動に限ります。</a:t>
            </a:r>
          </a:p>
          <a:p>
            <a:pPr marL="0" indent="0">
              <a:buFont typeface="Arial" panose="020B0604020202020204" pitchFamily="34" charset="0"/>
              <a:buNone/>
            </a:pPr>
            <a:endParaRPr lang="en-US" altLang="ja-JP" sz="1200" dirty="0">
              <a:solidFill>
                <a:srgbClr val="000000"/>
              </a:solidFill>
              <a:latin typeface="Noto Sans CJK JP Regular" panose="020B0500000000000000" pitchFamily="34" charset="-128"/>
              <a:ea typeface="Noto Sans CJK JP Regular" panose="020B0500000000000000" pitchFamily="34" charset="-128"/>
            </a:endParaRPr>
          </a:p>
          <a:p>
            <a:pPr marL="0" indent="0">
              <a:buFont typeface="Arial" panose="020B0604020202020204" pitchFamily="34" charset="0"/>
              <a:buNone/>
            </a:pPr>
            <a:r>
              <a:rPr lang="ja-JP" altLang="en-US" sz="1200" dirty="0">
                <a:solidFill>
                  <a:srgbClr val="000000"/>
                </a:solidFill>
                <a:latin typeface="Noto Sans CJK JP Regular" panose="020B0500000000000000" pitchFamily="34" charset="-128"/>
                <a:ea typeface="Noto Sans CJK JP Regular" panose="020B0500000000000000" pitchFamily="34" charset="-128"/>
              </a:rPr>
              <a:t>（１）正課以外の活動であること。</a:t>
            </a:r>
          </a:p>
          <a:p>
            <a:pPr marL="0" indent="0">
              <a:buFont typeface="Arial" panose="020B0604020202020204" pitchFamily="34" charset="0"/>
              <a:buNone/>
            </a:pPr>
            <a:r>
              <a:rPr lang="en-US" altLang="ja-JP" sz="1200" dirty="0">
                <a:solidFill>
                  <a:srgbClr val="000000"/>
                </a:solidFill>
                <a:latin typeface="Noto Sans CJK JP Regular" panose="020B0500000000000000" pitchFamily="34" charset="-128"/>
                <a:ea typeface="Noto Sans CJK JP Regular" panose="020B0500000000000000" pitchFamily="34" charset="-128"/>
              </a:rPr>
              <a:t>※</a:t>
            </a:r>
            <a:r>
              <a:rPr lang="ja-JP" altLang="en-US" sz="1200" dirty="0">
                <a:solidFill>
                  <a:srgbClr val="000000"/>
                </a:solidFill>
                <a:latin typeface="Noto Sans CJK JP Regular" panose="020B0500000000000000" pitchFamily="34" charset="-128"/>
                <a:ea typeface="Noto Sans CJK JP Regular" panose="020B0500000000000000" pitchFamily="34" charset="-128"/>
              </a:rPr>
              <a:t>正課（ゼミ等）から派生した有志団体によるプロジェクト等は対象となります。</a:t>
            </a:r>
            <a:br>
              <a:rPr lang="ja-JP" altLang="en-US" sz="1200" dirty="0">
                <a:solidFill>
                  <a:srgbClr val="000000"/>
                </a:solidFill>
                <a:latin typeface="Noto Sans CJK JP Regular" panose="020B0500000000000000" pitchFamily="34" charset="-128"/>
                <a:ea typeface="Noto Sans CJK JP Regular" panose="020B0500000000000000" pitchFamily="34" charset="-128"/>
              </a:rPr>
            </a:br>
            <a:endParaRPr lang="en-US" altLang="ja-JP" sz="1200" dirty="0">
              <a:solidFill>
                <a:srgbClr val="000000"/>
              </a:solidFill>
              <a:latin typeface="Noto Sans CJK JP Regular" panose="020B0500000000000000" pitchFamily="34" charset="-128"/>
              <a:ea typeface="Noto Sans CJK JP Regular" panose="020B0500000000000000" pitchFamily="34" charset="-128"/>
            </a:endParaRPr>
          </a:p>
          <a:p>
            <a:pPr marL="0" indent="0">
              <a:buFont typeface="Arial" panose="020B0604020202020204" pitchFamily="34" charset="0"/>
              <a:buNone/>
            </a:pPr>
            <a:r>
              <a:rPr lang="ja-JP" altLang="en-US" sz="1200" dirty="0">
                <a:solidFill>
                  <a:srgbClr val="000000"/>
                </a:solidFill>
                <a:latin typeface="Noto Sans CJK JP Regular" panose="020B0500000000000000" pitchFamily="34" charset="-128"/>
                <a:ea typeface="Noto Sans CJK JP Regular" panose="020B0500000000000000" pitchFamily="34" charset="-128"/>
              </a:rPr>
              <a:t>（２）営利を目的としない活動であること（</a:t>
            </a:r>
            <a:r>
              <a:rPr lang="ja-JP" altLang="en-US" sz="1200" u="sng" dirty="0">
                <a:solidFill>
                  <a:srgbClr val="000000"/>
                </a:solidFill>
                <a:latin typeface="Noto Sans CJK JP Regular" panose="020B0500000000000000" pitchFamily="34" charset="-128"/>
                <a:ea typeface="Noto Sans CJK JP Regular" panose="020B0500000000000000" pitchFamily="34" charset="-128"/>
              </a:rPr>
              <a:t>スタートアップ部門を除く</a:t>
            </a:r>
            <a:r>
              <a:rPr lang="ja-JP" altLang="en-US" sz="1200" dirty="0">
                <a:solidFill>
                  <a:srgbClr val="000000"/>
                </a:solidFill>
                <a:latin typeface="Noto Sans CJK JP Regular" panose="020B0500000000000000" pitchFamily="34" charset="-128"/>
                <a:ea typeface="Noto Sans CJK JP Regular" panose="020B0500000000000000" pitchFamily="34" charset="-128"/>
              </a:rPr>
              <a:t>）。</a:t>
            </a:r>
          </a:p>
        </p:txBody>
      </p:sp>
      <p:sp>
        <p:nvSpPr>
          <p:cNvPr id="7" name="吹き出し: 四角形 6">
            <a:extLst>
              <a:ext uri="{FF2B5EF4-FFF2-40B4-BE49-F238E27FC236}">
                <a16:creationId xmlns:a16="http://schemas.microsoft.com/office/drawing/2014/main" id="{DF530DC3-2713-426A-BB3C-27F028BA4751}"/>
              </a:ext>
            </a:extLst>
          </p:cNvPr>
          <p:cNvSpPr/>
          <p:nvPr/>
        </p:nvSpPr>
        <p:spPr>
          <a:xfrm>
            <a:off x="3445933" y="5274733"/>
            <a:ext cx="2099733" cy="592667"/>
          </a:xfrm>
          <a:prstGeom prst="wedgeRectCallout">
            <a:avLst>
              <a:gd name="adj1" fmla="val -33887"/>
              <a:gd name="adj2" fmla="val -8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Noto Sans CJK JP Regular" panose="020B0500000000000000" pitchFamily="34" charset="-128"/>
                <a:ea typeface="Noto Sans CJK JP Regular" panose="020B0500000000000000" pitchFamily="34" charset="-128"/>
              </a:rPr>
              <a:t>スタートアップ部門は</a:t>
            </a:r>
            <a:endParaRPr kumimoji="1" lang="en-US" altLang="ja-JP" sz="1100" dirty="0">
              <a:solidFill>
                <a:schemeClr val="tx1"/>
              </a:solidFill>
              <a:latin typeface="Noto Sans CJK JP Regular" panose="020B0500000000000000" pitchFamily="34" charset="-128"/>
              <a:ea typeface="Noto Sans CJK JP Regular" panose="020B0500000000000000" pitchFamily="34" charset="-128"/>
            </a:endParaRPr>
          </a:p>
          <a:p>
            <a:pPr algn="ctr"/>
            <a:r>
              <a:rPr kumimoji="1" lang="ja-JP" altLang="en-US" sz="1100" dirty="0">
                <a:solidFill>
                  <a:schemeClr val="tx1"/>
                </a:solidFill>
                <a:latin typeface="Noto Sans CJK JP Regular" panose="020B0500000000000000" pitchFamily="34" charset="-128"/>
                <a:ea typeface="Noto Sans CJK JP Regular" panose="020B0500000000000000" pitchFamily="34" charset="-128"/>
              </a:rPr>
              <a:t>営利目的の活動も対象です</a:t>
            </a:r>
          </a:p>
        </p:txBody>
      </p:sp>
    </p:spTree>
    <p:extLst>
      <p:ext uri="{BB962C8B-B14F-4D97-AF65-F5344CB8AC3E}">
        <p14:creationId xmlns:p14="http://schemas.microsoft.com/office/powerpoint/2010/main" val="314842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F1A88-7CF3-4037-8F6F-FDEBD49E2095}"/>
              </a:ext>
            </a:extLst>
          </p:cNvPr>
          <p:cNvSpPr>
            <a:spLocks noGrp="1"/>
          </p:cNvSpPr>
          <p:nvPr>
            <p:ph type="title"/>
          </p:nvPr>
        </p:nvSpPr>
        <p:spPr/>
        <p:txBody>
          <a:bodyPr/>
          <a:lstStyle/>
          <a:p>
            <a:r>
              <a:rPr kumimoji="1" lang="ja-JP" altLang="en-US" dirty="0"/>
              <a:t>本資料について</a:t>
            </a:r>
          </a:p>
        </p:txBody>
      </p:sp>
      <p:sp>
        <p:nvSpPr>
          <p:cNvPr id="3" name="コンテンツ プレースホルダー 2">
            <a:extLst>
              <a:ext uri="{FF2B5EF4-FFF2-40B4-BE49-F238E27FC236}">
                <a16:creationId xmlns:a16="http://schemas.microsoft.com/office/drawing/2014/main" id="{38C3AFBE-EA09-4F4F-BF29-AF42744A43E7}"/>
              </a:ext>
            </a:extLst>
          </p:cNvPr>
          <p:cNvSpPr>
            <a:spLocks noGrp="1"/>
          </p:cNvSpPr>
          <p:nvPr>
            <p:ph idx="1"/>
          </p:nvPr>
        </p:nvSpPr>
        <p:spPr/>
        <p:txBody>
          <a:bodyPr>
            <a:normAutofit lnSpcReduction="10000"/>
          </a:bodyPr>
          <a:lstStyle/>
          <a:p>
            <a:pPr marL="0" indent="0">
              <a:buNone/>
            </a:pPr>
            <a:r>
              <a:rPr kumimoji="1" lang="ja-JP" altLang="en-US" sz="3600" dirty="0"/>
              <a:t>次頁以降の①②③を参照し、どのようなこと</a:t>
            </a:r>
            <a:r>
              <a:rPr lang="ja-JP" altLang="en-US" sz="3600" dirty="0"/>
              <a:t>をしたいのか、そのために資金をどのように活用するのかを記載してみてください。</a:t>
            </a:r>
            <a:br>
              <a:rPr lang="en-US" altLang="ja-JP" sz="3600" dirty="0"/>
            </a:br>
            <a:br>
              <a:rPr lang="en-US" altLang="ja-JP" sz="3600" dirty="0"/>
            </a:br>
            <a:r>
              <a:rPr lang="ja-JP" altLang="en-US" sz="3600" dirty="0"/>
              <a:t>写真や図表等も適宜活用してください。</a:t>
            </a:r>
            <a:endParaRPr lang="en-US" altLang="ja-JP" sz="3600" dirty="0"/>
          </a:p>
          <a:p>
            <a:pPr marL="0" indent="0">
              <a:buNone/>
            </a:pPr>
            <a:endParaRPr kumimoji="1" lang="en-US" altLang="ja-JP" sz="3600" dirty="0"/>
          </a:p>
          <a:p>
            <a:pPr marL="0" indent="0">
              <a:buNone/>
            </a:pPr>
            <a:r>
              <a:rPr kumimoji="1" lang="ja-JP" altLang="en-US" sz="3600" dirty="0"/>
              <a:t>どのようなことを書いていいかわからない場合は、気軽に</a:t>
            </a:r>
            <a:r>
              <a:rPr kumimoji="1" lang="en-US" altLang="ja-JP" sz="3600" dirty="0"/>
              <a:t>LINE</a:t>
            </a:r>
            <a:r>
              <a:rPr kumimoji="1" lang="ja-JP" altLang="en-US" sz="3600" dirty="0"/>
              <a:t>公式アカウント等で相談してください！</a:t>
            </a:r>
          </a:p>
        </p:txBody>
      </p:sp>
    </p:spTree>
    <p:extLst>
      <p:ext uri="{BB962C8B-B14F-4D97-AF65-F5344CB8AC3E}">
        <p14:creationId xmlns:p14="http://schemas.microsoft.com/office/powerpoint/2010/main" val="347545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416103-E935-42C3-BB97-DAB15E3A784C}"/>
              </a:ext>
            </a:extLst>
          </p:cNvPr>
          <p:cNvSpPr>
            <a:spLocks noGrp="1"/>
          </p:cNvSpPr>
          <p:nvPr>
            <p:ph idx="1"/>
          </p:nvPr>
        </p:nvSpPr>
        <p:spPr>
          <a:xfrm>
            <a:off x="838200" y="2760133"/>
            <a:ext cx="10515600" cy="3416830"/>
          </a:xfrm>
        </p:spPr>
        <p:txBody>
          <a:bodyPr>
            <a:normAutofit/>
          </a:bodyPr>
          <a:lstStyle/>
          <a:p>
            <a:pPr marL="0" indent="0" algn="ctr">
              <a:buNone/>
            </a:pPr>
            <a:r>
              <a:rPr kumimoji="1" lang="ja-JP" altLang="en-US" sz="5400" dirty="0"/>
              <a:t>次頁以降フォーマット</a:t>
            </a:r>
          </a:p>
        </p:txBody>
      </p:sp>
    </p:spTree>
    <p:extLst>
      <p:ext uri="{BB962C8B-B14F-4D97-AF65-F5344CB8AC3E}">
        <p14:creationId xmlns:p14="http://schemas.microsoft.com/office/powerpoint/2010/main" val="48292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F8731-268F-4BDD-A401-ED25682A16EF}"/>
              </a:ext>
            </a:extLst>
          </p:cNvPr>
          <p:cNvSpPr>
            <a:spLocks noGrp="1"/>
          </p:cNvSpPr>
          <p:nvPr>
            <p:ph type="title"/>
          </p:nvPr>
        </p:nvSpPr>
        <p:spPr/>
        <p:txBody>
          <a:bodyPr/>
          <a:lstStyle/>
          <a:p>
            <a:r>
              <a:rPr lang="ja-JP" altLang="en-US" dirty="0"/>
              <a:t>①アイデアの概要・背景</a:t>
            </a:r>
            <a:endParaRPr kumimoji="1" lang="ja-JP" altLang="en-US" dirty="0"/>
          </a:p>
        </p:txBody>
      </p:sp>
      <p:sp>
        <p:nvSpPr>
          <p:cNvPr id="4" name="Rectangle 1">
            <a:extLst>
              <a:ext uri="{FF2B5EF4-FFF2-40B4-BE49-F238E27FC236}">
                <a16:creationId xmlns:a16="http://schemas.microsoft.com/office/drawing/2014/main" id="{8B275AD2-0BFC-48BD-A87C-F4180E0105CA}"/>
              </a:ext>
            </a:extLst>
          </p:cNvPr>
          <p:cNvSpPr>
            <a:spLocks noGrp="1" noChangeArrowheads="1"/>
          </p:cNvSpPr>
          <p:nvPr>
            <p:ph idx="1"/>
          </p:nvPr>
        </p:nvSpPr>
        <p:spPr bwMode="auto">
          <a:xfrm>
            <a:off x="838200" y="2231580"/>
            <a:ext cx="101727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3200" b="0" i="0" u="none" strike="noStrike" cap="none" normalizeH="0" baseline="0" dirty="0">
                <a:ln>
                  <a:noFill/>
                </a:ln>
                <a:solidFill>
                  <a:schemeClr val="tx1"/>
                </a:solidFill>
                <a:effectLst/>
                <a:latin typeface="Arial" panose="020B0604020202020204" pitchFamily="34" charset="0"/>
              </a:rPr>
              <a:t>あなたが考えた</a:t>
            </a:r>
            <a:r>
              <a:rPr kumimoji="0" lang="ja-JP" altLang="en-US" sz="3200" b="0" i="0" u="none" strike="noStrike" cap="none" normalizeH="0" baseline="0" dirty="0">
                <a:ln>
                  <a:noFill/>
                </a:ln>
                <a:solidFill>
                  <a:schemeClr val="tx1"/>
                </a:solidFill>
                <a:effectLst/>
                <a:latin typeface="Arial" panose="020B0604020202020204" pitchFamily="34" charset="0"/>
              </a:rPr>
              <a:t>取り組みや</a:t>
            </a:r>
            <a:r>
              <a:rPr kumimoji="0" lang="ja-JP" altLang="ja-JP" sz="3200" b="0" i="0" u="none" strike="noStrike" cap="none" normalizeH="0" baseline="0" dirty="0">
                <a:ln>
                  <a:noFill/>
                </a:ln>
                <a:solidFill>
                  <a:schemeClr val="tx1"/>
                </a:solidFill>
                <a:effectLst/>
                <a:latin typeface="Arial" panose="020B0604020202020204" pitchFamily="34" charset="0"/>
              </a:rPr>
              <a:t>ビジネス</a:t>
            </a:r>
            <a:r>
              <a:rPr kumimoji="0" lang="ja-JP" altLang="en-US" sz="3200" b="0" i="0" u="none" strike="noStrike" cap="none" normalizeH="0" baseline="0" dirty="0">
                <a:ln>
                  <a:noFill/>
                </a:ln>
                <a:solidFill>
                  <a:schemeClr val="tx1"/>
                </a:solidFill>
                <a:effectLst/>
                <a:latin typeface="Arial" panose="020B0604020202020204" pitchFamily="34" charset="0"/>
              </a:rPr>
              <a:t>、</a:t>
            </a:r>
            <a:r>
              <a:rPr kumimoji="0" lang="ja-JP" altLang="ja-JP" sz="3200" b="0" i="0" u="none" strike="noStrike" cap="none" normalizeH="0" baseline="0" dirty="0">
                <a:ln>
                  <a:noFill/>
                </a:ln>
                <a:solidFill>
                  <a:schemeClr val="tx1"/>
                </a:solidFill>
                <a:effectLst/>
                <a:latin typeface="Arial" panose="020B0604020202020204" pitchFamily="34" charset="0"/>
              </a:rPr>
              <a:t>プロジェクトのアイデアについて分かるように</a:t>
            </a:r>
            <a:r>
              <a:rPr kumimoji="0" lang="ja-JP" altLang="en-US" sz="3200" b="0" i="0" u="none" strike="noStrike" cap="none" normalizeH="0" baseline="0" dirty="0">
                <a:ln>
                  <a:noFill/>
                </a:ln>
                <a:solidFill>
                  <a:schemeClr val="tx1"/>
                </a:solidFill>
                <a:effectLst/>
                <a:latin typeface="Arial" panose="020B0604020202020204" pitchFamily="34" charset="0"/>
              </a:rPr>
              <a:t>簡潔に</a:t>
            </a:r>
            <a:r>
              <a:rPr kumimoji="0" lang="ja-JP" altLang="ja-JP" sz="3200" b="0" i="0" u="none" strike="noStrike" cap="none" normalizeH="0" baseline="0" dirty="0">
                <a:ln>
                  <a:noFill/>
                </a:ln>
                <a:solidFill>
                  <a:schemeClr val="tx1"/>
                </a:solidFill>
                <a:effectLst/>
                <a:latin typeface="Arial" panose="020B0604020202020204" pitchFamily="34" charset="0"/>
              </a:rPr>
              <a:t>説明してください。</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3200" b="0" i="0" u="none" strike="noStrike" cap="none" normalizeH="0" baseline="0" dirty="0">
                <a:ln>
                  <a:noFill/>
                </a:ln>
                <a:solidFill>
                  <a:schemeClr val="tx1"/>
                </a:solidFill>
                <a:effectLst/>
                <a:latin typeface="Arial" panose="020B0604020202020204" pitchFamily="34" charset="0"/>
              </a:rPr>
              <a:t>なぜそのアイデアを思いついたのか、背景やきっかけについても簡単に書いてください。</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3200" b="0" i="0" u="none" strike="noStrike" cap="none" normalizeH="0" baseline="0" dirty="0">
                <a:ln>
                  <a:noFill/>
                </a:ln>
                <a:solidFill>
                  <a:schemeClr val="tx1"/>
                </a:solidFill>
                <a:effectLst/>
                <a:latin typeface="Arial" panose="020B0604020202020204" pitchFamily="34" charset="0"/>
              </a:rPr>
              <a:t>どのような課題やニーズに応えたいのかを意識しましょう。</a:t>
            </a:r>
          </a:p>
        </p:txBody>
      </p:sp>
    </p:spTree>
    <p:extLst>
      <p:ext uri="{BB962C8B-B14F-4D97-AF65-F5344CB8AC3E}">
        <p14:creationId xmlns:p14="http://schemas.microsoft.com/office/powerpoint/2010/main" val="183072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486BA7-3DA5-4B5A-9CF9-F06FF2F90C8D}"/>
              </a:ext>
            </a:extLst>
          </p:cNvPr>
          <p:cNvSpPr>
            <a:spLocks noGrp="1"/>
          </p:cNvSpPr>
          <p:nvPr>
            <p:ph type="title"/>
          </p:nvPr>
        </p:nvSpPr>
        <p:spPr/>
        <p:txBody>
          <a:bodyPr/>
          <a:lstStyle/>
          <a:p>
            <a:r>
              <a:rPr lang="ja-JP" altLang="en-US" dirty="0"/>
              <a:t>②具体的な内容・実施計画</a:t>
            </a:r>
            <a:endParaRPr kumimoji="1" lang="ja-JP" altLang="en-US" dirty="0"/>
          </a:p>
        </p:txBody>
      </p:sp>
      <p:sp>
        <p:nvSpPr>
          <p:cNvPr id="4" name="Rectangle 1">
            <a:extLst>
              <a:ext uri="{FF2B5EF4-FFF2-40B4-BE49-F238E27FC236}">
                <a16:creationId xmlns:a16="http://schemas.microsoft.com/office/drawing/2014/main" id="{9302A228-E51D-4057-829E-5820E2232306}"/>
              </a:ext>
            </a:extLst>
          </p:cNvPr>
          <p:cNvSpPr>
            <a:spLocks noGrp="1" noChangeArrowheads="1"/>
          </p:cNvSpPr>
          <p:nvPr>
            <p:ph idx="1"/>
          </p:nvPr>
        </p:nvSpPr>
        <p:spPr bwMode="auto">
          <a:xfrm>
            <a:off x="419100" y="2847133"/>
            <a:ext cx="117729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3600" b="0" i="0" u="none" strike="noStrike" cap="none" normalizeH="0" baseline="0" dirty="0">
                <a:ln>
                  <a:noFill/>
                </a:ln>
                <a:solidFill>
                  <a:schemeClr val="tx1"/>
                </a:solidFill>
                <a:effectLst/>
                <a:latin typeface="Arial" panose="020B0604020202020204" pitchFamily="34" charset="0"/>
              </a:rPr>
              <a:t>アイデアを実現するために、どのような活動やサービス、商品を展開</a:t>
            </a:r>
            <a:r>
              <a:rPr kumimoji="0" lang="ja-JP" altLang="en-US" sz="3600" b="0" i="0" u="none" strike="noStrike" cap="none" normalizeH="0" baseline="0" dirty="0">
                <a:ln>
                  <a:noFill/>
                </a:ln>
                <a:solidFill>
                  <a:schemeClr val="tx1"/>
                </a:solidFill>
                <a:effectLst/>
                <a:latin typeface="Arial" panose="020B0604020202020204" pitchFamily="34" charset="0"/>
              </a:rPr>
              <a:t>しようとしているか</a:t>
            </a:r>
            <a:r>
              <a:rPr kumimoji="0" lang="ja-JP" altLang="ja-JP" sz="3600" b="0" i="0" u="none" strike="noStrike" cap="none" normalizeH="0" baseline="0" dirty="0">
                <a:ln>
                  <a:noFill/>
                </a:ln>
                <a:solidFill>
                  <a:schemeClr val="tx1"/>
                </a:solidFill>
                <a:effectLst/>
                <a:latin typeface="Arial" panose="020B0604020202020204" pitchFamily="34" charset="0"/>
              </a:rPr>
              <a:t>説明してください。</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3600" b="0" i="0" u="none" strike="noStrike" cap="none" normalizeH="0" baseline="0" dirty="0">
                <a:ln>
                  <a:noFill/>
                </a:ln>
                <a:solidFill>
                  <a:schemeClr val="tx1"/>
                </a:solidFill>
                <a:effectLst/>
                <a:latin typeface="Arial" panose="020B0604020202020204" pitchFamily="34" charset="0"/>
              </a:rPr>
              <a:t>そのために</a:t>
            </a:r>
            <a:r>
              <a:rPr kumimoji="0" lang="ja-JP" altLang="ja-JP" sz="3600" b="0" i="0" u="none" strike="noStrike" cap="none" normalizeH="0" baseline="0" dirty="0">
                <a:ln>
                  <a:noFill/>
                </a:ln>
                <a:solidFill>
                  <a:schemeClr val="tx1"/>
                </a:solidFill>
                <a:effectLst/>
                <a:latin typeface="Arial" panose="020B0604020202020204" pitchFamily="34" charset="0"/>
              </a:rPr>
              <a:t>5万円をどのように活用するか、簡単な予算案も記載してください。</a:t>
            </a:r>
          </a:p>
        </p:txBody>
      </p:sp>
    </p:spTree>
    <p:extLst>
      <p:ext uri="{BB962C8B-B14F-4D97-AF65-F5344CB8AC3E}">
        <p14:creationId xmlns:p14="http://schemas.microsoft.com/office/powerpoint/2010/main" val="348524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BDEFC1-1369-4BA0-920B-5B1355F00E71}"/>
              </a:ext>
            </a:extLst>
          </p:cNvPr>
          <p:cNvSpPr>
            <a:spLocks noGrp="1"/>
          </p:cNvSpPr>
          <p:nvPr>
            <p:ph type="title"/>
          </p:nvPr>
        </p:nvSpPr>
        <p:spPr/>
        <p:txBody>
          <a:bodyPr/>
          <a:lstStyle/>
          <a:p>
            <a:r>
              <a:rPr lang="ja-JP" altLang="en-US" dirty="0"/>
              <a:t>③期待される効果・今後の展望</a:t>
            </a:r>
            <a:endParaRPr kumimoji="1" lang="ja-JP" altLang="en-US" dirty="0"/>
          </a:p>
        </p:txBody>
      </p:sp>
      <p:sp>
        <p:nvSpPr>
          <p:cNvPr id="4" name="Rectangle 1">
            <a:extLst>
              <a:ext uri="{FF2B5EF4-FFF2-40B4-BE49-F238E27FC236}">
                <a16:creationId xmlns:a16="http://schemas.microsoft.com/office/drawing/2014/main" id="{3AC6BB5B-9A9A-4D24-8856-DE9A598F0F0A}"/>
              </a:ext>
            </a:extLst>
          </p:cNvPr>
          <p:cNvSpPr>
            <a:spLocks noGrp="1" noChangeArrowheads="1"/>
          </p:cNvSpPr>
          <p:nvPr>
            <p:ph idx="1"/>
          </p:nvPr>
        </p:nvSpPr>
        <p:spPr bwMode="auto">
          <a:xfrm>
            <a:off x="838200" y="2231580"/>
            <a:ext cx="10515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3200" b="0" i="0" u="none" strike="noStrike" cap="none" normalizeH="0" baseline="0" dirty="0">
                <a:ln>
                  <a:noFill/>
                </a:ln>
                <a:solidFill>
                  <a:schemeClr val="tx1"/>
                </a:solidFill>
                <a:effectLst/>
                <a:latin typeface="Arial" panose="020B0604020202020204" pitchFamily="34" charset="0"/>
              </a:rPr>
              <a:t>このアイデアを</a:t>
            </a:r>
            <a:r>
              <a:rPr kumimoji="0" lang="ja-JP" altLang="en-US" sz="3200" b="0" i="0" u="none" strike="noStrike" cap="none" normalizeH="0" baseline="0" dirty="0">
                <a:ln>
                  <a:noFill/>
                </a:ln>
                <a:solidFill>
                  <a:schemeClr val="tx1"/>
                </a:solidFill>
                <a:effectLst/>
                <a:latin typeface="Arial" panose="020B0604020202020204" pitchFamily="34" charset="0"/>
              </a:rPr>
              <a:t>具体化</a:t>
            </a:r>
            <a:r>
              <a:rPr kumimoji="0" lang="ja-JP" altLang="ja-JP" sz="3200" b="0" i="0" u="none" strike="noStrike" cap="none" normalizeH="0" baseline="0" dirty="0">
                <a:ln>
                  <a:noFill/>
                </a:ln>
                <a:solidFill>
                  <a:schemeClr val="tx1"/>
                </a:solidFill>
                <a:effectLst/>
                <a:latin typeface="Arial" panose="020B0604020202020204" pitchFamily="34" charset="0"/>
              </a:rPr>
              <a:t>することで、どんな成果や効果が期待できるかを説明してください。</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3200" b="0" i="0" u="none" strike="noStrike" cap="none" normalizeH="0" baseline="0" dirty="0">
                <a:ln>
                  <a:noFill/>
                </a:ln>
                <a:solidFill>
                  <a:schemeClr val="tx1"/>
                </a:solidFill>
                <a:effectLst/>
                <a:latin typeface="Arial" panose="020B0604020202020204" pitchFamily="34" charset="0"/>
              </a:rPr>
              <a:t>サービスやプロダクトの提供対象</a:t>
            </a:r>
            <a:r>
              <a:rPr kumimoji="0" lang="ja-JP" altLang="ja-JP" sz="3200" b="0" i="0" u="none" strike="noStrike" cap="none" normalizeH="0" baseline="0" dirty="0">
                <a:ln>
                  <a:noFill/>
                </a:ln>
                <a:solidFill>
                  <a:schemeClr val="tx1"/>
                </a:solidFill>
                <a:effectLst/>
                <a:latin typeface="Arial" panose="020B0604020202020204" pitchFamily="34" charset="0"/>
              </a:rPr>
              <a:t>にどんな良い影響があるのか、あなた自身は</a:t>
            </a:r>
            <a:r>
              <a:rPr kumimoji="0" lang="ja-JP" altLang="en-US" sz="3200" b="0" i="0" u="none" strike="noStrike" cap="none" normalizeH="0" baseline="0" dirty="0">
                <a:ln>
                  <a:noFill/>
                </a:ln>
                <a:solidFill>
                  <a:schemeClr val="tx1"/>
                </a:solidFill>
                <a:effectLst/>
                <a:latin typeface="Arial" panose="020B0604020202020204" pitchFamily="34" charset="0"/>
              </a:rPr>
              <a:t>この</a:t>
            </a:r>
            <a:r>
              <a:rPr kumimoji="0" lang="ja-JP" altLang="en-US" sz="3200" dirty="0">
                <a:latin typeface="Arial" panose="020B0604020202020204" pitchFamily="34" charset="0"/>
              </a:rPr>
              <a:t>チャレンジで</a:t>
            </a:r>
            <a:r>
              <a:rPr kumimoji="0" lang="ja-JP" altLang="en-US" sz="3200" b="0" i="0" u="none" strike="noStrike" cap="none" normalizeH="0" baseline="0" dirty="0">
                <a:ln>
                  <a:noFill/>
                </a:ln>
                <a:solidFill>
                  <a:schemeClr val="tx1"/>
                </a:solidFill>
                <a:effectLst/>
                <a:latin typeface="Arial" panose="020B0604020202020204" pitchFamily="34" charset="0"/>
              </a:rPr>
              <a:t>どのような知見を得</a:t>
            </a:r>
            <a:r>
              <a:rPr kumimoji="0" lang="ja-JP" altLang="ja-JP" sz="3200" b="0" i="0" u="none" strike="noStrike" cap="none" normalizeH="0" baseline="0" dirty="0">
                <a:ln>
                  <a:noFill/>
                </a:ln>
                <a:solidFill>
                  <a:schemeClr val="tx1"/>
                </a:solidFill>
                <a:effectLst/>
                <a:latin typeface="Arial" panose="020B0604020202020204" pitchFamily="34" charset="0"/>
              </a:rPr>
              <a:t>たいのかも書</a:t>
            </a:r>
            <a:r>
              <a:rPr kumimoji="0" lang="ja-JP" altLang="en-US" sz="3200" b="0" i="0" u="none" strike="noStrike" cap="none" normalizeH="0" baseline="0" dirty="0">
                <a:ln>
                  <a:noFill/>
                </a:ln>
                <a:solidFill>
                  <a:schemeClr val="tx1"/>
                </a:solidFill>
                <a:effectLst/>
                <a:latin typeface="Arial" panose="020B0604020202020204" pitchFamily="34" charset="0"/>
              </a:rPr>
              <a:t>いてください</a:t>
            </a:r>
            <a:r>
              <a:rPr kumimoji="0" lang="ja-JP" altLang="ja-JP" sz="3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3200" b="0" i="0" u="none" strike="noStrike" cap="none" normalizeH="0" baseline="0" dirty="0">
                <a:ln>
                  <a:noFill/>
                </a:ln>
                <a:solidFill>
                  <a:schemeClr val="tx1"/>
                </a:solidFill>
                <a:effectLst/>
                <a:latin typeface="Arial" panose="020B0604020202020204" pitchFamily="34" charset="0"/>
              </a:rPr>
              <a:t>今後さらに取り組みを広げる場合、どんな発展性があるか、次の目標も考えてみ</a:t>
            </a:r>
            <a:r>
              <a:rPr kumimoji="0" lang="ja-JP" altLang="en-US" sz="3200" b="0" i="0" u="none" strike="noStrike" cap="none" normalizeH="0" baseline="0" dirty="0">
                <a:ln>
                  <a:noFill/>
                </a:ln>
                <a:solidFill>
                  <a:schemeClr val="tx1"/>
                </a:solidFill>
                <a:effectLst/>
                <a:latin typeface="Arial" panose="020B0604020202020204" pitchFamily="34" charset="0"/>
              </a:rPr>
              <a:t>てください</a:t>
            </a:r>
            <a:r>
              <a:rPr kumimoji="0" lang="ja-JP" altLang="ja-JP" sz="32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9355026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729</Words>
  <Application>Microsoft Office PowerPoint</Application>
  <PresentationFormat>ワイド画面</PresentationFormat>
  <Paragraphs>44</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Noto Sans CJK JP Bold</vt:lpstr>
      <vt:lpstr>Noto Sans CJK JP Regular</vt:lpstr>
      <vt:lpstr>游ゴシック</vt:lpstr>
      <vt:lpstr>游ゴシック Light</vt:lpstr>
      <vt:lpstr>Arial</vt:lpstr>
      <vt:lpstr>Office テーマ</vt:lpstr>
      <vt:lpstr>龍谷チャレンジスタートアップ部門  応募書類について  TREP（創業支援ブース） </vt:lpstr>
      <vt:lpstr>龍谷チャレンジスタートアップ部門募集要項（抜粋）</vt:lpstr>
      <vt:lpstr>本資料について</vt:lpstr>
      <vt:lpstr>PowerPoint プレゼンテーション</vt:lpstr>
      <vt:lpstr>①アイデアの概要・背景</vt:lpstr>
      <vt:lpstr>②具体的な内容・実施計画</vt:lpstr>
      <vt:lpstr>③期待される効果・今後の展望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龍谷チャレンジスタートアップ部門</dc:title>
  <dc:creator>野澤 信孝</dc:creator>
  <cp:lastModifiedBy>野澤 信孝</cp:lastModifiedBy>
  <cp:revision>8</cp:revision>
  <dcterms:created xsi:type="dcterms:W3CDTF">2025-04-28T06:21:58Z</dcterms:created>
  <dcterms:modified xsi:type="dcterms:W3CDTF">2025-04-28T07:06:20Z</dcterms:modified>
</cp:coreProperties>
</file>