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6" r:id="rId3"/>
    <p:sldId id="258" r:id="rId4"/>
    <p:sldId id="270" r:id="rId5"/>
    <p:sldId id="271" r:id="rId6"/>
    <p:sldId id="261" r:id="rId7"/>
    <p:sldId id="272" r:id="rId8"/>
    <p:sldId id="259" r:id="rId9"/>
    <p:sldId id="268" r:id="rId10"/>
    <p:sldId id="264" r:id="rId11"/>
    <p:sldId id="269" r:id="rId12"/>
    <p:sldId id="263" r:id="rId13"/>
    <p:sldId id="257" r:id="rId14"/>
    <p:sldId id="273" r:id="rId15"/>
    <p:sldId id="274" r:id="rId16"/>
    <p:sldId id="26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07" autoAdjust="0"/>
  </p:normalViewPr>
  <p:slideViewPr>
    <p:cSldViewPr snapToGrid="0">
      <p:cViewPr varScale="1">
        <p:scale>
          <a:sx n="143" d="100"/>
          <a:sy n="143" d="100"/>
        </p:scale>
        <p:origin x="-120"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B7F245-E7A8-4B9D-985A-2946309CB354}" type="datetimeFigureOut">
              <a:rPr kumimoji="1" lang="ja-JP" altLang="en-US" smtClean="0"/>
              <a:t>18/07/18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21620C-8DD9-4FE7-896E-B5C6DD5E6522}" type="slidenum">
              <a:rPr kumimoji="1" lang="ja-JP" altLang="en-US" smtClean="0"/>
              <a:t>‹#›</a:t>
            </a:fld>
            <a:endParaRPr kumimoji="1" lang="ja-JP" altLang="en-US"/>
          </a:p>
        </p:txBody>
      </p:sp>
    </p:spTree>
    <p:extLst>
      <p:ext uri="{BB962C8B-B14F-4D97-AF65-F5344CB8AC3E}">
        <p14:creationId xmlns:p14="http://schemas.microsoft.com/office/powerpoint/2010/main" val="20901015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21620C-8DD9-4FE7-896E-B5C6DD5E6522}" type="slidenum">
              <a:rPr kumimoji="1" lang="ja-JP" altLang="en-US" smtClean="0"/>
              <a:t>3</a:t>
            </a:fld>
            <a:endParaRPr kumimoji="1" lang="ja-JP" altLang="en-US"/>
          </a:p>
        </p:txBody>
      </p:sp>
    </p:spTree>
    <p:extLst>
      <p:ext uri="{BB962C8B-B14F-4D97-AF65-F5344CB8AC3E}">
        <p14:creationId xmlns:p14="http://schemas.microsoft.com/office/powerpoint/2010/main" val="3153225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21620C-8DD9-4FE7-896E-B5C6DD5E6522}" type="slidenum">
              <a:rPr kumimoji="1" lang="ja-JP" altLang="en-US" smtClean="0"/>
              <a:t>6</a:t>
            </a:fld>
            <a:endParaRPr kumimoji="1" lang="ja-JP" altLang="en-US"/>
          </a:p>
        </p:txBody>
      </p:sp>
    </p:spTree>
    <p:extLst>
      <p:ext uri="{BB962C8B-B14F-4D97-AF65-F5344CB8AC3E}">
        <p14:creationId xmlns:p14="http://schemas.microsoft.com/office/powerpoint/2010/main" val="538108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C121620C-8DD9-4FE7-896E-B5C6DD5E6522}" type="slidenum">
              <a:rPr kumimoji="1" lang="ja-JP" altLang="en-US" smtClean="0"/>
              <a:t>8</a:t>
            </a:fld>
            <a:endParaRPr kumimoji="1" lang="ja-JP" altLang="en-US"/>
          </a:p>
        </p:txBody>
      </p:sp>
    </p:spTree>
    <p:extLst>
      <p:ext uri="{BB962C8B-B14F-4D97-AF65-F5344CB8AC3E}">
        <p14:creationId xmlns:p14="http://schemas.microsoft.com/office/powerpoint/2010/main" val="2233966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21620C-8DD9-4FE7-896E-B5C6DD5E6522}" type="slidenum">
              <a:rPr kumimoji="1" lang="ja-JP" altLang="en-US" smtClean="0"/>
              <a:t>9</a:t>
            </a:fld>
            <a:endParaRPr kumimoji="1" lang="ja-JP" altLang="en-US"/>
          </a:p>
        </p:txBody>
      </p:sp>
    </p:spTree>
    <p:extLst>
      <p:ext uri="{BB962C8B-B14F-4D97-AF65-F5344CB8AC3E}">
        <p14:creationId xmlns:p14="http://schemas.microsoft.com/office/powerpoint/2010/main" val="68677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21620C-8DD9-4FE7-896E-B5C6DD5E6522}" type="slidenum">
              <a:rPr kumimoji="1" lang="ja-JP" altLang="en-US" smtClean="0"/>
              <a:t>12</a:t>
            </a:fld>
            <a:endParaRPr kumimoji="1" lang="ja-JP" altLang="en-US"/>
          </a:p>
        </p:txBody>
      </p:sp>
    </p:spTree>
    <p:extLst>
      <p:ext uri="{BB962C8B-B14F-4D97-AF65-F5344CB8AC3E}">
        <p14:creationId xmlns:p14="http://schemas.microsoft.com/office/powerpoint/2010/main" val="2098974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21620C-8DD9-4FE7-896E-B5C6DD5E6522}" type="slidenum">
              <a:rPr kumimoji="1" lang="ja-JP" altLang="en-US" smtClean="0"/>
              <a:t>13</a:t>
            </a:fld>
            <a:endParaRPr kumimoji="1" lang="ja-JP" altLang="en-US"/>
          </a:p>
        </p:txBody>
      </p:sp>
    </p:spTree>
    <p:extLst>
      <p:ext uri="{BB962C8B-B14F-4D97-AF65-F5344CB8AC3E}">
        <p14:creationId xmlns:p14="http://schemas.microsoft.com/office/powerpoint/2010/main" val="61033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C121620C-8DD9-4FE7-896E-B5C6DD5E6522}" type="slidenum">
              <a:rPr kumimoji="1" lang="ja-JP" altLang="en-US" smtClean="0"/>
              <a:t>15</a:t>
            </a:fld>
            <a:endParaRPr kumimoji="1" lang="ja-JP" altLang="en-US"/>
          </a:p>
        </p:txBody>
      </p:sp>
    </p:spTree>
    <p:extLst>
      <p:ext uri="{BB962C8B-B14F-4D97-AF65-F5344CB8AC3E}">
        <p14:creationId xmlns:p14="http://schemas.microsoft.com/office/powerpoint/2010/main" val="2203782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ja-JP" altLang="en-US"/>
              <a:t>マスター タイトルの書式設定</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1200738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3931632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2283288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ja-JP" altLang="en-US"/>
              <a:t>マスター タイトルの書式設定</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ja-JP" altLang="en-US"/>
              <a:t>マスター テキストの書式設定</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09275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1546075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4"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3910111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4"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2018964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3130770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71322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4241529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3352059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1788236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85477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7" name="Date Placeholder 2"/>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3"/>
          <p:cNvSpPr>
            <a:spLocks noGrp="1"/>
          </p:cNvSpPr>
          <p:nvPr>
            <p:ph type="ftr" sz="quarter" idx="11"/>
          </p:nvPr>
        </p:nvSpPr>
        <p:spPr/>
        <p:txBody>
          <a:bodyPr/>
          <a:lstStyle/>
          <a:p>
            <a:endParaRPr kumimoji="1" lang="ja-JP" altLang="en-US"/>
          </a:p>
        </p:txBody>
      </p:sp>
      <p:sp>
        <p:nvSpPr>
          <p:cNvPr id="6" name="Slide Number Placeholder 4"/>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919321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2"/>
          <p:cNvSpPr>
            <a:spLocks noGrp="1"/>
          </p:cNvSpPr>
          <p:nvPr>
            <p:ph type="ftr" sz="quarter" idx="11"/>
          </p:nvPr>
        </p:nvSpPr>
        <p:spPr/>
        <p:txBody>
          <a:bodyPr/>
          <a:lstStyle/>
          <a:p>
            <a:endParaRPr kumimoji="1" lang="ja-JP" altLang="en-US"/>
          </a:p>
        </p:txBody>
      </p:sp>
      <p:sp>
        <p:nvSpPr>
          <p:cNvPr id="6" name="Slide Number Placeholder 3"/>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2184944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5" name="Footer Placeholder 5"/>
          <p:cNvSpPr>
            <a:spLocks noGrp="1"/>
          </p:cNvSpPr>
          <p:nvPr>
            <p:ph type="ftr" sz="quarter" idx="11"/>
          </p:nvPr>
        </p:nvSpPr>
        <p:spPr/>
        <p:txBody>
          <a:bodyPr/>
          <a:lstStyle/>
          <a:p>
            <a:endParaRPr kumimoji="1" lang="ja-JP" altLang="en-US"/>
          </a:p>
        </p:txBody>
      </p:sp>
      <p:sp>
        <p:nvSpPr>
          <p:cNvPr id="6" name="Slide Number Placeholder 6"/>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83587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7D6EF3-7212-496E-A467-A71522A0D11B}" type="datetimeFigureOut">
              <a:rPr kumimoji="1" lang="ja-JP" altLang="en-US" smtClean="0"/>
              <a:t>18/07/18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3465714560"/>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47D6EF3-7212-496E-A467-A71522A0D11B}" type="datetimeFigureOut">
              <a:rPr kumimoji="1" lang="ja-JP" altLang="en-US" smtClean="0"/>
              <a:t>18/07/18</a:t>
            </a:fld>
            <a:endParaRPr kumimoji="1" lang="ja-JP" alt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A8F4B36-C310-49CE-9C41-416333CF8BED}" type="slidenum">
              <a:rPr kumimoji="1" lang="ja-JP" altLang="en-US" smtClean="0"/>
              <a:t>‹#›</a:t>
            </a:fld>
            <a:endParaRPr kumimoji="1" lang="ja-JP" altLang="en-US"/>
          </a:p>
        </p:txBody>
      </p:sp>
    </p:spTree>
    <p:extLst>
      <p:ext uri="{BB962C8B-B14F-4D97-AF65-F5344CB8AC3E}">
        <p14:creationId xmlns:p14="http://schemas.microsoft.com/office/powerpoint/2010/main" val="383556074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7B7E9D7-7CE4-44E4-8A16-1E53AFF11598}"/>
              </a:ext>
            </a:extLst>
          </p:cNvPr>
          <p:cNvSpPr>
            <a:spLocks noGrp="1"/>
          </p:cNvSpPr>
          <p:nvPr>
            <p:ph type="ctrTitle"/>
          </p:nvPr>
        </p:nvSpPr>
        <p:spPr/>
        <p:txBody>
          <a:bodyPr anchor="t"/>
          <a:lstStyle/>
          <a:p>
            <a:pPr algn="ctr"/>
            <a:r>
              <a:rPr kumimoji="1" lang="ja-JP" altLang="en-US" sz="4000" dirty="0"/>
              <a:t>再審請求中の死刑執行を考える</a:t>
            </a:r>
            <a:r>
              <a:rPr kumimoji="1" lang="en-US" altLang="ja-JP" sz="4000" dirty="0"/>
              <a:t/>
            </a:r>
            <a:br>
              <a:rPr kumimoji="1" lang="en-US" altLang="ja-JP" sz="4000" dirty="0"/>
            </a:br>
            <a:r>
              <a:rPr kumimoji="1" lang="ja-JP" altLang="en-US" sz="4000" dirty="0"/>
              <a:t>－日米の憲法の視点からー</a:t>
            </a:r>
            <a:r>
              <a:rPr kumimoji="1" lang="en-US" altLang="ja-JP" sz="4000" dirty="0"/>
              <a:t/>
            </a:r>
            <a:br>
              <a:rPr kumimoji="1" lang="en-US" altLang="ja-JP" sz="4000" dirty="0"/>
            </a:br>
            <a:r>
              <a:rPr lang="en-US" altLang="ja-JP" sz="4000" dirty="0"/>
              <a:t/>
            </a:r>
            <a:br>
              <a:rPr lang="en-US" altLang="ja-JP" sz="4000" dirty="0"/>
            </a:br>
            <a:r>
              <a:rPr lang="ja-JP" altLang="en-US" sz="4000" dirty="0"/>
              <a:t>　　　　　　　　　　　　　　</a:t>
            </a:r>
            <a:r>
              <a:rPr lang="en-US" altLang="ja-JP" sz="4000" dirty="0"/>
              <a:t/>
            </a:r>
            <a:br>
              <a:rPr lang="en-US" altLang="ja-JP" sz="4000" dirty="0"/>
            </a:br>
            <a:r>
              <a:rPr lang="ja-JP" altLang="en-US" sz="4000" dirty="0"/>
              <a:t>　　　　　　　　　　　　　　</a:t>
            </a:r>
            <a:r>
              <a:rPr lang="ja-JP" altLang="en-US" sz="2400" dirty="0"/>
              <a:t>西田理英</a:t>
            </a:r>
            <a:r>
              <a:rPr lang="en-US" altLang="ja-JP" sz="2400" dirty="0"/>
              <a:t/>
            </a:r>
            <a:br>
              <a:rPr lang="en-US" altLang="ja-JP" sz="2400" dirty="0"/>
            </a:br>
            <a:r>
              <a:rPr lang="ja-JP" altLang="en-US" sz="2400" dirty="0"/>
              <a:t>　　　　　</a:t>
            </a:r>
            <a:endParaRPr kumimoji="1" lang="ja-JP" altLang="en-US" sz="2400" dirty="0"/>
          </a:p>
        </p:txBody>
      </p:sp>
    </p:spTree>
    <p:extLst>
      <p:ext uri="{BB962C8B-B14F-4D97-AF65-F5344CB8AC3E}">
        <p14:creationId xmlns:p14="http://schemas.microsoft.com/office/powerpoint/2010/main" val="2339759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E74306B-9229-47DD-9B7C-25916E7ABEDA}"/>
              </a:ext>
            </a:extLst>
          </p:cNvPr>
          <p:cNvSpPr>
            <a:spLocks noGrp="1"/>
          </p:cNvSpPr>
          <p:nvPr>
            <p:ph type="title"/>
          </p:nvPr>
        </p:nvSpPr>
        <p:spPr/>
        <p:txBody>
          <a:bodyPr/>
          <a:lstStyle/>
          <a:p>
            <a:r>
              <a:rPr lang="ja-JP" altLang="en-US" dirty="0"/>
              <a:t>何が問題となるのか？</a:t>
            </a:r>
            <a:r>
              <a:rPr lang="en-US" altLang="ja-JP" dirty="0"/>
              <a:t/>
            </a:r>
            <a:br>
              <a:rPr lang="en-US" altLang="ja-JP" dirty="0"/>
            </a:br>
            <a:r>
              <a:rPr lang="ja-JP" altLang="en-US" dirty="0"/>
              <a:t>冤罪の迷宮入り＋恣意的な執行の危険</a:t>
            </a:r>
            <a:endParaRPr kumimoji="1" lang="ja-JP" altLang="en-US" dirty="0"/>
          </a:p>
        </p:txBody>
      </p:sp>
      <p:sp>
        <p:nvSpPr>
          <p:cNvPr id="3" name="コンテンツ プレースホルダー 2">
            <a:extLst>
              <a:ext uri="{FF2B5EF4-FFF2-40B4-BE49-F238E27FC236}">
                <a16:creationId xmlns:a16="http://schemas.microsoft.com/office/drawing/2014/main" xmlns="" id="{69FD260A-F446-4421-BAF3-A495F9EA944A}"/>
              </a:ext>
            </a:extLst>
          </p:cNvPr>
          <p:cNvSpPr>
            <a:spLocks noGrp="1"/>
          </p:cNvSpPr>
          <p:nvPr>
            <p:ph idx="1"/>
          </p:nvPr>
        </p:nvSpPr>
        <p:spPr/>
        <p:txBody>
          <a:bodyPr>
            <a:normAutofit/>
          </a:bodyPr>
          <a:lstStyle/>
          <a:p>
            <a:pPr marL="0" indent="0">
              <a:buNone/>
            </a:pPr>
            <a:r>
              <a:rPr lang="ja-JP" altLang="en-US" dirty="0"/>
              <a:t>もし・・・？</a:t>
            </a:r>
            <a:endParaRPr lang="en-US" altLang="ja-JP" dirty="0"/>
          </a:p>
          <a:p>
            <a:pPr marL="0" indent="0">
              <a:buNone/>
            </a:pPr>
            <a:r>
              <a:rPr lang="ja-JP" altLang="en-US" dirty="0"/>
              <a:t>　四大冤罪事件で執行がされていたら？</a:t>
            </a:r>
            <a:endParaRPr lang="en-US" altLang="ja-JP" dirty="0"/>
          </a:p>
          <a:p>
            <a:pPr marL="0" indent="0">
              <a:buNone/>
            </a:pPr>
            <a:r>
              <a:rPr lang="ja-JP" altLang="en-US" dirty="0"/>
              <a:t>たった冤罪といっても４件じゃないか？　</a:t>
            </a:r>
            <a:endParaRPr lang="en-US" altLang="ja-JP" dirty="0"/>
          </a:p>
          <a:p>
            <a:pPr marL="0" indent="0">
              <a:buNone/>
            </a:pPr>
            <a:r>
              <a:rPr lang="ja-JP" altLang="en-US" dirty="0"/>
              <a:t>　 </a:t>
            </a:r>
            <a:r>
              <a:rPr lang="ja-JP" altLang="en-US" dirty="0">
                <a:solidFill>
                  <a:srgbClr val="FFFF00"/>
                </a:solidFill>
              </a:rPr>
              <a:t>氷山の一角である可能性</a:t>
            </a:r>
            <a:endParaRPr lang="en-US" altLang="ja-JP" dirty="0">
              <a:solidFill>
                <a:srgbClr val="FFFF00"/>
              </a:solidFill>
            </a:endParaRPr>
          </a:p>
          <a:p>
            <a:pPr marL="0" indent="0">
              <a:buNone/>
            </a:pPr>
            <a:r>
              <a:rPr lang="ja-JP" altLang="en-US" dirty="0"/>
              <a:t>　（背景：貧困な国選弁護制度・ボランティアベースの再審請求）</a:t>
            </a:r>
            <a:endParaRPr lang="en-US" altLang="ja-JP" dirty="0"/>
          </a:p>
          <a:p>
            <a:pPr marL="0" indent="0">
              <a:buNone/>
            </a:pPr>
            <a:r>
              <a:rPr lang="ja-JP" altLang="en-US" dirty="0"/>
              <a:t>行政府は間違わない・・・？</a:t>
            </a:r>
            <a:endParaRPr lang="en-US" altLang="ja-JP" dirty="0"/>
          </a:p>
          <a:p>
            <a:pPr marL="0" indent="0">
              <a:buNone/>
            </a:pPr>
            <a:r>
              <a:rPr lang="ja-JP" altLang="en-US" dirty="0"/>
              <a:t>　選択基準が不透明で選択の是非を争えないことのリスクをどう考える？</a:t>
            </a:r>
            <a:endParaRPr lang="en-US" altLang="ja-JP" dirty="0"/>
          </a:p>
          <a:p>
            <a:pPr marL="0" indent="0">
              <a:buNone/>
            </a:pPr>
            <a:r>
              <a:rPr lang="ja-JP" altLang="en-US" dirty="0"/>
              <a:t>　生命を奪うということの不可逆性（事後に全く救いようがない）</a:t>
            </a:r>
            <a:endParaRPr lang="en-US" altLang="ja-JP" dirty="0"/>
          </a:p>
          <a:p>
            <a:endParaRPr lang="en-US" altLang="ja-JP" dirty="0"/>
          </a:p>
        </p:txBody>
      </p:sp>
    </p:spTree>
    <p:extLst>
      <p:ext uri="{BB962C8B-B14F-4D97-AF65-F5344CB8AC3E}">
        <p14:creationId xmlns:p14="http://schemas.microsoft.com/office/powerpoint/2010/main" val="425780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54F3107-B56C-44A5-9B66-B2EFAAEB9A21}"/>
              </a:ext>
            </a:extLst>
          </p:cNvPr>
          <p:cNvSpPr>
            <a:spLocks noGrp="1"/>
          </p:cNvSpPr>
          <p:nvPr>
            <p:ph type="title"/>
          </p:nvPr>
        </p:nvSpPr>
        <p:spPr/>
        <p:txBody>
          <a:bodyPr/>
          <a:lstStyle/>
          <a:p>
            <a:r>
              <a:rPr kumimoji="1" lang="ja-JP" altLang="en-US" dirty="0"/>
              <a:t>対立する利益？</a:t>
            </a:r>
            <a:r>
              <a:rPr lang="ja-JP" altLang="en-US" dirty="0"/>
              <a:t>－なぜ再審請求中に執行するようになったのか？－</a:t>
            </a:r>
            <a:endParaRPr kumimoji="1" lang="ja-JP" altLang="en-US" dirty="0"/>
          </a:p>
        </p:txBody>
      </p:sp>
      <p:sp>
        <p:nvSpPr>
          <p:cNvPr id="3" name="コンテンツ プレースホルダー 2">
            <a:extLst>
              <a:ext uri="{FF2B5EF4-FFF2-40B4-BE49-F238E27FC236}">
                <a16:creationId xmlns:a16="http://schemas.microsoft.com/office/drawing/2014/main" xmlns="" id="{8C671FC8-D715-4CB8-84D2-8463E25B689D}"/>
              </a:ext>
            </a:extLst>
          </p:cNvPr>
          <p:cNvSpPr>
            <a:spLocks noGrp="1"/>
          </p:cNvSpPr>
          <p:nvPr>
            <p:ph idx="1"/>
          </p:nvPr>
        </p:nvSpPr>
        <p:spPr/>
        <p:txBody>
          <a:bodyPr/>
          <a:lstStyle/>
          <a:p>
            <a:pPr marL="0" indent="0">
              <a:buNone/>
            </a:pPr>
            <a:r>
              <a:rPr lang="ja-JP" altLang="en-US" sz="2800" dirty="0"/>
              <a:t>判決を執行するという利益</a:t>
            </a:r>
            <a:endParaRPr lang="en-US" altLang="ja-JP" sz="2800" dirty="0"/>
          </a:p>
          <a:p>
            <a:endParaRPr lang="en-US" altLang="ja-JP" sz="2800" dirty="0"/>
          </a:p>
          <a:p>
            <a:pPr marL="0" indent="0">
              <a:buNone/>
            </a:pPr>
            <a:r>
              <a:rPr lang="ja-JP" altLang="en-US" sz="2800" dirty="0"/>
              <a:t>　←執行逃れのための理由なき再審請求の濫発</a:t>
            </a:r>
            <a:endParaRPr lang="en-US" altLang="ja-JP" sz="2800" dirty="0"/>
          </a:p>
          <a:p>
            <a:pPr marL="0" indent="0">
              <a:buNone/>
            </a:pPr>
            <a:endParaRPr lang="en-US" altLang="ja-JP" sz="2800" dirty="0"/>
          </a:p>
          <a:p>
            <a:pPr marL="0" indent="0">
              <a:buNone/>
            </a:pPr>
            <a:r>
              <a:rPr lang="ja-JP" altLang="en-US" sz="2800" dirty="0"/>
              <a:t>三審制で十分に争ったのでは？</a:t>
            </a:r>
            <a:endParaRPr lang="en-US" altLang="ja-JP" sz="2800" dirty="0"/>
          </a:p>
          <a:p>
            <a:pPr marL="0" indent="0">
              <a:buNone/>
            </a:pPr>
            <a:endParaRPr lang="en-US" altLang="ja-JP" sz="2800" dirty="0"/>
          </a:p>
          <a:p>
            <a:pPr marL="0" indent="0">
              <a:buNone/>
            </a:pPr>
            <a:r>
              <a:rPr lang="ja-JP" altLang="en-US" sz="2800" dirty="0"/>
              <a:t>　</a:t>
            </a:r>
            <a:endParaRPr lang="en-US" altLang="ja-JP" sz="2800" dirty="0"/>
          </a:p>
          <a:p>
            <a:pPr marL="0" indent="0">
              <a:buNone/>
            </a:pPr>
            <a:endParaRPr kumimoji="1" lang="ja-JP" altLang="en-US" dirty="0"/>
          </a:p>
        </p:txBody>
      </p:sp>
    </p:spTree>
    <p:extLst>
      <p:ext uri="{BB962C8B-B14F-4D97-AF65-F5344CB8AC3E}">
        <p14:creationId xmlns:p14="http://schemas.microsoft.com/office/powerpoint/2010/main" val="778266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BC337FE-84E3-4C2C-8EFD-FBA67CF68DA6}"/>
              </a:ext>
            </a:extLst>
          </p:cNvPr>
          <p:cNvSpPr>
            <a:spLocks noGrp="1"/>
          </p:cNvSpPr>
          <p:nvPr>
            <p:ph type="title"/>
          </p:nvPr>
        </p:nvSpPr>
        <p:spPr/>
        <p:txBody>
          <a:bodyPr/>
          <a:lstStyle/>
          <a:p>
            <a:r>
              <a:rPr kumimoji="1" lang="ja-JP" altLang="en-US" dirty="0"/>
              <a:t>二つの対立する利益</a:t>
            </a:r>
            <a:r>
              <a:rPr lang="ja-JP" altLang="en-US" dirty="0"/>
              <a:t>調整－調整の方法に限界はないのか？－</a:t>
            </a:r>
            <a:endParaRPr kumimoji="1" lang="ja-JP" altLang="en-US" dirty="0"/>
          </a:p>
        </p:txBody>
      </p:sp>
      <p:sp>
        <p:nvSpPr>
          <p:cNvPr id="3" name="コンテンツ プレースホルダー 2">
            <a:extLst>
              <a:ext uri="{FF2B5EF4-FFF2-40B4-BE49-F238E27FC236}">
                <a16:creationId xmlns:a16="http://schemas.microsoft.com/office/drawing/2014/main" xmlns="" id="{6F1B29FF-8B80-41A2-B302-BD75C1267775}"/>
              </a:ext>
            </a:extLst>
          </p:cNvPr>
          <p:cNvSpPr>
            <a:spLocks noGrp="1"/>
          </p:cNvSpPr>
          <p:nvPr>
            <p:ph idx="1"/>
          </p:nvPr>
        </p:nvSpPr>
        <p:spPr/>
        <p:txBody>
          <a:bodyPr>
            <a:normAutofit/>
          </a:bodyPr>
          <a:lstStyle/>
          <a:p>
            <a:pPr marL="0" indent="0">
              <a:buNone/>
            </a:pPr>
            <a:r>
              <a:rPr lang="ja-JP" altLang="en-US" dirty="0"/>
              <a:t>再審制度をサッカーの試合にたとえてみよう</a:t>
            </a:r>
            <a:endParaRPr lang="en-US" altLang="ja-JP" dirty="0"/>
          </a:p>
          <a:p>
            <a:pPr marL="0" indent="0">
              <a:buNone/>
            </a:pPr>
            <a:r>
              <a:rPr lang="ja-JP" altLang="en-US" dirty="0"/>
              <a:t>サッカーの優勝決定戦　（国　</a:t>
            </a:r>
            <a:r>
              <a:rPr lang="en-US" altLang="ja-JP" dirty="0"/>
              <a:t>VS</a:t>
            </a:r>
            <a:r>
              <a:rPr lang="ja-JP" altLang="en-US" dirty="0"/>
              <a:t>　死刑確定者）</a:t>
            </a:r>
            <a:endParaRPr lang="en-US" altLang="ja-JP" dirty="0"/>
          </a:p>
          <a:p>
            <a:pPr marL="0" indent="0">
              <a:buNone/>
            </a:pPr>
            <a:endParaRPr lang="en-US" altLang="ja-JP" dirty="0"/>
          </a:p>
          <a:p>
            <a:pPr marL="0" indent="0">
              <a:buNone/>
            </a:pPr>
            <a:r>
              <a:rPr lang="ja-JP" altLang="en-US" dirty="0"/>
              <a:t>①　死刑確定者が一度負けても何度も試合を一からやり直せる仕組み</a:t>
            </a:r>
            <a:endParaRPr lang="en-US" altLang="ja-JP" dirty="0"/>
          </a:p>
          <a:p>
            <a:pPr marL="0" indent="0">
              <a:buNone/>
            </a:pPr>
            <a:r>
              <a:rPr lang="ja-JP" altLang="en-US" dirty="0"/>
              <a:t>②　試合の一方当事者である国（行政庁の長である法務大臣）がいつでも試合の終了の笛を吹ける仕組み</a:t>
            </a:r>
            <a:endParaRPr kumimoji="1" lang="en-US" altLang="ja-JP" dirty="0"/>
          </a:p>
          <a:p>
            <a:pPr marL="0" indent="0">
              <a:buNone/>
            </a:pPr>
            <a:endParaRPr lang="en-US" altLang="ja-JP" dirty="0"/>
          </a:p>
          <a:p>
            <a:pPr marL="0" indent="0">
              <a:buNone/>
            </a:pPr>
            <a:r>
              <a:rPr lang="ja-JP" altLang="en-US" dirty="0"/>
              <a:t>どちらもおかしくないか？　</a:t>
            </a:r>
            <a:endParaRPr lang="en-US" altLang="ja-JP" dirty="0"/>
          </a:p>
          <a:p>
            <a:pPr marL="0" indent="0">
              <a:buNone/>
            </a:pPr>
            <a:r>
              <a:rPr lang="ja-JP" altLang="en-US" dirty="0"/>
              <a:t>ゲームのルールの内容設定に歯止めはないのか？（公平性・透明性）</a:t>
            </a:r>
            <a:endParaRPr kumimoji="1" lang="ja-JP" altLang="en-US" dirty="0"/>
          </a:p>
        </p:txBody>
      </p:sp>
    </p:spTree>
    <p:extLst>
      <p:ext uri="{BB962C8B-B14F-4D97-AF65-F5344CB8AC3E}">
        <p14:creationId xmlns:p14="http://schemas.microsoft.com/office/powerpoint/2010/main" val="302080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7DEC76F-9C87-4930-BB31-7AAAA63808FE}"/>
              </a:ext>
            </a:extLst>
          </p:cNvPr>
          <p:cNvSpPr>
            <a:spLocks noGrp="1"/>
          </p:cNvSpPr>
          <p:nvPr>
            <p:ph type="title"/>
          </p:nvPr>
        </p:nvSpPr>
        <p:spPr/>
        <p:txBody>
          <a:bodyPr/>
          <a:lstStyle/>
          <a:p>
            <a:r>
              <a:rPr lang="ja-JP" altLang="en-US" dirty="0"/>
              <a:t>どうして憲法なのか？</a:t>
            </a:r>
            <a:endParaRPr kumimoji="1" lang="ja-JP" altLang="en-US" dirty="0"/>
          </a:p>
        </p:txBody>
      </p:sp>
      <p:sp>
        <p:nvSpPr>
          <p:cNvPr id="3" name="コンテンツ プレースホルダー 2">
            <a:extLst>
              <a:ext uri="{FF2B5EF4-FFF2-40B4-BE49-F238E27FC236}">
                <a16:creationId xmlns:a16="http://schemas.microsoft.com/office/drawing/2014/main" xmlns="" id="{C9C6338F-AEBA-40BA-97A7-B04B7CC17F8B}"/>
              </a:ext>
            </a:extLst>
          </p:cNvPr>
          <p:cNvSpPr>
            <a:spLocks noGrp="1"/>
          </p:cNvSpPr>
          <p:nvPr>
            <p:ph idx="1"/>
          </p:nvPr>
        </p:nvSpPr>
        <p:spPr/>
        <p:txBody>
          <a:bodyPr/>
          <a:lstStyle/>
          <a:p>
            <a:pPr marL="0" indent="0">
              <a:buNone/>
            </a:pPr>
            <a:r>
              <a:rPr kumimoji="1" lang="ja-JP" altLang="en-US" dirty="0"/>
              <a:t>・</a:t>
            </a:r>
            <a:r>
              <a:rPr kumimoji="1" lang="ja-JP" altLang="en-US" dirty="0">
                <a:solidFill>
                  <a:srgbClr val="FFFF00"/>
                </a:solidFill>
              </a:rPr>
              <a:t>多数決で決められる</a:t>
            </a:r>
            <a:r>
              <a:rPr kumimoji="1" lang="ja-JP" altLang="en-US" dirty="0"/>
              <a:t>こと→国会による立法（法律）の問題</a:t>
            </a:r>
            <a:endParaRPr kumimoji="1" lang="en-US" altLang="ja-JP" dirty="0"/>
          </a:p>
          <a:p>
            <a:pPr marL="0" indent="0">
              <a:buNone/>
            </a:pPr>
            <a:endParaRPr kumimoji="1" lang="en-US" altLang="ja-JP" dirty="0"/>
          </a:p>
          <a:p>
            <a:pPr marL="0" indent="0">
              <a:buNone/>
            </a:pPr>
            <a:r>
              <a:rPr lang="ja-JP" altLang="en-US" dirty="0"/>
              <a:t>・</a:t>
            </a:r>
            <a:r>
              <a:rPr lang="ja-JP" altLang="en-US" dirty="0">
                <a:solidFill>
                  <a:srgbClr val="FFFF00"/>
                </a:solidFill>
              </a:rPr>
              <a:t>多数決の決断にかかわらず</a:t>
            </a:r>
            <a:r>
              <a:rPr lang="ja-JP" altLang="en-US" dirty="0"/>
              <a:t>、</a:t>
            </a:r>
            <a:r>
              <a:rPr lang="ja-JP" altLang="en-US" dirty="0">
                <a:solidFill>
                  <a:srgbClr val="FFFF00"/>
                </a:solidFill>
              </a:rPr>
              <a:t>最低限</a:t>
            </a:r>
            <a:r>
              <a:rPr lang="ja-JP" altLang="en-US" dirty="0"/>
              <a:t>守られなければならないこと</a:t>
            </a:r>
            <a:endParaRPr lang="en-US" altLang="ja-JP" dirty="0"/>
          </a:p>
          <a:p>
            <a:pPr marL="0" indent="0">
              <a:buNone/>
            </a:pPr>
            <a:r>
              <a:rPr lang="ja-JP" altLang="en-US" dirty="0"/>
              <a:t>　→憲法上の問題</a:t>
            </a:r>
            <a:endParaRPr lang="en-US" altLang="ja-JP" dirty="0"/>
          </a:p>
          <a:p>
            <a:pPr marL="0" indent="0">
              <a:buNone/>
            </a:pPr>
            <a:r>
              <a:rPr kumimoji="1" lang="ja-JP" altLang="en-US" dirty="0"/>
              <a:t>　もし法律が憲法の</a:t>
            </a:r>
            <a:r>
              <a:rPr lang="ja-JP" altLang="en-US" dirty="0"/>
              <a:t>定め</a:t>
            </a:r>
            <a:r>
              <a:rPr kumimoji="1" lang="ja-JP" altLang="en-US" dirty="0"/>
              <a:t>に反していれば、</a:t>
            </a:r>
            <a:r>
              <a:rPr lang="ja-JP" altLang="en-US" dirty="0"/>
              <a:t>その法律の定めないしそれに基づく</a:t>
            </a:r>
            <a:r>
              <a:rPr kumimoji="1" lang="ja-JP" altLang="en-US" dirty="0"/>
              <a:t>行政府の</a:t>
            </a:r>
            <a:r>
              <a:rPr lang="ja-JP" altLang="en-US" dirty="0"/>
              <a:t>行為</a:t>
            </a:r>
            <a:r>
              <a:rPr kumimoji="1" lang="ja-JP" altLang="en-US" dirty="0"/>
              <a:t>は、例え</a:t>
            </a:r>
            <a:r>
              <a:rPr lang="ja-JP" altLang="en-US" dirty="0"/>
              <a:t>、法律に反していなくても、違憲・</a:t>
            </a:r>
            <a:r>
              <a:rPr kumimoji="1" lang="ja-JP" altLang="en-US" dirty="0"/>
              <a:t>違法となる。</a:t>
            </a:r>
            <a:endParaRPr kumimoji="1" lang="en-US" altLang="ja-JP" dirty="0"/>
          </a:p>
          <a:p>
            <a:pPr marL="0" indent="0">
              <a:buNone/>
            </a:pPr>
            <a:r>
              <a:rPr lang="ja-JP" altLang="en-US" dirty="0"/>
              <a:t>　・</a:t>
            </a:r>
            <a:r>
              <a:rPr kumimoji="1" lang="ja-JP" altLang="en-US" dirty="0"/>
              <a:t>適正手続　</a:t>
            </a:r>
            <a:endParaRPr lang="en-US" altLang="ja-JP" dirty="0"/>
          </a:p>
          <a:p>
            <a:pPr marL="0" indent="0">
              <a:buNone/>
            </a:pPr>
            <a:r>
              <a:rPr lang="ja-JP" altLang="en-US" dirty="0"/>
              <a:t>　・残虐な刑罰の禁止</a:t>
            </a:r>
            <a:endParaRPr lang="en-US" altLang="ja-JP" dirty="0"/>
          </a:p>
          <a:p>
            <a:pPr marL="0" indent="0">
              <a:buNone/>
            </a:pPr>
            <a:endParaRPr kumimoji="1" lang="en-US" altLang="ja-JP" dirty="0"/>
          </a:p>
        </p:txBody>
      </p:sp>
    </p:spTree>
    <p:extLst>
      <p:ext uri="{BB962C8B-B14F-4D97-AF65-F5344CB8AC3E}">
        <p14:creationId xmlns:p14="http://schemas.microsoft.com/office/powerpoint/2010/main" val="2886507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3D1445C-18D2-43CC-AB71-3766F80E43A9}"/>
              </a:ext>
            </a:extLst>
          </p:cNvPr>
          <p:cNvSpPr>
            <a:spLocks noGrp="1"/>
          </p:cNvSpPr>
          <p:nvPr>
            <p:ph type="title"/>
          </p:nvPr>
        </p:nvSpPr>
        <p:spPr/>
        <p:txBody>
          <a:bodyPr/>
          <a:lstStyle/>
          <a:p>
            <a:r>
              <a:rPr lang="ja-JP" altLang="en-US" sz="2800" dirty="0"/>
              <a:t>どうして憲法なのか？</a:t>
            </a:r>
            <a:r>
              <a:rPr lang="en-US" altLang="ja-JP" sz="2800" dirty="0"/>
              <a:t/>
            </a:r>
            <a:br>
              <a:rPr lang="en-US" altLang="ja-JP" sz="2800" dirty="0"/>
            </a:br>
            <a:r>
              <a:rPr lang="ja-JP" altLang="en-US" sz="2800" dirty="0"/>
              <a:t>－スタート地点（</a:t>
            </a:r>
            <a:r>
              <a:rPr lang="ja-JP" altLang="ja-JP" sz="2800" dirty="0"/>
              <a:t>昭和２２年３月１２日</a:t>
            </a:r>
            <a:r>
              <a:rPr lang="ja-JP" altLang="en-US" sz="2800" dirty="0"/>
              <a:t>最高裁判決）－</a:t>
            </a:r>
            <a:r>
              <a:rPr lang="ja-JP" altLang="en-US" dirty="0"/>
              <a:t>　</a:t>
            </a:r>
            <a:r>
              <a:rPr lang="en-US" altLang="ja-JP" dirty="0"/>
              <a:t/>
            </a:r>
            <a:br>
              <a:rPr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xmlns="" id="{23417EF4-427E-4AAE-B7A5-00CC0328C573}"/>
              </a:ext>
            </a:extLst>
          </p:cNvPr>
          <p:cNvSpPr>
            <a:spLocks noGrp="1"/>
          </p:cNvSpPr>
          <p:nvPr>
            <p:ph idx="1"/>
          </p:nvPr>
        </p:nvSpPr>
        <p:spPr/>
        <p:txBody>
          <a:bodyPr>
            <a:normAutofit fontScale="70000" lnSpcReduction="20000"/>
          </a:bodyPr>
          <a:lstStyle/>
          <a:p>
            <a:pPr marL="0" indent="0">
              <a:buNone/>
            </a:pPr>
            <a:r>
              <a:rPr lang="en-US" altLang="ja-JP" dirty="0"/>
              <a:t>(</a:t>
            </a:r>
            <a:r>
              <a:rPr lang="ja-JP" altLang="en-US" dirty="0"/>
              <a:t>死刑に対する理解</a:t>
            </a:r>
            <a:r>
              <a:rPr lang="en-US" altLang="ja-JP" dirty="0"/>
              <a:t>)</a:t>
            </a:r>
          </a:p>
          <a:p>
            <a:pPr hangingPunct="0"/>
            <a:r>
              <a:rPr lang="ja-JP" altLang="ja-JP" dirty="0">
                <a:solidFill>
                  <a:srgbClr val="FFFF00"/>
                </a:solidFill>
              </a:rPr>
              <a:t>生命は尊貴</a:t>
            </a:r>
            <a:r>
              <a:rPr lang="ja-JP" altLang="ja-JP" dirty="0"/>
              <a:t>である。</a:t>
            </a:r>
            <a:r>
              <a:rPr lang="ja-JP" altLang="ja-JP" dirty="0">
                <a:solidFill>
                  <a:srgbClr val="FFFF00"/>
                </a:solidFill>
              </a:rPr>
              <a:t>一人の生命は、全地球よりも重い。</a:t>
            </a:r>
            <a:r>
              <a:rPr lang="ja-JP" altLang="ja-JP" dirty="0"/>
              <a:t>死刑は、</a:t>
            </a:r>
            <a:r>
              <a:rPr lang="ja-JP" altLang="ja-JP" dirty="0">
                <a:solidFill>
                  <a:srgbClr val="FFFF00"/>
                </a:solidFill>
              </a:rPr>
              <a:t>まさにあらゆる刑罰のうちで最も冷厳な刑罰</a:t>
            </a:r>
            <a:r>
              <a:rPr lang="ja-JP" altLang="ja-JP" dirty="0"/>
              <a:t>であり、またまことに</a:t>
            </a:r>
            <a:r>
              <a:rPr lang="ja-JP" altLang="ja-JP" dirty="0">
                <a:solidFill>
                  <a:srgbClr val="FFFF00"/>
                </a:solidFill>
              </a:rPr>
              <a:t>やむを得ざるに出ずる窮極の刑罰</a:t>
            </a:r>
            <a:r>
              <a:rPr lang="ja-JP" altLang="ja-JP" dirty="0"/>
              <a:t>である。それは言うまでもなく、</a:t>
            </a:r>
            <a:r>
              <a:rPr lang="ja-JP" altLang="ja-JP" dirty="0">
                <a:solidFill>
                  <a:srgbClr val="FFFF00"/>
                </a:solidFill>
              </a:rPr>
              <a:t>尊厳な人間存在の根元である生命そのものを永遠に奪い去るものだから</a:t>
            </a:r>
            <a:r>
              <a:rPr lang="ja-JP" altLang="ja-JP" dirty="0"/>
              <a:t>である。</a:t>
            </a:r>
          </a:p>
          <a:p>
            <a:pPr marL="0" indent="0" hangingPunct="0">
              <a:buNone/>
            </a:pPr>
            <a:r>
              <a:rPr lang="en-US" altLang="ja-JP" dirty="0"/>
              <a:t>(</a:t>
            </a:r>
            <a:r>
              <a:rPr lang="ja-JP" altLang="en-US" dirty="0"/>
              <a:t>切り口の示唆</a:t>
            </a:r>
            <a:r>
              <a:rPr lang="en-US" altLang="ja-JP" dirty="0"/>
              <a:t>)</a:t>
            </a:r>
          </a:p>
          <a:p>
            <a:pPr hangingPunct="0"/>
            <a:r>
              <a:rPr lang="ja-JP" altLang="en-US" dirty="0"/>
              <a:t>　</a:t>
            </a:r>
            <a:r>
              <a:rPr lang="ja-JP" altLang="ja-JP" dirty="0"/>
              <a:t>現代国家は一般に統治権の作用として刑罰権を行使するにあたり、</a:t>
            </a:r>
            <a:r>
              <a:rPr lang="ja-JP" altLang="ja-JP" dirty="0">
                <a:solidFill>
                  <a:srgbClr val="FFFF00"/>
                </a:solidFill>
              </a:rPr>
              <a:t>刑罰の種類として死刑を認めるかどうか</a:t>
            </a:r>
            <a:r>
              <a:rPr lang="ja-JP" altLang="ja-JP" dirty="0"/>
              <a:t>、</a:t>
            </a:r>
            <a:r>
              <a:rPr lang="ja-JP" altLang="ja-JP" dirty="0">
                <a:solidFill>
                  <a:srgbClr val="FFFF00"/>
                </a:solidFill>
              </a:rPr>
              <a:t>いかなる罪質に対して死刑を科するか</a:t>
            </a:r>
            <a:r>
              <a:rPr lang="ja-JP" altLang="ja-JP" dirty="0"/>
              <a:t>、また</a:t>
            </a:r>
            <a:r>
              <a:rPr lang="ja-JP" altLang="ja-JP" dirty="0">
                <a:solidFill>
                  <a:srgbClr val="FFFF00"/>
                </a:solidFill>
              </a:rPr>
              <a:t>いかなる方法手続をもつて死刑を執行するか</a:t>
            </a:r>
            <a:r>
              <a:rPr lang="ja-JP" altLang="ja-JP" dirty="0"/>
              <a:t>を法定している。そして、刑事裁判においては、</a:t>
            </a:r>
            <a:r>
              <a:rPr lang="ja-JP" altLang="ja-JP" dirty="0">
                <a:solidFill>
                  <a:srgbClr val="FFFF00"/>
                </a:solidFill>
              </a:rPr>
              <a:t>具体的事件に対して被告人に死刑を科するか他の刑罰を科するかを審判</a:t>
            </a:r>
            <a:r>
              <a:rPr lang="ja-JP" altLang="ja-JP" dirty="0"/>
              <a:t>する。かくてなされた死刑の判決は</a:t>
            </a:r>
            <a:r>
              <a:rPr lang="ja-JP" altLang="ja-JP" dirty="0">
                <a:solidFill>
                  <a:srgbClr val="FFFF00"/>
                </a:solidFill>
              </a:rPr>
              <a:t>法定の方法手続に従</a:t>
            </a:r>
            <a:r>
              <a:rPr lang="ja-JP" altLang="ja-JP" dirty="0" err="1">
                <a:solidFill>
                  <a:srgbClr val="FFFF00"/>
                </a:solidFill>
              </a:rPr>
              <a:t>つて</a:t>
            </a:r>
            <a:r>
              <a:rPr lang="ja-JP" altLang="ja-JP" dirty="0">
                <a:solidFill>
                  <a:srgbClr val="FFFF00"/>
                </a:solidFill>
              </a:rPr>
              <a:t>現実に執行</a:t>
            </a:r>
            <a:r>
              <a:rPr lang="ja-JP" altLang="ja-JP" dirty="0"/>
              <a:t>せられることとなる。</a:t>
            </a:r>
          </a:p>
          <a:p>
            <a:pPr marL="0" indent="0" hangingPunct="0">
              <a:buNone/>
            </a:pPr>
            <a:r>
              <a:rPr lang="en-US" altLang="ja-JP" dirty="0"/>
              <a:t>(</a:t>
            </a:r>
            <a:r>
              <a:rPr lang="ja-JP" altLang="en-US" dirty="0"/>
              <a:t>展望</a:t>
            </a:r>
            <a:r>
              <a:rPr lang="en-US" altLang="ja-JP" dirty="0"/>
              <a:t>)</a:t>
            </a:r>
          </a:p>
          <a:p>
            <a:pPr hangingPunct="0"/>
            <a:r>
              <a:rPr lang="ja-JP" altLang="ja-JP" dirty="0"/>
              <a:t>　</a:t>
            </a:r>
            <a:r>
              <a:rPr lang="ja-JP" altLang="ja-JP" dirty="0">
                <a:solidFill>
                  <a:srgbClr val="FFFF00"/>
                </a:solidFill>
              </a:rPr>
              <a:t>これら一連の関係において、死刑制度は常に、国家刑事政策の面と人道上の面との双方から深き批判と考慮が払われている。</a:t>
            </a:r>
            <a:endParaRPr lang="en-US" altLang="ja-JP" dirty="0"/>
          </a:p>
          <a:p>
            <a:pPr hangingPunct="0"/>
            <a:r>
              <a:rPr lang="ja-JP" altLang="ja-JP" dirty="0"/>
              <a:t>されば、各国の刑罰史を顧みれば、</a:t>
            </a:r>
            <a:r>
              <a:rPr lang="ja-JP" altLang="ja-JP" dirty="0">
                <a:solidFill>
                  <a:srgbClr val="FFFF00"/>
                </a:solidFill>
              </a:rPr>
              <a:t>死刑の制度及びその運用は、総ての他のものと同様に、常に時代と環境とに応じて変遷があり、流転があり、進化がとげられてきた</a:t>
            </a:r>
            <a:r>
              <a:rPr lang="ja-JP" altLang="ja-JP" dirty="0"/>
              <a:t>ということが窺い知られる</a:t>
            </a:r>
            <a:r>
              <a:rPr lang="ja-JP" altLang="en-US" dirty="0"/>
              <a:t>。</a:t>
            </a:r>
            <a:r>
              <a:rPr lang="ja-JP" altLang="ja-JP" dirty="0"/>
              <a:t>わが国の最近において、治安維持法、国防保安法、陸軍刑法、海軍刑法、軍機保護法及び戦時犯罪処罰特例法等の廃止による各死刑制の消滅のごときは、その顕著な例証を示すものである。</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524434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FA8D8C9-A7A5-4414-9C53-F0E91C061317}"/>
              </a:ext>
            </a:extLst>
          </p:cNvPr>
          <p:cNvSpPr>
            <a:spLocks noGrp="1"/>
          </p:cNvSpPr>
          <p:nvPr>
            <p:ph type="title"/>
          </p:nvPr>
        </p:nvSpPr>
        <p:spPr/>
        <p:txBody>
          <a:bodyPr/>
          <a:lstStyle/>
          <a:p>
            <a:r>
              <a:rPr lang="ja-JP" altLang="en-US" dirty="0"/>
              <a:t>日本の憲法学の見地から死刑制度を再考する意味－</a:t>
            </a:r>
            <a:r>
              <a:rPr lang="en-US" altLang="ja-JP" dirty="0"/>
              <a:t>Let’s start thinking!</a:t>
            </a:r>
            <a:r>
              <a:rPr lang="ja-JP" altLang="en-US" dirty="0"/>
              <a:t>－</a:t>
            </a:r>
            <a:endParaRPr kumimoji="1" lang="ja-JP" altLang="en-US" dirty="0"/>
          </a:p>
        </p:txBody>
      </p:sp>
      <p:sp>
        <p:nvSpPr>
          <p:cNvPr id="3" name="コンテンツ プレースホルダー 2">
            <a:extLst>
              <a:ext uri="{FF2B5EF4-FFF2-40B4-BE49-F238E27FC236}">
                <a16:creationId xmlns:a16="http://schemas.microsoft.com/office/drawing/2014/main" xmlns="" id="{A586A7E7-9590-41B0-9AFB-AC5627F34B69}"/>
              </a:ext>
            </a:extLst>
          </p:cNvPr>
          <p:cNvSpPr>
            <a:spLocks noGrp="1"/>
          </p:cNvSpPr>
          <p:nvPr>
            <p:ph idx="1"/>
          </p:nvPr>
        </p:nvSpPr>
        <p:spPr/>
        <p:txBody>
          <a:bodyPr>
            <a:normAutofit fontScale="85000" lnSpcReduction="20000"/>
          </a:bodyPr>
          <a:lstStyle/>
          <a:p>
            <a:pPr marL="0" indent="0">
              <a:buNone/>
            </a:pPr>
            <a:r>
              <a:rPr lang="ja-JP" altLang="en-US" dirty="0">
                <a:solidFill>
                  <a:srgbClr val="FFFF00"/>
                </a:solidFill>
              </a:rPr>
              <a:t>我が国の死刑制度、「</a:t>
            </a:r>
            <a:r>
              <a:rPr lang="ja-JP" altLang="ja-JP" dirty="0">
                <a:solidFill>
                  <a:srgbClr val="FFFF00"/>
                </a:solidFill>
              </a:rPr>
              <a:t>常に、国家刑事政策の面と人道上の面との双方から深き批判と考慮が払われて</a:t>
            </a:r>
            <a:r>
              <a:rPr lang="ja-JP" altLang="en-US" dirty="0">
                <a:solidFill>
                  <a:srgbClr val="FFFF00"/>
                </a:solidFill>
              </a:rPr>
              <a:t>きた」だろうか？</a:t>
            </a:r>
            <a:endParaRPr lang="en-US" altLang="ja-JP" dirty="0">
              <a:solidFill>
                <a:srgbClr val="FFFF00"/>
              </a:solidFill>
            </a:endParaRPr>
          </a:p>
          <a:p>
            <a:pPr marL="0" indent="0">
              <a:buNone/>
            </a:pPr>
            <a:r>
              <a:rPr lang="ja-JP" altLang="en-US" dirty="0">
                <a:solidFill>
                  <a:srgbClr val="FFFF00"/>
                </a:solidFill>
              </a:rPr>
              <a:t>我が国の死刑制度及びその運用は</a:t>
            </a:r>
            <a:r>
              <a:rPr lang="ja-JP" altLang="ja-JP" dirty="0">
                <a:solidFill>
                  <a:srgbClr val="FFFF00"/>
                </a:solidFill>
              </a:rPr>
              <a:t>、</a:t>
            </a:r>
            <a:r>
              <a:rPr lang="ja-JP" altLang="en-US" dirty="0">
                <a:solidFill>
                  <a:srgbClr val="FFFF00"/>
                </a:solidFill>
              </a:rPr>
              <a:t>「</a:t>
            </a:r>
            <a:r>
              <a:rPr lang="ja-JP" altLang="ja-JP" dirty="0">
                <a:solidFill>
                  <a:srgbClr val="FFFF00"/>
                </a:solidFill>
              </a:rPr>
              <a:t>総ての他のものと同様に、常に時代と環境とに応じて変遷があり、流転があり、進化がとげられてきた</a:t>
            </a:r>
            <a:r>
              <a:rPr lang="ja-JP" altLang="en-US" dirty="0">
                <a:solidFill>
                  <a:srgbClr val="FFFF00"/>
                </a:solidFill>
              </a:rPr>
              <a:t>」だろうか？</a:t>
            </a:r>
            <a:endParaRPr lang="en-US" altLang="ja-JP" dirty="0"/>
          </a:p>
          <a:p>
            <a:pPr marL="0" indent="0">
              <a:buNone/>
            </a:pPr>
            <a:r>
              <a:rPr lang="en-US" altLang="ja-JP" dirty="0"/>
              <a:t>Cf. </a:t>
            </a:r>
            <a:r>
              <a:rPr lang="ja-JP" altLang="en-US" dirty="0"/>
              <a:t>世界をみる</a:t>
            </a:r>
            <a:endParaRPr lang="en-US" altLang="ja-JP" dirty="0"/>
          </a:p>
          <a:p>
            <a:pPr marL="0" indent="0">
              <a:buNone/>
            </a:pPr>
            <a:r>
              <a:rPr lang="ja-JP" altLang="en-US" dirty="0"/>
              <a:t>　　１９８か国中、１４１か国が死刑を廃止（</a:t>
            </a:r>
            <a:r>
              <a:rPr lang="ja-JP" altLang="ja-JP" dirty="0"/>
              <a:t>我が国のかつての刑事訴訟制度のモデル</a:t>
            </a:r>
            <a:r>
              <a:rPr lang="ja-JP" altLang="en-US" dirty="0"/>
              <a:t>国（</a:t>
            </a:r>
            <a:r>
              <a:rPr lang="ja-JP" altLang="ja-JP" dirty="0"/>
              <a:t>ドイツ</a:t>
            </a:r>
            <a:r>
              <a:rPr lang="ja-JP" altLang="en-US" dirty="0"/>
              <a:t>）</a:t>
            </a:r>
            <a:r>
              <a:rPr lang="ja-JP" altLang="ja-JP" dirty="0"/>
              <a:t>を含む</a:t>
            </a:r>
            <a:r>
              <a:rPr lang="en-US" altLang="ja-JP" dirty="0"/>
              <a:t>EU</a:t>
            </a:r>
            <a:r>
              <a:rPr lang="ja-JP" altLang="ja-JP" dirty="0"/>
              <a:t>諸国</a:t>
            </a:r>
            <a:r>
              <a:rPr lang="ja-JP" altLang="en-US" dirty="0"/>
              <a:t>）</a:t>
            </a:r>
            <a:endParaRPr lang="en-US" altLang="ja-JP" dirty="0"/>
          </a:p>
          <a:p>
            <a:pPr marL="0" indent="0">
              <a:buNone/>
            </a:pPr>
            <a:r>
              <a:rPr lang="ja-JP" altLang="en-US" dirty="0"/>
              <a:t>　　</a:t>
            </a:r>
            <a:r>
              <a:rPr lang="ja-JP" altLang="ja-JP" dirty="0"/>
              <a:t>アメリカ</a:t>
            </a:r>
            <a:r>
              <a:rPr lang="ja-JP" altLang="en-US" dirty="0"/>
              <a:t>（</a:t>
            </a:r>
            <a:r>
              <a:rPr lang="ja-JP" altLang="ja-JP" dirty="0"/>
              <a:t>日本の最高裁が着目してい</a:t>
            </a:r>
            <a:r>
              <a:rPr lang="ja-JP" altLang="en-US" dirty="0"/>
              <a:t>た点、</a:t>
            </a:r>
            <a:r>
              <a:rPr lang="ja-JP" altLang="ja-JP" dirty="0"/>
              <a:t>死刑の特別の</a:t>
            </a:r>
            <a:r>
              <a:rPr lang="ja-JP" altLang="en-US" dirty="0"/>
              <a:t>厳しさを</a:t>
            </a:r>
            <a:r>
              <a:rPr lang="ja-JP" altLang="ja-JP" dirty="0"/>
              <a:t>理由</a:t>
            </a:r>
            <a:r>
              <a:rPr lang="ja-JP" altLang="en-US" dirty="0"/>
              <a:t>に</a:t>
            </a:r>
            <a:r>
              <a:rPr lang="ja-JP" altLang="ja-JP" dirty="0"/>
              <a:t>、劇的に、その適用の公平性と信頼性を担保する手続的保障を憲法に基づいて発展</a:t>
            </a:r>
            <a:r>
              <a:rPr lang="ja-JP" altLang="en-US" dirty="0"/>
              <a:t>）</a:t>
            </a:r>
            <a:endParaRPr lang="en-US" altLang="ja-JP" dirty="0"/>
          </a:p>
          <a:p>
            <a:pPr marL="0" indent="0">
              <a:buNone/>
            </a:pPr>
            <a:r>
              <a:rPr lang="ja-JP" altLang="en-US" dirty="0"/>
              <a:t>日本→停滞と憲法上の議論は未開拓</a:t>
            </a:r>
            <a:endParaRPr lang="en-US" altLang="ja-JP" dirty="0"/>
          </a:p>
          <a:p>
            <a:pPr marL="0" indent="0">
              <a:buNone/>
            </a:pPr>
            <a:r>
              <a:rPr lang="ja-JP" altLang="en-US" dirty="0"/>
              <a:t>・表現の自由、経済活動の自由、選挙権といった問題は争われるのに、どうして「人間の生命」が奪われる仕組みについて議論は乏しい</a:t>
            </a:r>
            <a:endParaRPr lang="en-US" altLang="ja-JP" dirty="0"/>
          </a:p>
          <a:p>
            <a:pPr marL="0" indent="0">
              <a:buNone/>
            </a:pPr>
            <a:r>
              <a:rPr lang="ja-JP" altLang="en-US" dirty="0"/>
              <a:t>・もっぱら絞首刑の残虐性に焦点をあてた同種の主張ばかり</a:t>
            </a:r>
            <a:endParaRPr lang="en-US" altLang="ja-JP" dirty="0"/>
          </a:p>
          <a:p>
            <a:pPr marL="0" indent="0">
              <a:buNone/>
            </a:pPr>
            <a:r>
              <a:rPr lang="ja-JP" altLang="en-US" dirty="0"/>
              <a:t>・ほかには問題はないのか？</a:t>
            </a:r>
            <a:endParaRPr lang="en-US" altLang="ja-JP" dirty="0"/>
          </a:p>
          <a:p>
            <a:endParaRPr kumimoji="1" lang="ja-JP" altLang="en-US" dirty="0"/>
          </a:p>
        </p:txBody>
      </p:sp>
    </p:spTree>
    <p:extLst>
      <p:ext uri="{BB962C8B-B14F-4D97-AF65-F5344CB8AC3E}">
        <p14:creationId xmlns:p14="http://schemas.microsoft.com/office/powerpoint/2010/main" val="1600169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7818FCD-F687-43E9-860B-8C4FE375EC0F}"/>
              </a:ext>
            </a:extLst>
          </p:cNvPr>
          <p:cNvSpPr>
            <a:spLocks noGrp="1"/>
          </p:cNvSpPr>
          <p:nvPr>
            <p:ph type="title"/>
          </p:nvPr>
        </p:nvSpPr>
        <p:spPr/>
        <p:txBody>
          <a:bodyPr/>
          <a:lstStyle/>
          <a:p>
            <a:r>
              <a:rPr kumimoji="1" lang="ja-JP" altLang="en-US" dirty="0"/>
              <a:t>アメリカに学ぶ意味</a:t>
            </a:r>
          </a:p>
        </p:txBody>
      </p:sp>
      <p:sp>
        <p:nvSpPr>
          <p:cNvPr id="3" name="コンテンツ プレースホルダー 2">
            <a:extLst>
              <a:ext uri="{FF2B5EF4-FFF2-40B4-BE49-F238E27FC236}">
                <a16:creationId xmlns:a16="http://schemas.microsoft.com/office/drawing/2014/main" xmlns="" id="{5A42F0D1-E683-4000-9E56-8976D0ADCD1F}"/>
              </a:ext>
            </a:extLst>
          </p:cNvPr>
          <p:cNvSpPr>
            <a:spLocks noGrp="1"/>
          </p:cNvSpPr>
          <p:nvPr>
            <p:ph idx="1"/>
          </p:nvPr>
        </p:nvSpPr>
        <p:spPr/>
        <p:txBody>
          <a:bodyPr>
            <a:normAutofit/>
          </a:bodyPr>
          <a:lstStyle/>
          <a:p>
            <a:pPr marL="0" indent="0">
              <a:buNone/>
            </a:pPr>
            <a:r>
              <a:rPr lang="ja-JP" altLang="en-US" dirty="0"/>
              <a:t>ダイナミックな死刑制度に関する判例展開</a:t>
            </a:r>
            <a:endParaRPr lang="en-US" altLang="ja-JP" dirty="0"/>
          </a:p>
          <a:p>
            <a:pPr marL="0" indent="0">
              <a:buNone/>
            </a:pPr>
            <a:r>
              <a:rPr lang="ja-JP" altLang="en-US" dirty="0"/>
              <a:t>・連邦制度の下、多様な死刑制度</a:t>
            </a:r>
            <a:endParaRPr lang="en-US" altLang="ja-JP" dirty="0"/>
          </a:p>
          <a:p>
            <a:pPr marL="0" indent="0">
              <a:buNone/>
            </a:pPr>
            <a:r>
              <a:rPr kumimoji="1" lang="ja-JP" altLang="en-US" dirty="0"/>
              <a:t>死刑制度に関する数々の判例</a:t>
            </a:r>
            <a:endParaRPr kumimoji="1" lang="en-US" altLang="ja-JP" dirty="0"/>
          </a:p>
          <a:p>
            <a:pPr marL="0" indent="0">
              <a:buNone/>
            </a:pPr>
            <a:r>
              <a:rPr kumimoji="1" lang="ja-JP" altLang="en-US" dirty="0"/>
              <a:t>→各州の死刑制度の設定で守られるべき最低限のルールが策定されてきた</a:t>
            </a:r>
            <a:endParaRPr kumimoji="1" lang="en-US" altLang="ja-JP" dirty="0"/>
          </a:p>
          <a:p>
            <a:pPr marL="0" indent="0">
              <a:buNone/>
            </a:pPr>
            <a:r>
              <a:rPr lang="ja-JP" altLang="en-US" dirty="0"/>
              <a:t>・適正手続　</a:t>
            </a:r>
            <a:endParaRPr lang="en-US" altLang="ja-JP" dirty="0"/>
          </a:p>
          <a:p>
            <a:pPr marL="0" indent="0">
              <a:buNone/>
            </a:pPr>
            <a:r>
              <a:rPr lang="ja-JP" altLang="en-US" dirty="0"/>
              <a:t>・残虐で異常な刑罰の禁止</a:t>
            </a:r>
            <a:endParaRPr lang="en-US" altLang="ja-JP" dirty="0"/>
          </a:p>
          <a:p>
            <a:pPr marL="0" indent="0">
              <a:buNone/>
            </a:pPr>
            <a:r>
              <a:rPr lang="ja-JP" altLang="en-US" dirty="0"/>
              <a:t>日本との関係（</a:t>
            </a:r>
            <a:r>
              <a:rPr lang="en-US" altLang="ja-JP" dirty="0"/>
              <a:t>GHQ</a:t>
            </a:r>
            <a:r>
              <a:rPr lang="ja-JP" altLang="en-US" dirty="0"/>
              <a:t>占領下での法制度の再構築）</a:t>
            </a:r>
            <a:endParaRPr lang="en-US" altLang="ja-JP" dirty="0"/>
          </a:p>
          <a:p>
            <a:pPr marL="0" indent="0">
              <a:buNone/>
            </a:pPr>
            <a:r>
              <a:rPr lang="ja-JP" altLang="en-US" dirty="0"/>
              <a:t>・憲法制定の歴史的経緯・類似性</a:t>
            </a:r>
            <a:endParaRPr lang="en-US" altLang="ja-JP" dirty="0"/>
          </a:p>
          <a:p>
            <a:pPr marL="0" indent="0">
              <a:buNone/>
            </a:pPr>
            <a:r>
              <a:rPr lang="ja-JP" altLang="en-US" dirty="0"/>
              <a:t>・刑事訴訟法</a:t>
            </a:r>
            <a:endParaRPr lang="en-US" altLang="ja-JP" dirty="0"/>
          </a:p>
          <a:p>
            <a:pPr marL="0" indent="0">
              <a:buNone/>
            </a:pPr>
            <a:endParaRPr lang="en-US" altLang="ja-JP" dirty="0"/>
          </a:p>
          <a:p>
            <a:pPr marL="0" indent="0">
              <a:buNone/>
            </a:pPr>
            <a:endParaRPr kumimoji="1" lang="en-US" altLang="ja-JP" dirty="0"/>
          </a:p>
          <a:p>
            <a:pPr marL="0" indent="0">
              <a:buNone/>
            </a:pPr>
            <a:endParaRPr lang="en-US" altLang="ja-JP" dirty="0"/>
          </a:p>
        </p:txBody>
      </p:sp>
    </p:spTree>
    <p:extLst>
      <p:ext uri="{BB962C8B-B14F-4D97-AF65-F5344CB8AC3E}">
        <p14:creationId xmlns:p14="http://schemas.microsoft.com/office/powerpoint/2010/main" val="329740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3B29D91-7316-45CB-86EB-47E8A347265E}"/>
              </a:ext>
            </a:extLst>
          </p:cNvPr>
          <p:cNvSpPr>
            <a:spLocks noGrp="1"/>
          </p:cNvSpPr>
          <p:nvPr>
            <p:ph type="title"/>
          </p:nvPr>
        </p:nvSpPr>
        <p:spPr/>
        <p:txBody>
          <a:bodyPr/>
          <a:lstStyle/>
          <a:p>
            <a:r>
              <a:rPr kumimoji="1" lang="ja-JP" altLang="en-US" dirty="0"/>
              <a:t>今回の趣旨</a:t>
            </a:r>
          </a:p>
        </p:txBody>
      </p:sp>
      <p:sp>
        <p:nvSpPr>
          <p:cNvPr id="3" name="コンテンツ プレースホルダー 2">
            <a:extLst>
              <a:ext uri="{FF2B5EF4-FFF2-40B4-BE49-F238E27FC236}">
                <a16:creationId xmlns:a16="http://schemas.microsoft.com/office/drawing/2014/main" xmlns="" id="{9707056A-B507-402E-A090-57E07974867A}"/>
              </a:ext>
            </a:extLst>
          </p:cNvPr>
          <p:cNvSpPr>
            <a:spLocks noGrp="1"/>
          </p:cNvSpPr>
          <p:nvPr>
            <p:ph idx="1"/>
          </p:nvPr>
        </p:nvSpPr>
        <p:spPr/>
        <p:txBody>
          <a:bodyPr>
            <a:normAutofit/>
          </a:bodyPr>
          <a:lstStyle/>
          <a:p>
            <a:pPr marL="0" indent="0">
              <a:buNone/>
            </a:pPr>
            <a:r>
              <a:rPr lang="ja-JP" altLang="en-US" dirty="0"/>
              <a:t>　</a:t>
            </a:r>
            <a:r>
              <a:rPr kumimoji="1" lang="ja-JP" altLang="en-US" dirty="0"/>
              <a:t>再審請求中の執行という新たな実務の転換</a:t>
            </a:r>
            <a:endParaRPr kumimoji="1" lang="en-US" altLang="ja-JP" dirty="0"/>
          </a:p>
          <a:p>
            <a:pPr marL="0" indent="0">
              <a:buNone/>
            </a:pPr>
            <a:r>
              <a:rPr lang="ja-JP" altLang="en-US" dirty="0"/>
              <a:t>　</a:t>
            </a:r>
            <a:r>
              <a:rPr kumimoji="1" lang="ja-JP" altLang="en-US" dirty="0"/>
              <a:t>この変化を、アメリカと日本の憲法学の視点から考えてみよう。</a:t>
            </a:r>
            <a:endParaRPr kumimoji="1" lang="en-US" altLang="ja-JP" dirty="0"/>
          </a:p>
          <a:p>
            <a:endParaRPr kumimoji="1" lang="en-US" altLang="ja-JP" dirty="0"/>
          </a:p>
          <a:p>
            <a:r>
              <a:rPr kumimoji="1" lang="ja-JP" altLang="en-US" dirty="0"/>
              <a:t>今、日本で何が起きているのか？</a:t>
            </a:r>
            <a:endParaRPr kumimoji="1" lang="en-US" altLang="ja-JP" dirty="0"/>
          </a:p>
          <a:p>
            <a:r>
              <a:rPr kumimoji="1" lang="ja-JP" altLang="en-US" dirty="0"/>
              <a:t>どうしてそんなことが起きているのか？</a:t>
            </a:r>
            <a:endParaRPr kumimoji="1" lang="en-US" altLang="ja-JP" dirty="0"/>
          </a:p>
          <a:p>
            <a:r>
              <a:rPr kumimoji="1" lang="ja-JP" altLang="en-US" dirty="0"/>
              <a:t>何が問題なのか？</a:t>
            </a:r>
            <a:endParaRPr kumimoji="1" lang="en-US" altLang="ja-JP" dirty="0"/>
          </a:p>
          <a:p>
            <a:r>
              <a:rPr lang="ja-JP" altLang="en-US" dirty="0"/>
              <a:t>どうして憲法なのか？（憲法の見地から考える意味）</a:t>
            </a:r>
            <a:endParaRPr lang="en-US" altLang="ja-JP" dirty="0"/>
          </a:p>
          <a:p>
            <a:r>
              <a:rPr lang="ja-JP" altLang="en-US" dirty="0"/>
              <a:t>どうしてアメリカが関係あるのか？</a:t>
            </a:r>
            <a:endParaRPr lang="en-US" altLang="ja-JP" dirty="0"/>
          </a:p>
          <a:p>
            <a:pPr marL="0" indent="0">
              <a:buNone/>
            </a:pPr>
            <a:endParaRPr lang="en-US" altLang="ja-JP" dirty="0"/>
          </a:p>
        </p:txBody>
      </p:sp>
    </p:spTree>
    <p:extLst>
      <p:ext uri="{BB962C8B-B14F-4D97-AF65-F5344CB8AC3E}">
        <p14:creationId xmlns:p14="http://schemas.microsoft.com/office/powerpoint/2010/main" val="423819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2A9700F-529F-47F2-A2C2-E75B52E23272}"/>
              </a:ext>
            </a:extLst>
          </p:cNvPr>
          <p:cNvSpPr>
            <a:spLocks noGrp="1"/>
          </p:cNvSpPr>
          <p:nvPr>
            <p:ph type="title"/>
          </p:nvPr>
        </p:nvSpPr>
        <p:spPr/>
        <p:txBody>
          <a:bodyPr/>
          <a:lstStyle/>
          <a:p>
            <a:r>
              <a:rPr kumimoji="1" lang="ja-JP" altLang="en-US" dirty="0"/>
              <a:t>何が起きているのか？</a:t>
            </a:r>
            <a:r>
              <a:rPr kumimoji="1" lang="en-US" altLang="ja-JP" dirty="0"/>
              <a:t/>
            </a:r>
            <a:br>
              <a:rPr kumimoji="1" lang="en-US" altLang="ja-JP" dirty="0"/>
            </a:br>
            <a:r>
              <a:rPr lang="ja-JP" altLang="en-US" dirty="0"/>
              <a:t>－２０１７年、</a:t>
            </a:r>
            <a:r>
              <a:rPr kumimoji="1" lang="ja-JP" altLang="en-US" dirty="0"/>
              <a:t>実務の大転換</a:t>
            </a:r>
            <a:r>
              <a:rPr lang="ja-JP" altLang="en-US" dirty="0"/>
              <a:t>－</a:t>
            </a:r>
            <a:endParaRPr kumimoji="1" lang="ja-JP" altLang="en-US" dirty="0"/>
          </a:p>
        </p:txBody>
      </p:sp>
      <p:sp>
        <p:nvSpPr>
          <p:cNvPr id="3" name="コンテンツ プレースホルダー 2">
            <a:extLst>
              <a:ext uri="{FF2B5EF4-FFF2-40B4-BE49-F238E27FC236}">
                <a16:creationId xmlns:a16="http://schemas.microsoft.com/office/drawing/2014/main" xmlns="" id="{D0715B70-2890-4751-8D64-FD6C2A9975D4}"/>
              </a:ext>
            </a:extLst>
          </p:cNvPr>
          <p:cNvSpPr>
            <a:spLocks noGrp="1"/>
          </p:cNvSpPr>
          <p:nvPr>
            <p:ph idx="1"/>
          </p:nvPr>
        </p:nvSpPr>
        <p:spPr/>
        <p:txBody>
          <a:bodyPr/>
          <a:lstStyle/>
          <a:p>
            <a:pPr marL="0" indent="0">
              <a:buNone/>
            </a:pPr>
            <a:r>
              <a:rPr kumimoji="1" lang="ja-JP" altLang="en-US" dirty="0"/>
              <a:t>再審請求中の死刑執行が行われた</a:t>
            </a:r>
            <a:r>
              <a:rPr lang="ja-JP" altLang="en-US" dirty="0"/>
              <a:t>（１９９９年以来）</a:t>
            </a:r>
            <a:endParaRPr kumimoji="1" lang="en-US" altLang="ja-JP" dirty="0"/>
          </a:p>
          <a:p>
            <a:pPr marL="0" indent="0">
              <a:buNone/>
            </a:pPr>
            <a:endParaRPr kumimoji="1" lang="en-US" altLang="ja-JP" dirty="0"/>
          </a:p>
          <a:p>
            <a:pPr marL="0" indent="0">
              <a:buNone/>
            </a:pPr>
            <a:r>
              <a:rPr kumimoji="1" lang="ja-JP" altLang="en-US" dirty="0"/>
              <a:t>２０１７年７月　１名　</a:t>
            </a:r>
            <a:endParaRPr kumimoji="1" lang="en-US" altLang="ja-JP" dirty="0"/>
          </a:p>
          <a:p>
            <a:pPr marL="0" indent="0">
              <a:buNone/>
            </a:pPr>
            <a:endParaRPr lang="en-US" altLang="ja-JP" dirty="0"/>
          </a:p>
          <a:p>
            <a:pPr marL="0" indent="0">
              <a:buNone/>
            </a:pPr>
            <a:r>
              <a:rPr kumimoji="1" lang="ja-JP" altLang="en-US" dirty="0"/>
              <a:t>２０１７年１２月　２名</a:t>
            </a:r>
            <a:endParaRPr kumimoji="1" lang="en-US" altLang="ja-JP" dirty="0"/>
          </a:p>
          <a:p>
            <a:pPr marL="0" indent="0">
              <a:buNone/>
            </a:pPr>
            <a:endParaRPr lang="en-US" altLang="ja-JP" dirty="0"/>
          </a:p>
          <a:p>
            <a:pPr marL="0" indent="0">
              <a:buNone/>
            </a:pPr>
            <a:endParaRPr kumimoji="1" lang="en-US" altLang="ja-JP" dirty="0"/>
          </a:p>
        </p:txBody>
      </p:sp>
    </p:spTree>
    <p:extLst>
      <p:ext uri="{BB962C8B-B14F-4D97-AF65-F5344CB8AC3E}">
        <p14:creationId xmlns:p14="http://schemas.microsoft.com/office/powerpoint/2010/main" val="3741583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B4DF3CB-4127-48C7-BC65-261E4CD9EBA4}"/>
              </a:ext>
            </a:extLst>
          </p:cNvPr>
          <p:cNvSpPr>
            <a:spLocks noGrp="1"/>
          </p:cNvSpPr>
          <p:nvPr>
            <p:ph type="title"/>
          </p:nvPr>
        </p:nvSpPr>
        <p:spPr/>
        <p:txBody>
          <a:bodyPr/>
          <a:lstStyle/>
          <a:p>
            <a:r>
              <a:rPr kumimoji="1" lang="ja-JP" altLang="en-US" dirty="0"/>
              <a:t>判決確定から死刑執行－自分が</a:t>
            </a:r>
            <a:r>
              <a:rPr lang="ja-JP" altLang="en-US" dirty="0"/>
              <a:t>選ばれたことを</a:t>
            </a:r>
            <a:r>
              <a:rPr kumimoji="1" lang="ja-JP" altLang="en-US" dirty="0"/>
              <a:t>争えないシステム－</a:t>
            </a:r>
          </a:p>
        </p:txBody>
      </p:sp>
      <p:sp>
        <p:nvSpPr>
          <p:cNvPr id="3" name="コンテンツ プレースホルダー 2">
            <a:extLst>
              <a:ext uri="{FF2B5EF4-FFF2-40B4-BE49-F238E27FC236}">
                <a16:creationId xmlns:a16="http://schemas.microsoft.com/office/drawing/2014/main" xmlns="" id="{9F981A5E-8CA8-441F-84A5-37DED30880B1}"/>
              </a:ext>
            </a:extLst>
          </p:cNvPr>
          <p:cNvSpPr>
            <a:spLocks noGrp="1"/>
          </p:cNvSpPr>
          <p:nvPr>
            <p:ph idx="1"/>
          </p:nvPr>
        </p:nvSpPr>
        <p:spPr/>
        <p:txBody>
          <a:bodyPr/>
          <a:lstStyle/>
          <a:p>
            <a:r>
              <a:rPr kumimoji="1" lang="ja-JP" altLang="en-US" dirty="0"/>
              <a:t>判決が確定（３審制）</a:t>
            </a:r>
            <a:endParaRPr kumimoji="1" lang="en-US" altLang="ja-JP" dirty="0"/>
          </a:p>
          <a:p>
            <a:endParaRPr lang="en-US" altLang="ja-JP" dirty="0"/>
          </a:p>
          <a:p>
            <a:r>
              <a:rPr kumimoji="1" lang="ja-JP" altLang="en-US" dirty="0">
                <a:solidFill>
                  <a:srgbClr val="FFFF00"/>
                </a:solidFill>
              </a:rPr>
              <a:t>法務大臣の死刑執行命令</a:t>
            </a:r>
            <a:endParaRPr kumimoji="1" lang="en-US" altLang="ja-JP" dirty="0">
              <a:solidFill>
                <a:srgbClr val="FFFF00"/>
              </a:solidFill>
            </a:endParaRPr>
          </a:p>
          <a:p>
            <a:endParaRPr lang="en-US" altLang="ja-JP" dirty="0"/>
          </a:p>
          <a:p>
            <a:r>
              <a:rPr kumimoji="1" lang="ja-JP" altLang="en-US" dirty="0"/>
              <a:t>死刑囚に当日に告知</a:t>
            </a:r>
            <a:r>
              <a:rPr lang="ja-JP" altLang="en-US" dirty="0"/>
              <a:t>→</a:t>
            </a:r>
            <a:r>
              <a:rPr kumimoji="1" lang="ja-JP" altLang="en-US" dirty="0"/>
              <a:t>死刑執行</a:t>
            </a:r>
            <a:endParaRPr kumimoji="1" lang="en-US" altLang="ja-JP" dirty="0"/>
          </a:p>
          <a:p>
            <a:endParaRPr lang="en-US" altLang="ja-JP" dirty="0"/>
          </a:p>
          <a:p>
            <a:r>
              <a:rPr kumimoji="1" lang="en-US" altLang="ja-JP" dirty="0"/>
              <a:t>※</a:t>
            </a:r>
            <a:r>
              <a:rPr kumimoji="1" lang="ja-JP" altLang="en-US" dirty="0"/>
              <a:t>死刑囚は、何で自分が選ばれるのか！？と争う機会はない。</a:t>
            </a:r>
            <a:endParaRPr kumimoji="1" lang="en-US" altLang="ja-JP" dirty="0"/>
          </a:p>
          <a:p>
            <a:endParaRPr lang="en-US" altLang="ja-JP" dirty="0"/>
          </a:p>
          <a:p>
            <a:r>
              <a:rPr lang="ja-JP" altLang="en-US" dirty="0"/>
              <a:t>★再審請求があると、執行が差し控えられる実務慣行</a:t>
            </a:r>
            <a:endParaRPr lang="en-US" altLang="ja-JP" dirty="0"/>
          </a:p>
          <a:p>
            <a:pPr marL="0" indent="0">
              <a:buNone/>
            </a:pPr>
            <a:endParaRPr kumimoji="1" lang="en-US" altLang="ja-JP" dirty="0"/>
          </a:p>
          <a:p>
            <a:endParaRPr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2346307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10EC3BE-1C51-4CDF-82F2-741CFB9878A4}"/>
              </a:ext>
            </a:extLst>
          </p:cNvPr>
          <p:cNvSpPr>
            <a:spLocks noGrp="1"/>
          </p:cNvSpPr>
          <p:nvPr>
            <p:ph type="title"/>
          </p:nvPr>
        </p:nvSpPr>
        <p:spPr/>
        <p:txBody>
          <a:bodyPr/>
          <a:lstStyle/>
          <a:p>
            <a:r>
              <a:rPr kumimoji="1" lang="ja-JP" altLang="en-US" dirty="0"/>
              <a:t>再審制度</a:t>
            </a:r>
            <a:r>
              <a:rPr kumimoji="1" lang="en-US" altLang="ja-JP" dirty="0"/>
              <a:t/>
            </a:r>
            <a:br>
              <a:rPr kumimoji="1" lang="en-US" altLang="ja-JP" dirty="0"/>
            </a:br>
            <a:r>
              <a:rPr kumimoji="1" lang="ja-JP" altLang="en-US" dirty="0"/>
              <a:t>－２段階の仕組み・時間がかかる－</a:t>
            </a:r>
          </a:p>
        </p:txBody>
      </p:sp>
      <p:sp>
        <p:nvSpPr>
          <p:cNvPr id="3" name="コンテンツ プレースホルダー 2">
            <a:extLst>
              <a:ext uri="{FF2B5EF4-FFF2-40B4-BE49-F238E27FC236}">
                <a16:creationId xmlns:a16="http://schemas.microsoft.com/office/drawing/2014/main" xmlns="" id="{944F374F-A7F7-4FD8-A34E-63F72F657FBA}"/>
              </a:ext>
            </a:extLst>
          </p:cNvPr>
          <p:cNvSpPr>
            <a:spLocks noGrp="1"/>
          </p:cNvSpPr>
          <p:nvPr>
            <p:ph idx="1"/>
          </p:nvPr>
        </p:nvSpPr>
        <p:spPr/>
        <p:txBody>
          <a:bodyPr>
            <a:normAutofit/>
          </a:bodyPr>
          <a:lstStyle/>
          <a:p>
            <a:pPr marL="0" indent="0">
              <a:buNone/>
            </a:pPr>
            <a:r>
              <a:rPr lang="ja-JP" altLang="en-US" sz="2400" dirty="0"/>
              <a:t>再審請求　→　一定の事由に基づいて裁判のやり直しを求める</a:t>
            </a:r>
            <a:endParaRPr lang="en-US" altLang="ja-JP" sz="2400" dirty="0"/>
          </a:p>
          <a:p>
            <a:pPr marL="0" indent="0">
              <a:buNone/>
            </a:pPr>
            <a:r>
              <a:rPr kumimoji="1" lang="ja-JP" altLang="en-US" sz="2400" dirty="0"/>
              <a:t>　 </a:t>
            </a:r>
            <a:r>
              <a:rPr lang="ja-JP" altLang="en-US" sz="2400" dirty="0"/>
              <a:t>例）新証拠の発見</a:t>
            </a:r>
            <a:endParaRPr kumimoji="1" lang="en-US" altLang="ja-JP" sz="2400" dirty="0"/>
          </a:p>
          <a:p>
            <a:pPr marL="0" indent="0">
              <a:buNone/>
            </a:pPr>
            <a:r>
              <a:rPr kumimoji="1" lang="ja-JP" altLang="en-US" sz="2400" dirty="0"/>
              <a:t>　 　　確定前の裁判での不正</a:t>
            </a:r>
            <a:endParaRPr kumimoji="1" lang="en-US" altLang="ja-JP" sz="2400" dirty="0"/>
          </a:p>
          <a:p>
            <a:pPr marL="0" indent="0">
              <a:buNone/>
            </a:pPr>
            <a:endParaRPr lang="en-US" altLang="ja-JP" sz="2400" dirty="0"/>
          </a:p>
          <a:p>
            <a:pPr marL="0" indent="0">
              <a:buNone/>
            </a:pPr>
            <a:r>
              <a:rPr lang="ja-JP" altLang="en-US" sz="2400" dirty="0"/>
              <a:t>再審開始決定→再審を開始するかどうかを決める</a:t>
            </a:r>
            <a:endParaRPr lang="en-US" altLang="ja-JP" sz="2400" dirty="0"/>
          </a:p>
          <a:p>
            <a:pPr marL="0" indent="0">
              <a:buNone/>
            </a:pPr>
            <a:endParaRPr lang="en-US" altLang="ja-JP" sz="2400" dirty="0"/>
          </a:p>
          <a:p>
            <a:pPr marL="0" indent="0">
              <a:buNone/>
            </a:pPr>
            <a:r>
              <a:rPr lang="ja-JP" altLang="en-US" sz="2400" dirty="0"/>
              <a:t>再審→有罪</a:t>
            </a:r>
            <a:r>
              <a:rPr lang="en-US" altLang="ja-JP" sz="2400" dirty="0"/>
              <a:t>or</a:t>
            </a:r>
            <a:r>
              <a:rPr lang="ja-JP" altLang="en-US" sz="2400" dirty="0"/>
              <a:t>無罪の決めなおし</a:t>
            </a:r>
            <a:endParaRPr lang="en-US" altLang="ja-JP" sz="2400" dirty="0"/>
          </a:p>
        </p:txBody>
      </p:sp>
    </p:spTree>
    <p:extLst>
      <p:ext uri="{BB962C8B-B14F-4D97-AF65-F5344CB8AC3E}">
        <p14:creationId xmlns:p14="http://schemas.microsoft.com/office/powerpoint/2010/main" val="2558908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6CC1A34-4A51-4E6A-AA06-1563FE71064D}"/>
              </a:ext>
            </a:extLst>
          </p:cNvPr>
          <p:cNvSpPr>
            <a:spLocks noGrp="1"/>
          </p:cNvSpPr>
          <p:nvPr>
            <p:ph type="title"/>
          </p:nvPr>
        </p:nvSpPr>
        <p:spPr/>
        <p:txBody>
          <a:bodyPr/>
          <a:lstStyle/>
          <a:p>
            <a:r>
              <a:rPr kumimoji="1" lang="ja-JP" altLang="en-US" dirty="0"/>
              <a:t>どうしてそんなことができる？</a:t>
            </a:r>
            <a:r>
              <a:rPr kumimoji="1" lang="en-US" altLang="ja-JP" dirty="0"/>
              <a:t/>
            </a:r>
            <a:br>
              <a:rPr kumimoji="1" lang="en-US" altLang="ja-JP" dirty="0"/>
            </a:br>
            <a:r>
              <a:rPr lang="ja-JP" altLang="en-US" dirty="0"/>
              <a:t>－</a:t>
            </a:r>
            <a:r>
              <a:rPr kumimoji="1" lang="ja-JP" altLang="en-US" dirty="0"/>
              <a:t>再審制度の空白地帯－</a:t>
            </a:r>
            <a:r>
              <a:rPr kumimoji="1" lang="en-US" altLang="ja-JP" dirty="0"/>
              <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xmlns="" id="{1E506A54-C97F-4D28-9563-87B7025FBB3B}"/>
              </a:ext>
            </a:extLst>
          </p:cNvPr>
          <p:cNvSpPr>
            <a:spLocks noGrp="1"/>
          </p:cNvSpPr>
          <p:nvPr>
            <p:ph idx="1"/>
          </p:nvPr>
        </p:nvSpPr>
        <p:spPr/>
        <p:txBody>
          <a:bodyPr>
            <a:normAutofit fontScale="77500" lnSpcReduction="20000"/>
          </a:bodyPr>
          <a:lstStyle/>
          <a:p>
            <a:pPr marL="0" indent="0">
              <a:buNone/>
            </a:pPr>
            <a:r>
              <a:rPr lang="ja-JP" altLang="en-US" sz="3900" dirty="0">
                <a:solidFill>
                  <a:srgbClr val="FFFF00"/>
                </a:solidFill>
              </a:rPr>
              <a:t>再審請求がされても死刑執行を停止すべし、とする規定は</a:t>
            </a:r>
            <a:r>
              <a:rPr lang="ja-JP" altLang="en-US" sz="3900">
                <a:solidFill>
                  <a:srgbClr val="FFFF00"/>
                </a:solidFill>
              </a:rPr>
              <a:t>ない。</a:t>
            </a:r>
            <a:endParaRPr lang="en-US" altLang="ja-JP" sz="3900" dirty="0">
              <a:solidFill>
                <a:srgbClr val="FFFF00"/>
              </a:solidFill>
            </a:endParaRPr>
          </a:p>
          <a:p>
            <a:pPr marL="0" indent="0">
              <a:buNone/>
            </a:pPr>
            <a:r>
              <a:rPr lang="ja-JP" altLang="en-US" sz="3900" dirty="0">
                <a:solidFill>
                  <a:srgbClr val="FFFF00"/>
                </a:solidFill>
              </a:rPr>
              <a:t>再審開始決定まで：執行停止は検察官の裁量</a:t>
            </a:r>
            <a:endParaRPr lang="en-US" altLang="ja-JP" sz="3900" dirty="0">
              <a:solidFill>
                <a:srgbClr val="FFFF00"/>
              </a:solidFill>
            </a:endParaRPr>
          </a:p>
          <a:p>
            <a:pPr marL="0" indent="0">
              <a:buNone/>
            </a:pPr>
            <a:r>
              <a:rPr lang="ja-JP" altLang="en-US" sz="3900" dirty="0">
                <a:solidFill>
                  <a:srgbClr val="FFFF00"/>
                </a:solidFill>
              </a:rPr>
              <a:t>再審開始決定後：執行停止は裁判所の裁量</a:t>
            </a:r>
            <a:endParaRPr lang="en-US" altLang="ja-JP" sz="3900" dirty="0">
              <a:solidFill>
                <a:srgbClr val="FFFF00"/>
              </a:solidFill>
            </a:endParaRPr>
          </a:p>
          <a:p>
            <a:pPr marL="0" indent="0">
              <a:buNone/>
            </a:pPr>
            <a:r>
              <a:rPr lang="ja-JP" altLang="en-US" sz="3900" dirty="0">
                <a:solidFill>
                  <a:srgbClr val="FFFF00"/>
                </a:solidFill>
              </a:rPr>
              <a:t>→法文の規定上はいつ執行されてもおかしくない。</a:t>
            </a:r>
            <a:endParaRPr lang="en-US" altLang="ja-JP" sz="3900" dirty="0">
              <a:solidFill>
                <a:srgbClr val="FFFF00"/>
              </a:solidFill>
            </a:endParaRPr>
          </a:p>
          <a:p>
            <a:pPr marL="0" indent="0">
              <a:buNone/>
            </a:pPr>
            <a:r>
              <a:rPr lang="ja-JP" altLang="en-US" sz="3900" dirty="0">
                <a:solidFill>
                  <a:srgbClr val="FFFF00"/>
                </a:solidFill>
              </a:rPr>
              <a:t>　再審開始決定があるまでは、裁判所は審理を継続したいとして、執行停止をなすこともできない。</a:t>
            </a:r>
            <a:endParaRPr lang="en-US" altLang="ja-JP" sz="3900" dirty="0">
              <a:solidFill>
                <a:srgbClr val="FFFF00"/>
              </a:solidFill>
            </a:endParaRPr>
          </a:p>
          <a:p>
            <a:pPr marL="0" indent="0">
              <a:buNone/>
            </a:pPr>
            <a:r>
              <a:rPr lang="ja-JP" altLang="en-US" sz="3900" dirty="0">
                <a:solidFill>
                  <a:srgbClr val="FFFF00"/>
                </a:solidFill>
              </a:rPr>
              <a:t>（行政法上の義務付け訴訟・差止め訴訟は活用されてこなかった）</a:t>
            </a:r>
            <a:endParaRPr lang="en-US" altLang="ja-JP" sz="3900" dirty="0">
              <a:solidFill>
                <a:srgbClr val="FFFF00"/>
              </a:solidFill>
            </a:endParaRPr>
          </a:p>
          <a:p>
            <a:pPr marL="0" indent="0">
              <a:buNone/>
            </a:pPr>
            <a:endParaRPr lang="en-US" altLang="ja-JP" dirty="0"/>
          </a:p>
        </p:txBody>
      </p:sp>
    </p:spTree>
    <p:extLst>
      <p:ext uri="{BB962C8B-B14F-4D97-AF65-F5344CB8AC3E}">
        <p14:creationId xmlns:p14="http://schemas.microsoft.com/office/powerpoint/2010/main" val="2267548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C7DB778-260E-420B-9D59-8A945F2C4C8C}"/>
              </a:ext>
            </a:extLst>
          </p:cNvPr>
          <p:cNvSpPr>
            <a:spLocks noGrp="1"/>
          </p:cNvSpPr>
          <p:nvPr>
            <p:ph type="title"/>
          </p:nvPr>
        </p:nvSpPr>
        <p:spPr/>
        <p:txBody>
          <a:bodyPr/>
          <a:lstStyle/>
          <a:p>
            <a:r>
              <a:rPr kumimoji="1" lang="ja-JP" altLang="en-US" dirty="0"/>
              <a:t>再審をとりまく事情</a:t>
            </a:r>
          </a:p>
        </p:txBody>
      </p:sp>
      <p:sp>
        <p:nvSpPr>
          <p:cNvPr id="3" name="コンテンツ プレースホルダー 2">
            <a:extLst>
              <a:ext uri="{FF2B5EF4-FFF2-40B4-BE49-F238E27FC236}">
                <a16:creationId xmlns:a16="http://schemas.microsoft.com/office/drawing/2014/main" xmlns="" id="{312EF1AB-9AD1-47B2-9DAB-BA65A5647A93}"/>
              </a:ext>
            </a:extLst>
          </p:cNvPr>
          <p:cNvSpPr>
            <a:spLocks noGrp="1"/>
          </p:cNvSpPr>
          <p:nvPr>
            <p:ph idx="1"/>
          </p:nvPr>
        </p:nvSpPr>
        <p:spPr/>
        <p:txBody>
          <a:bodyPr>
            <a:normAutofit fontScale="85000" lnSpcReduction="20000"/>
          </a:bodyPr>
          <a:lstStyle/>
          <a:p>
            <a:pPr marL="0" indent="0">
              <a:buNone/>
            </a:pPr>
            <a:r>
              <a:rPr lang="ja-JP" altLang="en-US" dirty="0"/>
              <a:t>①何度目かの再審請求で開始決定がされ、無罪となった例もある。</a:t>
            </a:r>
            <a:endParaRPr lang="en-US" altLang="ja-JP" dirty="0"/>
          </a:p>
          <a:p>
            <a:pPr marL="0" indent="0">
              <a:buNone/>
            </a:pPr>
            <a:r>
              <a:rPr lang="ja-JP" altLang="en-US" dirty="0"/>
              <a:t>②再審手続には時間がかかる</a:t>
            </a:r>
            <a:endParaRPr lang="en-US" altLang="ja-JP" dirty="0"/>
          </a:p>
          <a:p>
            <a:pPr marL="0" indent="0">
              <a:buNone/>
            </a:pPr>
            <a:r>
              <a:rPr lang="ja-JP" altLang="en-US" dirty="0"/>
              <a:t>・再審請求はボランティア弁護が基本（弁護士の手間と暇を集中が困難）</a:t>
            </a:r>
            <a:endParaRPr lang="en-US" altLang="ja-JP" dirty="0"/>
          </a:p>
          <a:p>
            <a:pPr marL="0" indent="0">
              <a:buNone/>
            </a:pPr>
            <a:r>
              <a:rPr lang="ja-JP" altLang="en-US" dirty="0"/>
              <a:t>　→五月雨式の再審請求</a:t>
            </a:r>
            <a:endParaRPr lang="en-US" altLang="ja-JP" dirty="0"/>
          </a:p>
          <a:p>
            <a:pPr marL="0" indent="0">
              <a:buNone/>
            </a:pPr>
            <a:r>
              <a:rPr lang="ja-JP" altLang="en-US" dirty="0"/>
              <a:t>・裁判所の再審を開始するか否かの判断には時間がかかる</a:t>
            </a:r>
            <a:endParaRPr lang="en-US" altLang="ja-JP" dirty="0"/>
          </a:p>
          <a:p>
            <a:pPr marL="0" indent="0">
              <a:buNone/>
            </a:pPr>
            <a:r>
              <a:rPr lang="ja-JP" altLang="en-US" dirty="0"/>
              <a:t>③再審請求がとても多い</a:t>
            </a:r>
            <a:endParaRPr lang="en-US" altLang="ja-JP" dirty="0"/>
          </a:p>
          <a:p>
            <a:pPr marL="0" indent="0">
              <a:buNone/>
            </a:pPr>
            <a:r>
              <a:rPr lang="ja-JP" altLang="en-US" dirty="0"/>
              <a:t>（２０１７年１２月１９日現在、死刑囚１２４名中９６名が再審請求中）</a:t>
            </a:r>
            <a:endParaRPr lang="en-US" altLang="ja-JP" dirty="0"/>
          </a:p>
          <a:p>
            <a:pPr marL="0" indent="0">
              <a:buNone/>
            </a:pPr>
            <a:r>
              <a:rPr lang="ja-JP" altLang="en-US" dirty="0"/>
              <a:t>　執行逃れ？</a:t>
            </a:r>
            <a:endParaRPr lang="en-US" altLang="ja-JP" dirty="0"/>
          </a:p>
          <a:p>
            <a:pPr marL="0" indent="0">
              <a:buNone/>
            </a:pPr>
            <a:r>
              <a:rPr lang="ja-JP" altLang="en-US" dirty="0"/>
              <a:t>　緊急避難？</a:t>
            </a:r>
            <a:endParaRPr lang="en-US" altLang="ja-JP" dirty="0"/>
          </a:p>
          <a:p>
            <a:pPr marL="0" indent="0">
              <a:buNone/>
            </a:pPr>
            <a:r>
              <a:rPr lang="ja-JP" altLang="en-US" dirty="0"/>
              <a:t>　→判決が確定されれば、いつ執行されてもおかしくない</a:t>
            </a:r>
            <a:endParaRPr lang="en-US" altLang="ja-JP" dirty="0"/>
          </a:p>
          <a:p>
            <a:pPr marL="0" indent="0">
              <a:buNone/>
            </a:pPr>
            <a:r>
              <a:rPr lang="ja-JP" altLang="en-US" dirty="0"/>
              <a:t>　　再審請求申立て準備（調査期間の確保）のために何とか執行されにくい状況を確保す　　</a:t>
            </a:r>
            <a:endParaRPr lang="en-US" altLang="ja-JP" dirty="0"/>
          </a:p>
          <a:p>
            <a:pPr marL="0" indent="0">
              <a:buNone/>
            </a:pPr>
            <a:r>
              <a:rPr lang="ja-JP" altLang="en-US" dirty="0"/>
              <a:t>　</a:t>
            </a:r>
            <a:r>
              <a:rPr lang="ja-JP" altLang="en-US" dirty="0" err="1"/>
              <a:t>る</a:t>
            </a:r>
            <a:r>
              <a:rPr lang="ja-JP" altLang="en-US" dirty="0"/>
              <a:t>必要　　　　　　　　</a:t>
            </a:r>
            <a:endParaRPr lang="en-US" altLang="ja-JP" dirty="0"/>
          </a:p>
          <a:p>
            <a:endParaRPr kumimoji="1" lang="ja-JP" altLang="en-US" dirty="0"/>
          </a:p>
        </p:txBody>
      </p:sp>
    </p:spTree>
    <p:extLst>
      <p:ext uri="{BB962C8B-B14F-4D97-AF65-F5344CB8AC3E}">
        <p14:creationId xmlns:p14="http://schemas.microsoft.com/office/powerpoint/2010/main" val="4188975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A4077DD-BD8E-499D-8E5D-ADB207429579}"/>
              </a:ext>
            </a:extLst>
          </p:cNvPr>
          <p:cNvSpPr>
            <a:spLocks noGrp="1"/>
          </p:cNvSpPr>
          <p:nvPr>
            <p:ph type="title"/>
          </p:nvPr>
        </p:nvSpPr>
        <p:spPr/>
        <p:txBody>
          <a:bodyPr/>
          <a:lstStyle/>
          <a:p>
            <a:r>
              <a:rPr kumimoji="1" lang="ja-JP" altLang="en-US" dirty="0"/>
              <a:t>何が問題となるの</a:t>
            </a:r>
            <a:r>
              <a:rPr lang="ja-JP" altLang="en-US" dirty="0"/>
              <a:t>か？</a:t>
            </a:r>
            <a:r>
              <a:rPr lang="en-US" altLang="ja-JP" dirty="0"/>
              <a:t/>
            </a:r>
            <a:br>
              <a:rPr lang="en-US" altLang="ja-JP" dirty="0"/>
            </a:br>
            <a:r>
              <a:rPr lang="ja-JP" altLang="en-US" dirty="0"/>
              <a:t>恣意的な執行と冤罪の迷宮入りの危険</a:t>
            </a:r>
            <a:endParaRPr kumimoji="1" lang="ja-JP" altLang="en-US" dirty="0"/>
          </a:p>
        </p:txBody>
      </p:sp>
      <p:sp>
        <p:nvSpPr>
          <p:cNvPr id="5" name="正方形/長方形 4">
            <a:extLst>
              <a:ext uri="{FF2B5EF4-FFF2-40B4-BE49-F238E27FC236}">
                <a16:creationId xmlns:a16="http://schemas.microsoft.com/office/drawing/2014/main" xmlns="" id="{9417F2C4-3A3C-4A84-BBE8-F1A1CCE84F0B}"/>
              </a:ext>
            </a:extLst>
          </p:cNvPr>
          <p:cNvSpPr/>
          <p:nvPr/>
        </p:nvSpPr>
        <p:spPr>
          <a:xfrm>
            <a:off x="2168482" y="6405282"/>
            <a:ext cx="7855035" cy="369332"/>
          </a:xfrm>
          <a:prstGeom prst="rect">
            <a:avLst/>
          </a:prstGeom>
        </p:spPr>
        <p:txBody>
          <a:bodyPr wrap="none">
            <a:spAutoFit/>
          </a:bodyPr>
          <a:lstStyle/>
          <a:p>
            <a:r>
              <a:rPr lang="ja-JP" altLang="en-US" dirty="0"/>
              <a:t>冤罪（誤判）防止コムより</a:t>
            </a:r>
            <a:r>
              <a:rPr lang="en-US" altLang="ja-JP" dirty="0"/>
              <a:t>http://www.enzaiboushi.com/910aboutme/</a:t>
            </a:r>
            <a:endParaRPr lang="ja-JP" altLang="en-US" dirty="0"/>
          </a:p>
        </p:txBody>
      </p:sp>
      <p:pic>
        <p:nvPicPr>
          <p:cNvPr id="8" name="コンテンツ プレースホルダー 3">
            <a:extLst>
              <a:ext uri="{FF2B5EF4-FFF2-40B4-BE49-F238E27FC236}">
                <a16:creationId xmlns:a16="http://schemas.microsoft.com/office/drawing/2014/main" xmlns="" id="{81E80034-DEE0-443A-ADF2-E8DEB14984AA}"/>
              </a:ext>
            </a:extLst>
          </p:cNvPr>
          <p:cNvPicPr>
            <a:picLocks noGrp="1" noChangeAspect="1"/>
          </p:cNvPicPr>
          <p:nvPr>
            <p:ph idx="1"/>
          </p:nvPr>
        </p:nvPicPr>
        <p:blipFill>
          <a:blip r:embed="rId3"/>
          <a:stretch>
            <a:fillRect/>
          </a:stretch>
        </p:blipFill>
        <p:spPr>
          <a:xfrm>
            <a:off x="2297996" y="1967595"/>
            <a:ext cx="6352411" cy="4323340"/>
          </a:xfrm>
          <a:prstGeom prst="rect">
            <a:avLst/>
          </a:prstGeom>
        </p:spPr>
      </p:pic>
    </p:spTree>
    <p:extLst>
      <p:ext uri="{BB962C8B-B14F-4D97-AF65-F5344CB8AC3E}">
        <p14:creationId xmlns:p14="http://schemas.microsoft.com/office/powerpoint/2010/main" val="285997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C7F05BB-442D-4931-B462-676774F6C464}"/>
              </a:ext>
            </a:extLst>
          </p:cNvPr>
          <p:cNvSpPr>
            <a:spLocks noGrp="1"/>
          </p:cNvSpPr>
          <p:nvPr>
            <p:ph type="title"/>
          </p:nvPr>
        </p:nvSpPr>
        <p:spPr/>
        <p:txBody>
          <a:bodyPr/>
          <a:lstStyle/>
          <a:p>
            <a:r>
              <a:rPr lang="ja-JP" altLang="en-US" dirty="0"/>
              <a:t>何が問題となるのか？</a:t>
            </a:r>
            <a:r>
              <a:rPr lang="en-US" altLang="ja-JP" dirty="0"/>
              <a:t/>
            </a:r>
            <a:br>
              <a:rPr lang="en-US" altLang="ja-JP" dirty="0"/>
            </a:br>
            <a:r>
              <a:rPr lang="ja-JP" altLang="en-US" dirty="0"/>
              <a:t>恣意的な執行と冤罪の迷宮入りの危険</a:t>
            </a:r>
            <a:endParaRPr kumimoji="1" lang="ja-JP" altLang="en-US" dirty="0"/>
          </a:p>
        </p:txBody>
      </p:sp>
      <p:sp>
        <p:nvSpPr>
          <p:cNvPr id="3" name="コンテンツ プレースホルダー 2">
            <a:extLst>
              <a:ext uri="{FF2B5EF4-FFF2-40B4-BE49-F238E27FC236}">
                <a16:creationId xmlns:a16="http://schemas.microsoft.com/office/drawing/2014/main" xmlns="" id="{FA5B6E89-8C85-41AB-A011-36F594AE08BB}"/>
              </a:ext>
            </a:extLst>
          </p:cNvPr>
          <p:cNvSpPr>
            <a:spLocks noGrp="1"/>
          </p:cNvSpPr>
          <p:nvPr>
            <p:ph idx="1"/>
          </p:nvPr>
        </p:nvSpPr>
        <p:spPr>
          <a:xfrm>
            <a:off x="1103312" y="2052918"/>
            <a:ext cx="9117320" cy="4352364"/>
          </a:xfrm>
        </p:spPr>
        <p:txBody>
          <a:bodyPr>
            <a:normAutofit/>
          </a:bodyPr>
          <a:lstStyle/>
          <a:p>
            <a:pPr marL="0" indent="0">
              <a:buNone/>
            </a:pPr>
            <a:r>
              <a:rPr lang="ja-JP" altLang="en-US" dirty="0"/>
              <a:t>再審における審理には時間がかかる</a:t>
            </a:r>
            <a:endParaRPr lang="en-US" altLang="ja-JP" dirty="0"/>
          </a:p>
          <a:p>
            <a:pPr marL="0" indent="0">
              <a:buNone/>
            </a:pPr>
            <a:r>
              <a:rPr lang="ja-JP" altLang="en-US" dirty="0"/>
              <a:t>免田事件（判決確定１９５１年　再審開始決定１９７９年）→</a:t>
            </a:r>
            <a:r>
              <a:rPr lang="ja-JP" altLang="en-US" dirty="0">
                <a:solidFill>
                  <a:srgbClr val="FFFF00"/>
                </a:solidFill>
              </a:rPr>
              <a:t>２８</a:t>
            </a:r>
            <a:r>
              <a:rPr lang="ja-JP" altLang="en-US" dirty="0"/>
              <a:t>年</a:t>
            </a:r>
            <a:endParaRPr lang="en-US" altLang="ja-JP" dirty="0"/>
          </a:p>
          <a:p>
            <a:r>
              <a:rPr lang="ja-JP" altLang="en-US" dirty="0"/>
              <a:t>第</a:t>
            </a:r>
            <a:r>
              <a:rPr lang="ja-JP" altLang="en-US" dirty="0">
                <a:solidFill>
                  <a:srgbClr val="FFFF00"/>
                </a:solidFill>
              </a:rPr>
              <a:t>６</a:t>
            </a:r>
            <a:r>
              <a:rPr lang="ja-JP" altLang="en-US" dirty="0"/>
              <a:t>次再審請求</a:t>
            </a:r>
            <a:endParaRPr kumimoji="1" lang="en-US" altLang="ja-JP" dirty="0"/>
          </a:p>
          <a:p>
            <a:pPr marL="0" indent="0">
              <a:buNone/>
            </a:pPr>
            <a:r>
              <a:rPr kumimoji="1" lang="ja-JP" altLang="en-US" dirty="0"/>
              <a:t>財田川事件（判決確定１９５７年　</a:t>
            </a:r>
            <a:r>
              <a:rPr lang="ja-JP" altLang="en-US" dirty="0"/>
              <a:t>再審開始決定１９７９年</a:t>
            </a:r>
            <a:r>
              <a:rPr kumimoji="1" lang="ja-JP" altLang="en-US" dirty="0"/>
              <a:t>）→</a:t>
            </a:r>
            <a:r>
              <a:rPr kumimoji="1" lang="ja-JP" altLang="en-US" dirty="0">
                <a:solidFill>
                  <a:srgbClr val="FFFF00"/>
                </a:solidFill>
              </a:rPr>
              <a:t>２２</a:t>
            </a:r>
            <a:r>
              <a:rPr kumimoji="1" lang="ja-JP" altLang="en-US" dirty="0"/>
              <a:t>年</a:t>
            </a:r>
            <a:endParaRPr kumimoji="1" lang="en-US" altLang="ja-JP" dirty="0"/>
          </a:p>
          <a:p>
            <a:r>
              <a:rPr lang="ja-JP" altLang="en-US" dirty="0"/>
              <a:t>第</a:t>
            </a:r>
            <a:r>
              <a:rPr lang="ja-JP" altLang="en-US" dirty="0">
                <a:solidFill>
                  <a:srgbClr val="FFFF00"/>
                </a:solidFill>
              </a:rPr>
              <a:t>２</a:t>
            </a:r>
            <a:r>
              <a:rPr lang="ja-JP" altLang="en-US" dirty="0"/>
              <a:t>次再審請求</a:t>
            </a:r>
            <a:endParaRPr lang="en-US" altLang="ja-JP" dirty="0"/>
          </a:p>
          <a:p>
            <a:pPr marL="0" indent="0">
              <a:buNone/>
            </a:pPr>
            <a:r>
              <a:rPr lang="ja-JP" altLang="en-US" dirty="0"/>
              <a:t>松山事件（判決確定１９６０年　再審開始決定１９７９年）→</a:t>
            </a:r>
            <a:r>
              <a:rPr lang="ja-JP" altLang="en-US" dirty="0">
                <a:solidFill>
                  <a:srgbClr val="FFFF00"/>
                </a:solidFill>
              </a:rPr>
              <a:t>１９</a:t>
            </a:r>
            <a:r>
              <a:rPr lang="ja-JP" altLang="en-US" dirty="0"/>
              <a:t>年</a:t>
            </a:r>
            <a:endParaRPr lang="en-US" altLang="ja-JP" dirty="0"/>
          </a:p>
          <a:p>
            <a:r>
              <a:rPr kumimoji="1" lang="ja-JP" altLang="en-US" dirty="0"/>
              <a:t>第</a:t>
            </a:r>
            <a:r>
              <a:rPr kumimoji="1" lang="ja-JP" altLang="en-US" dirty="0">
                <a:solidFill>
                  <a:srgbClr val="FFFF00"/>
                </a:solidFill>
              </a:rPr>
              <a:t>２</a:t>
            </a:r>
            <a:r>
              <a:rPr kumimoji="1" lang="ja-JP" altLang="en-US" dirty="0"/>
              <a:t>次再審請求</a:t>
            </a:r>
            <a:endParaRPr kumimoji="1" lang="en-US" altLang="ja-JP" dirty="0"/>
          </a:p>
          <a:p>
            <a:pPr marL="0" indent="0">
              <a:buNone/>
            </a:pPr>
            <a:r>
              <a:rPr kumimoji="1" lang="ja-JP" altLang="en-US" dirty="0"/>
              <a:t>島田事件（判決確定１９６１年　</a:t>
            </a:r>
            <a:r>
              <a:rPr lang="ja-JP" altLang="en-US" dirty="0"/>
              <a:t>再審開始決定１９８６年</a:t>
            </a:r>
            <a:r>
              <a:rPr kumimoji="1" lang="ja-JP" altLang="en-US" dirty="0"/>
              <a:t>）→</a:t>
            </a:r>
            <a:r>
              <a:rPr kumimoji="1" lang="ja-JP" altLang="en-US" dirty="0">
                <a:solidFill>
                  <a:srgbClr val="FFFF00"/>
                </a:solidFill>
              </a:rPr>
              <a:t>２５</a:t>
            </a:r>
            <a:r>
              <a:rPr kumimoji="1" lang="ja-JP" altLang="en-US" dirty="0"/>
              <a:t>年</a:t>
            </a:r>
            <a:endParaRPr kumimoji="1" lang="en-US" altLang="ja-JP" dirty="0"/>
          </a:p>
          <a:p>
            <a:r>
              <a:rPr kumimoji="1" lang="ja-JP" altLang="en-US" dirty="0"/>
              <a:t>第</a:t>
            </a:r>
            <a:r>
              <a:rPr kumimoji="1" lang="ja-JP" altLang="en-US" dirty="0">
                <a:solidFill>
                  <a:srgbClr val="FFFF00"/>
                </a:solidFill>
              </a:rPr>
              <a:t>４</a:t>
            </a:r>
            <a:r>
              <a:rPr kumimoji="1" lang="ja-JP" altLang="en-US" dirty="0"/>
              <a:t>次再審請求</a:t>
            </a:r>
            <a:endParaRPr kumimoji="1" lang="en-US" altLang="ja-JP" dirty="0"/>
          </a:p>
          <a:p>
            <a:pPr marL="0" indent="0">
              <a:buNone/>
            </a:pPr>
            <a:endParaRPr lang="en-US" altLang="ja-JP" dirty="0"/>
          </a:p>
        </p:txBody>
      </p:sp>
    </p:spTree>
    <p:extLst>
      <p:ext uri="{BB962C8B-B14F-4D97-AF65-F5344CB8AC3E}">
        <p14:creationId xmlns:p14="http://schemas.microsoft.com/office/powerpoint/2010/main" val="10550569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イオン">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イオン">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37</TotalTime>
  <Words>594</Words>
  <Application>Microsoft Macintosh PowerPoint</Application>
  <PresentationFormat>ユーザー設定</PresentationFormat>
  <Paragraphs>142</Paragraphs>
  <Slides>16</Slides>
  <Notes>7</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イオン</vt:lpstr>
      <vt:lpstr>再審請求中の死刑執行を考える －日米の憲法の視点からー  　　　　　　　　　　　　　　 　　　　　　　　　　　　　　西田理英 　　　　　</vt:lpstr>
      <vt:lpstr>今回の趣旨</vt:lpstr>
      <vt:lpstr>何が起きているのか？ －２０１７年、実務の大転換－</vt:lpstr>
      <vt:lpstr>判決確定から死刑執行－自分が選ばれたことを争えないシステム－</vt:lpstr>
      <vt:lpstr>再審制度 －２段階の仕組み・時間がかかる－</vt:lpstr>
      <vt:lpstr>どうしてそんなことができる？ －再審制度の空白地帯－ </vt:lpstr>
      <vt:lpstr>再審をとりまく事情</vt:lpstr>
      <vt:lpstr>何が問題となるのか？ 恣意的な執行と冤罪の迷宮入りの危険</vt:lpstr>
      <vt:lpstr>何が問題となるのか？ 恣意的な執行と冤罪の迷宮入りの危険</vt:lpstr>
      <vt:lpstr>何が問題となるのか？ 冤罪の迷宮入り＋恣意的な執行の危険</vt:lpstr>
      <vt:lpstr>対立する利益？－なぜ再審請求中に執行するようになったのか？－</vt:lpstr>
      <vt:lpstr>二つの対立する利益調整－調整の方法に限界はないのか？－</vt:lpstr>
      <vt:lpstr>どうして憲法なのか？</vt:lpstr>
      <vt:lpstr>どうして憲法なのか？ －スタート地点（昭和２２年３月１２日最高裁判決）－　 </vt:lpstr>
      <vt:lpstr>日本の憲法学の見地から死刑制度を再考する意味－Let’s start thinking!－</vt:lpstr>
      <vt:lpstr>アメリカに学ぶ意味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再審請求中の死刑執行を考える －日米の憲法の視点からー  　　　　　　　　　　　　　　 　　　　　　　　　　　　　　西田理英 　　　　　</dc:title>
  <dc:creator>Rie NISHIDA</dc:creator>
  <cp:lastModifiedBy>Mariko</cp:lastModifiedBy>
  <cp:revision>13</cp:revision>
  <dcterms:created xsi:type="dcterms:W3CDTF">2018-06-07T09:58:07Z</dcterms:created>
  <dcterms:modified xsi:type="dcterms:W3CDTF">2018-07-18T10:20:36Z</dcterms:modified>
</cp:coreProperties>
</file>