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handoutMasterIdLst>
    <p:handoutMasterId r:id="rId39"/>
  </p:handoutMasterIdLst>
  <p:sldIdLst>
    <p:sldId id="339" r:id="rId2"/>
    <p:sldId id="256" r:id="rId3"/>
    <p:sldId id="340" r:id="rId4"/>
    <p:sldId id="342" r:id="rId5"/>
    <p:sldId id="419" r:id="rId6"/>
    <p:sldId id="422" r:id="rId7"/>
    <p:sldId id="423" r:id="rId8"/>
    <p:sldId id="379" r:id="rId9"/>
    <p:sldId id="424" r:id="rId10"/>
    <p:sldId id="410" r:id="rId11"/>
    <p:sldId id="411" r:id="rId12"/>
    <p:sldId id="382" r:id="rId13"/>
    <p:sldId id="383" r:id="rId14"/>
    <p:sldId id="440" r:id="rId15"/>
    <p:sldId id="351" r:id="rId16"/>
    <p:sldId id="384" r:id="rId17"/>
    <p:sldId id="385" r:id="rId18"/>
    <p:sldId id="441" r:id="rId19"/>
    <p:sldId id="446" r:id="rId20"/>
    <p:sldId id="387" r:id="rId21"/>
    <p:sldId id="447" r:id="rId22"/>
    <p:sldId id="393" r:id="rId23"/>
    <p:sldId id="392" r:id="rId24"/>
    <p:sldId id="404" r:id="rId25"/>
    <p:sldId id="395" r:id="rId26"/>
    <p:sldId id="454" r:id="rId27"/>
    <p:sldId id="455" r:id="rId28"/>
    <p:sldId id="456" r:id="rId29"/>
    <p:sldId id="409" r:id="rId30"/>
    <p:sldId id="365" r:id="rId31"/>
    <p:sldId id="457" r:id="rId32"/>
    <p:sldId id="431" r:id="rId33"/>
    <p:sldId id="458" r:id="rId34"/>
    <p:sldId id="438" r:id="rId35"/>
    <p:sldId id="412" r:id="rId36"/>
    <p:sldId id="413" r:id="rId37"/>
  </p:sldIdLst>
  <p:sldSz cx="9144000" cy="6858000" type="screen4x3"/>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3"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ECBCB"/>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855" autoAdjust="0"/>
    <p:restoredTop sz="55874" autoAdjust="0"/>
  </p:normalViewPr>
  <p:slideViewPr>
    <p:cSldViewPr snapToGrid="0" snapToObjects="1">
      <p:cViewPr varScale="1">
        <p:scale>
          <a:sx n="64" d="100"/>
          <a:sy n="64" d="100"/>
        </p:scale>
        <p:origin x="3180"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63" d="100"/>
          <a:sy n="63" d="100"/>
        </p:scale>
        <p:origin x="-2934" y="-132"/>
      </p:cViewPr>
      <p:guideLst>
        <p:guide orient="horz" pos="3131"/>
        <p:guide pos="2143"/>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5"/>
            <a:ext cx="2950375" cy="497367"/>
          </a:xfrm>
          <a:prstGeom prst="rect">
            <a:avLst/>
          </a:prstGeom>
        </p:spPr>
        <p:txBody>
          <a:bodyPr vert="horz" lIns="92219" tIns="46109" rIns="92219" bIns="46109"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221" y="5"/>
            <a:ext cx="2950374" cy="497367"/>
          </a:xfrm>
          <a:prstGeom prst="rect">
            <a:avLst/>
          </a:prstGeom>
        </p:spPr>
        <p:txBody>
          <a:bodyPr vert="horz" lIns="92219" tIns="46109" rIns="92219" bIns="46109" rtlCol="0"/>
          <a:lstStyle>
            <a:lvl1pPr algn="r">
              <a:defRPr sz="1200"/>
            </a:lvl1pPr>
          </a:lstStyle>
          <a:p>
            <a:fld id="{98BB1839-C84B-43DB-9155-C55B1015B9D3}" type="datetimeFigureOut">
              <a:rPr kumimoji="1" lang="ja-JP" altLang="en-US" smtClean="0"/>
              <a:t>2020/3/31</a:t>
            </a:fld>
            <a:endParaRPr kumimoji="1" lang="ja-JP" altLang="en-US"/>
          </a:p>
        </p:txBody>
      </p:sp>
      <p:sp>
        <p:nvSpPr>
          <p:cNvPr id="4" name="フッター プレースホルダー 3"/>
          <p:cNvSpPr>
            <a:spLocks noGrp="1"/>
          </p:cNvSpPr>
          <p:nvPr>
            <p:ph type="ftr" sz="quarter" idx="2"/>
          </p:nvPr>
        </p:nvSpPr>
        <p:spPr>
          <a:xfrm>
            <a:off x="4" y="9440376"/>
            <a:ext cx="2950375" cy="497367"/>
          </a:xfrm>
          <a:prstGeom prst="rect">
            <a:avLst/>
          </a:prstGeom>
        </p:spPr>
        <p:txBody>
          <a:bodyPr vert="horz" lIns="92219" tIns="46109" rIns="92219" bIns="46109"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221" y="9440376"/>
            <a:ext cx="2950374" cy="497367"/>
          </a:xfrm>
          <a:prstGeom prst="rect">
            <a:avLst/>
          </a:prstGeom>
        </p:spPr>
        <p:txBody>
          <a:bodyPr vert="horz" lIns="92219" tIns="46109" rIns="92219" bIns="46109" rtlCol="0" anchor="b"/>
          <a:lstStyle>
            <a:lvl1pPr algn="r">
              <a:defRPr sz="1200"/>
            </a:lvl1pPr>
          </a:lstStyle>
          <a:p>
            <a:fld id="{4E20D12F-6EA7-490E-9DEC-D7710755C587}" type="slidenum">
              <a:rPr kumimoji="1" lang="ja-JP" altLang="en-US" smtClean="0"/>
              <a:t>‹#›</a:t>
            </a:fld>
            <a:endParaRPr kumimoji="1" lang="ja-JP" altLang="en-US"/>
          </a:p>
        </p:txBody>
      </p:sp>
    </p:spTree>
    <p:extLst>
      <p:ext uri="{BB962C8B-B14F-4D97-AF65-F5344CB8AC3E}">
        <p14:creationId xmlns:p14="http://schemas.microsoft.com/office/powerpoint/2010/main" val="33070276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4"/>
            <a:ext cx="2949788" cy="496966"/>
          </a:xfrm>
          <a:prstGeom prst="rect">
            <a:avLst/>
          </a:prstGeom>
        </p:spPr>
        <p:txBody>
          <a:bodyPr vert="horz" lIns="92219" tIns="46109" rIns="92219" bIns="4610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4"/>
            <a:ext cx="2949788" cy="496966"/>
          </a:xfrm>
          <a:prstGeom prst="rect">
            <a:avLst/>
          </a:prstGeom>
        </p:spPr>
        <p:txBody>
          <a:bodyPr vert="horz" lIns="92219" tIns="46109" rIns="92219" bIns="46109" rtlCol="0"/>
          <a:lstStyle>
            <a:lvl1pPr algn="r">
              <a:defRPr sz="1200"/>
            </a:lvl1pPr>
          </a:lstStyle>
          <a:p>
            <a:fld id="{723150FD-FCF9-41D2-B175-556E19574995}" type="datetimeFigureOut">
              <a:rPr kumimoji="1" lang="ja-JP" altLang="en-US" smtClean="0"/>
              <a:t>2020/3/31</a:t>
            </a:fld>
            <a:endParaRPr kumimoji="1" lang="ja-JP" altLang="en-US"/>
          </a:p>
        </p:txBody>
      </p:sp>
      <p:sp>
        <p:nvSpPr>
          <p:cNvPr id="4" name="スライド イメージ プレースホルダー 3"/>
          <p:cNvSpPr>
            <a:spLocks noGrp="1" noRot="1" noChangeAspect="1"/>
          </p:cNvSpPr>
          <p:nvPr>
            <p:ph type="sldImg" idx="2"/>
          </p:nvPr>
        </p:nvSpPr>
        <p:spPr>
          <a:xfrm>
            <a:off x="917575" y="746125"/>
            <a:ext cx="4972050" cy="3729038"/>
          </a:xfrm>
          <a:prstGeom prst="rect">
            <a:avLst/>
          </a:prstGeom>
          <a:noFill/>
          <a:ln w="12700">
            <a:solidFill>
              <a:prstClr val="black"/>
            </a:solidFill>
          </a:ln>
        </p:spPr>
        <p:txBody>
          <a:bodyPr vert="horz" lIns="92219" tIns="46109" rIns="92219" bIns="46109" rtlCol="0" anchor="ctr"/>
          <a:lstStyle/>
          <a:p>
            <a:endParaRPr lang="ja-JP" altLang="en-US"/>
          </a:p>
        </p:txBody>
      </p:sp>
      <p:sp>
        <p:nvSpPr>
          <p:cNvPr id="5" name="ノート プレースホルダー 4"/>
          <p:cNvSpPr>
            <a:spLocks noGrp="1"/>
          </p:cNvSpPr>
          <p:nvPr>
            <p:ph type="body" sz="quarter" idx="3"/>
          </p:nvPr>
        </p:nvSpPr>
        <p:spPr>
          <a:xfrm>
            <a:off x="680721" y="4721190"/>
            <a:ext cx="5445760" cy="4472701"/>
          </a:xfrm>
          <a:prstGeom prst="rect">
            <a:avLst/>
          </a:prstGeom>
        </p:spPr>
        <p:txBody>
          <a:bodyPr vert="horz" lIns="92219" tIns="46109" rIns="92219" bIns="4610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648"/>
            <a:ext cx="2949788" cy="496966"/>
          </a:xfrm>
          <a:prstGeom prst="rect">
            <a:avLst/>
          </a:prstGeom>
        </p:spPr>
        <p:txBody>
          <a:bodyPr vert="horz" lIns="92219" tIns="46109" rIns="92219" bIns="4610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8"/>
            <a:ext cx="2949788" cy="496966"/>
          </a:xfrm>
          <a:prstGeom prst="rect">
            <a:avLst/>
          </a:prstGeom>
        </p:spPr>
        <p:txBody>
          <a:bodyPr vert="horz" lIns="92219" tIns="46109" rIns="92219" bIns="46109" rtlCol="0" anchor="b"/>
          <a:lstStyle>
            <a:lvl1pPr algn="r">
              <a:defRPr sz="1200"/>
            </a:lvl1pPr>
          </a:lstStyle>
          <a:p>
            <a:fld id="{79582C11-7E7E-4AEA-BC7F-4CC1473BA096}" type="slidenum">
              <a:rPr kumimoji="1" lang="ja-JP" altLang="en-US" smtClean="0"/>
              <a:t>‹#›</a:t>
            </a:fld>
            <a:endParaRPr kumimoji="1" lang="ja-JP" altLang="en-US"/>
          </a:p>
        </p:txBody>
      </p:sp>
    </p:spTree>
    <p:extLst>
      <p:ext uri="{BB962C8B-B14F-4D97-AF65-F5344CB8AC3E}">
        <p14:creationId xmlns:p14="http://schemas.microsoft.com/office/powerpoint/2010/main" val="358512705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a:t>
            </a:fld>
            <a:endParaRPr kumimoji="1" lang="ja-JP" altLang="en-US"/>
          </a:p>
        </p:txBody>
      </p:sp>
    </p:spTree>
    <p:extLst>
      <p:ext uri="{BB962C8B-B14F-4D97-AF65-F5344CB8AC3E}">
        <p14:creationId xmlns:p14="http://schemas.microsoft.com/office/powerpoint/2010/main" val="16045217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pPr defTabSz="928910">
              <a:defRPr/>
            </a:pPr>
            <a:r>
              <a:rPr lang="ja-JP" altLang="en-US" dirty="0"/>
              <a:t>履修要項の</a:t>
            </a:r>
            <a:r>
              <a:rPr lang="en-US" altLang="ja-JP" dirty="0"/>
              <a:t>26</a:t>
            </a:r>
            <a:r>
              <a:rPr lang="ja-JP" altLang="en-US" dirty="0"/>
              <a:t>ページを開いてください。</a:t>
            </a:r>
            <a:endParaRPr lang="en-US" altLang="ja-JP" sz="800" dirty="0"/>
          </a:p>
          <a:p>
            <a:pPr defTabSz="928910">
              <a:defRPr/>
            </a:pPr>
            <a:endParaRPr lang="en-US" altLang="ja-JP" dirty="0">
              <a:solidFill>
                <a:prstClr val="black"/>
              </a:solidFill>
            </a:endParaRPr>
          </a:p>
          <a:p>
            <a:pPr defTabSz="928910">
              <a:defRPr/>
            </a:pPr>
            <a:r>
              <a:rPr lang="ja-JP" altLang="en-US" dirty="0">
                <a:solidFill>
                  <a:prstClr val="black"/>
                </a:solidFill>
              </a:rPr>
              <a:t>成績評価は、個々の科目について定められている単位数に相当する量の学修成果の有無やその内容を評価するために行われます。</a:t>
            </a:r>
            <a:endParaRPr lang="en-US" altLang="ja-JP" dirty="0">
              <a:solidFill>
                <a:prstClr val="black"/>
              </a:solidFill>
            </a:endParaRPr>
          </a:p>
          <a:p>
            <a:pPr defTabSz="928910">
              <a:defRPr/>
            </a:pPr>
            <a:r>
              <a:rPr lang="ja-JP" altLang="en-US" dirty="0">
                <a:solidFill>
                  <a:prstClr val="black"/>
                </a:solidFill>
              </a:rPr>
              <a:t>成績評価は</a:t>
            </a:r>
            <a:r>
              <a:rPr lang="en-US" altLang="ja-JP" dirty="0">
                <a:solidFill>
                  <a:prstClr val="black"/>
                </a:solidFill>
              </a:rPr>
              <a:t>100</a:t>
            </a:r>
            <a:r>
              <a:rPr lang="ja-JP" altLang="en-US" dirty="0">
                <a:solidFill>
                  <a:prstClr val="black"/>
                </a:solidFill>
              </a:rPr>
              <a:t>点満点法で評価され、</a:t>
            </a:r>
            <a:r>
              <a:rPr lang="en-US" altLang="ja-JP" dirty="0">
                <a:solidFill>
                  <a:prstClr val="black"/>
                </a:solidFill>
              </a:rPr>
              <a:t>60</a:t>
            </a:r>
            <a:r>
              <a:rPr lang="ja-JP" altLang="en-US" dirty="0">
                <a:solidFill>
                  <a:prstClr val="black"/>
                </a:solidFill>
              </a:rPr>
              <a:t>点以上の評価を得られた場合に合格となり、所定の単位が認定されます。</a:t>
            </a:r>
          </a:p>
          <a:p>
            <a:pPr defTabSz="928910">
              <a:defRPr/>
            </a:pPr>
            <a:endParaRPr lang="en-US" altLang="ja-JP" dirty="0">
              <a:solidFill>
                <a:prstClr val="black"/>
              </a:solidFill>
            </a:endParaRPr>
          </a:p>
          <a:p>
            <a:pPr defTabSz="928910">
              <a:defRPr/>
            </a:pPr>
            <a:r>
              <a:rPr lang="ja-JP" altLang="en-US" dirty="0">
                <a:solidFill>
                  <a:prstClr val="black"/>
                </a:solidFill>
              </a:rPr>
              <a:t>成績評価には、おおよそ次の</a:t>
            </a:r>
            <a:r>
              <a:rPr lang="en-US" altLang="ja-JP" dirty="0">
                <a:solidFill>
                  <a:prstClr val="black"/>
                </a:solidFill>
              </a:rPr>
              <a:t>4</a:t>
            </a:r>
            <a:r>
              <a:rPr lang="ja-JP" altLang="en-US" dirty="0">
                <a:solidFill>
                  <a:prstClr val="black"/>
                </a:solidFill>
              </a:rPr>
              <a:t>種類の方法があり、これらのうちの</a:t>
            </a:r>
            <a:r>
              <a:rPr lang="en-US" altLang="ja-JP" dirty="0">
                <a:solidFill>
                  <a:prstClr val="black"/>
                </a:solidFill>
              </a:rPr>
              <a:t>1</a:t>
            </a:r>
            <a:r>
              <a:rPr lang="ja-JP" altLang="en-US" dirty="0">
                <a:solidFill>
                  <a:prstClr val="black"/>
                </a:solidFill>
              </a:rPr>
              <a:t>つまたは複数を組み合わせて評価されます。</a:t>
            </a:r>
            <a:endParaRPr lang="en-US" altLang="ja-JP" dirty="0">
              <a:solidFill>
                <a:prstClr val="black"/>
              </a:solidFill>
            </a:endParaRPr>
          </a:p>
          <a:p>
            <a:pPr defTabSz="928910">
              <a:defRPr/>
            </a:pPr>
            <a:r>
              <a:rPr lang="ja-JP" altLang="en-US" dirty="0">
                <a:solidFill>
                  <a:prstClr val="black"/>
                </a:solidFill>
              </a:rPr>
              <a:t>①筆答試験による評価</a:t>
            </a:r>
            <a:endParaRPr lang="en-US" altLang="ja-JP" dirty="0">
              <a:solidFill>
                <a:prstClr val="black"/>
              </a:solidFill>
            </a:endParaRPr>
          </a:p>
          <a:p>
            <a:pPr defTabSz="928910">
              <a:defRPr/>
            </a:pPr>
            <a:r>
              <a:rPr lang="ja-JP" altLang="en-US" dirty="0">
                <a:solidFill>
                  <a:prstClr val="black"/>
                </a:solidFill>
              </a:rPr>
              <a:t>②レポート試験による評価</a:t>
            </a:r>
            <a:endParaRPr lang="en-US" altLang="ja-JP" dirty="0">
              <a:solidFill>
                <a:prstClr val="black"/>
              </a:solidFill>
            </a:endParaRPr>
          </a:p>
          <a:p>
            <a:pPr defTabSz="928910">
              <a:defRPr/>
            </a:pPr>
            <a:r>
              <a:rPr lang="ja-JP" altLang="en-US" dirty="0">
                <a:solidFill>
                  <a:prstClr val="black"/>
                </a:solidFill>
              </a:rPr>
              <a:t>③実技試験による評価</a:t>
            </a:r>
            <a:endParaRPr lang="en-US" altLang="ja-JP" dirty="0">
              <a:solidFill>
                <a:prstClr val="black"/>
              </a:solidFill>
            </a:endParaRPr>
          </a:p>
          <a:p>
            <a:pPr defTabSz="928910">
              <a:defRPr/>
            </a:pPr>
            <a:r>
              <a:rPr lang="ja-JP" altLang="en-US" dirty="0">
                <a:solidFill>
                  <a:prstClr val="black"/>
                </a:solidFill>
              </a:rPr>
              <a:t>④授業への取組状況や小テストなど、授業担当者が独自に設定する方法による評価</a:t>
            </a:r>
            <a:endParaRPr lang="en-US" altLang="ja-JP" dirty="0">
              <a:solidFill>
                <a:prstClr val="black"/>
              </a:solidFill>
            </a:endParaRPr>
          </a:p>
          <a:p>
            <a:pPr defTabSz="928910">
              <a:defRPr/>
            </a:pPr>
            <a:endParaRPr lang="en-US" altLang="ja-JP" dirty="0">
              <a:solidFill>
                <a:prstClr val="black"/>
              </a:solidFill>
            </a:endParaRPr>
          </a:p>
          <a:p>
            <a:pPr defTabSz="928910">
              <a:defRPr/>
            </a:pPr>
            <a:r>
              <a:rPr lang="ja-JP" altLang="en-US" dirty="0">
                <a:solidFill>
                  <a:prstClr val="black"/>
                </a:solidFill>
              </a:rPr>
              <a:t>各科目の評価方法は、その科目の特性に応じて授業担当者によって定められていますので、</a:t>
            </a:r>
            <a:r>
              <a:rPr lang="en-US" altLang="ja-JP" dirty="0">
                <a:solidFill>
                  <a:prstClr val="black"/>
                </a:solidFill>
              </a:rPr>
              <a:t>Web</a:t>
            </a:r>
            <a:r>
              <a:rPr lang="ja-JP" altLang="en-US" dirty="0">
                <a:solidFill>
                  <a:prstClr val="black"/>
                </a:solidFill>
              </a:rPr>
              <a:t>シラバスで確認してください。</a:t>
            </a:r>
            <a:endParaRPr lang="en-US" altLang="ja-JP" dirty="0">
              <a:solidFill>
                <a:prstClr val="black"/>
              </a:solidFill>
            </a:endParaRPr>
          </a:p>
          <a:p>
            <a:pPr defTabSz="928910">
              <a:defRPr/>
            </a:pPr>
            <a:r>
              <a:rPr lang="ja-JP" altLang="en-US" dirty="0">
                <a:solidFill>
                  <a:prstClr val="black"/>
                </a:solidFill>
              </a:rPr>
              <a:t>なお、一度合格点を得た科目は、いかなる事情があっても、再度履修し成績評価を受けることはできません。</a:t>
            </a:r>
            <a:endParaRPr lang="en-US" altLang="ja-JP" dirty="0">
              <a:solidFill>
                <a:prstClr val="black"/>
              </a:solidFill>
            </a:endParaRPr>
          </a:p>
          <a:p>
            <a:pPr defTabSz="928910">
              <a:defRPr/>
            </a:pPr>
            <a:endParaRPr lang="en-US" altLang="ja-JP" dirty="0">
              <a:solidFill>
                <a:prstClr val="black"/>
              </a:solidFill>
            </a:endParaRPr>
          </a:p>
          <a:p>
            <a:pPr defTabSz="915589">
              <a:defRPr/>
            </a:pPr>
            <a:r>
              <a:rPr kumimoji="1" lang="en-US" altLang="ja-JP" dirty="0"/>
              <a:t>7</a:t>
            </a:r>
            <a:r>
              <a:rPr kumimoji="1" lang="ja-JP" altLang="en-US" dirty="0"/>
              <a:t>月下旬～</a:t>
            </a:r>
            <a:r>
              <a:rPr kumimoji="1" lang="en-US" altLang="ja-JP" dirty="0"/>
              <a:t>8</a:t>
            </a:r>
            <a:r>
              <a:rPr kumimoji="1" lang="ja-JP" altLang="en-US" dirty="0"/>
              <a:t>月上旬にかけて、第</a:t>
            </a:r>
            <a:r>
              <a:rPr kumimoji="1" lang="en-US" altLang="ja-JP" dirty="0"/>
              <a:t>1</a:t>
            </a:r>
            <a:r>
              <a:rPr kumimoji="1" lang="ja-JP" altLang="en-US" dirty="0"/>
              <a:t>学期（前期）定期試験が行われます。</a:t>
            </a:r>
            <a:endParaRPr kumimoji="1" lang="en-US" altLang="ja-JP" dirty="0"/>
          </a:p>
          <a:p>
            <a:r>
              <a:rPr kumimoji="1" lang="ja-JP" altLang="en-US" dirty="0"/>
              <a:t>履修要項の</a:t>
            </a:r>
            <a:r>
              <a:rPr kumimoji="1" lang="en-US" altLang="ja-JP" dirty="0"/>
              <a:t>28</a:t>
            </a:r>
            <a:r>
              <a:rPr kumimoji="1" lang="ja-JP" altLang="en-US" dirty="0"/>
              <a:t>ページに記載する条件をすべて備えていないと受験資格を失い、定期試験を受験することができなくなる恐れがあります。</a:t>
            </a:r>
            <a:endParaRPr kumimoji="1" lang="en-US" altLang="ja-JP" dirty="0"/>
          </a:p>
          <a:p>
            <a:r>
              <a:rPr kumimoji="1" lang="ja-JP" altLang="en-US" dirty="0"/>
              <a:t>受験の注意事項等も記載していますので、読んでおいてください。</a:t>
            </a:r>
            <a:endParaRPr kumimoji="1" lang="en-US" altLang="ja-JP" dirty="0"/>
          </a:p>
          <a:p>
            <a:endParaRPr kumimoji="1" lang="en-US" altLang="ja-JP" dirty="0"/>
          </a:p>
          <a:p>
            <a:r>
              <a:rPr kumimoji="1" lang="ja-JP" altLang="en-US" dirty="0"/>
              <a:t>履修要項の</a:t>
            </a:r>
            <a:r>
              <a:rPr kumimoji="1" lang="en-US" altLang="ja-JP" dirty="0"/>
              <a:t>29</a:t>
            </a:r>
            <a:r>
              <a:rPr kumimoji="1" lang="ja-JP" altLang="en-US" dirty="0"/>
              <a:t>ページには不正行為について記載しています。</a:t>
            </a:r>
            <a:endParaRPr kumimoji="1" lang="en-US" altLang="ja-JP" dirty="0"/>
          </a:p>
          <a:p>
            <a:r>
              <a:rPr kumimoji="1" lang="ja-JP" altLang="en-US" dirty="0"/>
              <a:t>筆答試験の受験中に不正行為を行った場合は、その学期に登録したすべての科目の単位認定を行いません。</a:t>
            </a:r>
          </a:p>
          <a:p>
            <a:r>
              <a:rPr kumimoji="1" lang="ja-JP" altLang="en-US" dirty="0"/>
              <a:t>また、不正行為の程度によっては、学則に定める懲戒を加えることがあります。</a:t>
            </a:r>
          </a:p>
          <a:p>
            <a:endParaRPr kumimoji="1" lang="en-US" altLang="ja-JP" dirty="0"/>
          </a:p>
          <a:p>
            <a:r>
              <a:rPr kumimoji="1" lang="ja-JP" altLang="en-US" dirty="0"/>
              <a:t>レポート試験においては、既存文書からの不正な転用等が認められたとき（例えばインターネット等から複写、いわゆるコピペした場合など）は、当該レポートを無効扱いとし、単位認定を行わない場合があります。</a:t>
            </a:r>
          </a:p>
          <a:p>
            <a:endParaRPr kumimoji="1" lang="ja-JP" altLang="en-US" dirty="0"/>
          </a:p>
          <a:p>
            <a:r>
              <a:rPr kumimoji="1" lang="ja-JP" altLang="en-US" dirty="0"/>
              <a:t>いずれにしても、不正行為は決して自分のためになりませんので、絶対にしてはいけません。</a:t>
            </a:r>
            <a:endParaRPr kumimoji="1" lang="en-US" altLang="ja-JP" dirty="0"/>
          </a:p>
          <a:p>
            <a:r>
              <a:rPr kumimoji="1" lang="ja-JP" altLang="en-US" dirty="0"/>
              <a:t>インターネット上にある他人の文章を少しだけ変えて、自分が書いたように見せかける行為は簡単にバレます。</a:t>
            </a:r>
          </a:p>
          <a:p>
            <a:endParaRPr kumimoji="1" lang="ja-JP" altLang="en-US" dirty="0"/>
          </a:p>
          <a:p>
            <a:r>
              <a:rPr kumimoji="1" lang="ja-JP" altLang="en-US" dirty="0"/>
              <a:t>定期試験終了後、</a:t>
            </a:r>
            <a:r>
              <a:rPr kumimoji="1" lang="en-US" altLang="ja-JP" dirty="0"/>
              <a:t>9</a:t>
            </a:r>
            <a:r>
              <a:rPr kumimoji="1" lang="ja-JP" altLang="en-US" dirty="0"/>
              <a:t>月中旬の履修説明会・成績表配付（ポータルサイトからダウンロード）までは夏期休暇期間となります。</a:t>
            </a:r>
          </a:p>
          <a:p>
            <a:r>
              <a:rPr kumimoji="1" lang="ja-JP" altLang="en-US" dirty="0"/>
              <a:t>ただし、サマーセッション科目を受講する方は、忘れず出席してください。</a:t>
            </a:r>
          </a:p>
          <a:p>
            <a:r>
              <a:rPr kumimoji="1" lang="ja-JP" altLang="en-US" dirty="0"/>
              <a:t>第</a:t>
            </a:r>
            <a:r>
              <a:rPr kumimoji="1" lang="en-US" altLang="ja-JP" dirty="0"/>
              <a:t>2</a:t>
            </a:r>
            <a:r>
              <a:rPr kumimoji="1" lang="ja-JP" altLang="en-US" dirty="0"/>
              <a:t>学期（後期）の履修説明会・成績表配付の日程は、掲示板およびポータルサイトでお知らせします。　</a:t>
            </a:r>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10</a:t>
            </a:fld>
            <a:endParaRPr kumimoji="1" lang="ja-JP" altLang="en-US"/>
          </a:p>
        </p:txBody>
      </p:sp>
    </p:spTree>
    <p:extLst>
      <p:ext uri="{BB962C8B-B14F-4D97-AF65-F5344CB8AC3E}">
        <p14:creationId xmlns:p14="http://schemas.microsoft.com/office/powerpoint/2010/main" val="30288124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pPr defTabSz="915496">
              <a:defRPr/>
            </a:pPr>
            <a:r>
              <a:rPr kumimoji="1" lang="ja-JP" altLang="en-US" dirty="0"/>
              <a:t>履修要項の</a:t>
            </a:r>
            <a:r>
              <a:rPr kumimoji="1" lang="en-US" altLang="ja-JP" dirty="0"/>
              <a:t>33</a:t>
            </a:r>
            <a:r>
              <a:rPr kumimoji="1" lang="ja-JP" altLang="en-US" dirty="0"/>
              <a:t>ページを開いてください。</a:t>
            </a:r>
            <a:endParaRPr kumimoji="1" lang="en-US" altLang="ja-JP" dirty="0"/>
          </a:p>
          <a:p>
            <a:endParaRPr kumimoji="1" lang="en-US" altLang="ja-JP" dirty="0"/>
          </a:p>
          <a:p>
            <a:r>
              <a:rPr kumimoji="1" lang="ja-JP" altLang="en-US" dirty="0"/>
              <a:t>次に、教育課程について説明します。</a:t>
            </a:r>
            <a:endParaRPr kumimoji="1" lang="en-US" altLang="ja-JP" dirty="0"/>
          </a:p>
          <a:p>
            <a:endParaRPr kumimoji="1" lang="en-US" altLang="ja-JP" dirty="0"/>
          </a:p>
          <a:p>
            <a:r>
              <a:rPr kumimoji="1" lang="ja-JP" altLang="en-US" dirty="0"/>
              <a:t>本学の教育課程（カリキュラム）の編成は、</a:t>
            </a:r>
            <a:r>
              <a:rPr kumimoji="1" lang="en-US" altLang="ja-JP" dirty="0"/>
              <a:t>4</a:t>
            </a:r>
            <a:r>
              <a:rPr kumimoji="1" lang="ja-JP" altLang="en-US" dirty="0"/>
              <a:t>年間（</a:t>
            </a:r>
            <a:r>
              <a:rPr kumimoji="1" lang="en-US" altLang="ja-JP" dirty="0"/>
              <a:t>8</a:t>
            </a:r>
            <a:r>
              <a:rPr kumimoji="1" lang="ja-JP" altLang="en-US" dirty="0"/>
              <a:t>セメスター）にわたっており、教養教育科目と専攻科目という授業科目の区分で構成されています。</a:t>
            </a:r>
            <a:endParaRPr kumimoji="1" lang="en-US" altLang="ja-JP" dirty="0"/>
          </a:p>
          <a:p>
            <a:endParaRPr kumimoji="1" lang="en-US" altLang="ja-JP" dirty="0"/>
          </a:p>
          <a:p>
            <a:r>
              <a:rPr kumimoji="1" lang="ja-JP" altLang="en-US" dirty="0"/>
              <a:t>本学の教養教育科目は、人間の根源的な問いからその内面を見つめる志向の幅を広げ、人間をとりまく多様な世界を知ることを通じて、自己を確立できる人間の育成を目指して開講しています。</a:t>
            </a:r>
            <a:endParaRPr kumimoji="1" lang="en-US" altLang="ja-JP" dirty="0"/>
          </a:p>
          <a:p>
            <a:r>
              <a:rPr kumimoji="1" lang="ja-JP" altLang="en-US" dirty="0"/>
              <a:t>簡単に言うと、広く一般教養を身につけるために開設されています。</a:t>
            </a:r>
            <a:endParaRPr kumimoji="1" lang="en-US" altLang="ja-JP" dirty="0"/>
          </a:p>
          <a:p>
            <a:r>
              <a:rPr kumimoji="1" lang="ja-JP" altLang="en-US" dirty="0"/>
              <a:t>一見すると社会学とは関係なさそうな科目もたくさんありますが、専門科目を学ぶためには、その周辺科目や一見関係なさそうな科目を学修することにより、幅広い視野や一般教養を身につけることはとても大切です。</a:t>
            </a:r>
            <a:endParaRPr kumimoji="1" lang="en-US" altLang="ja-JP" dirty="0"/>
          </a:p>
          <a:p>
            <a:r>
              <a:rPr kumimoji="1" lang="ja-JP" altLang="en-US" dirty="0"/>
              <a:t>教養教育科目は、「仏教の思想」科目、言語科目、教養科目（「人文科学系科目」「社会科学系科目」「自然科学系科目」「スポーツ科学系科目」）の</a:t>
            </a:r>
            <a:r>
              <a:rPr kumimoji="1" lang="en-US" altLang="ja-JP" dirty="0"/>
              <a:t>3</a:t>
            </a:r>
            <a:r>
              <a:rPr kumimoji="1" lang="ja-JP" altLang="en-US" dirty="0" err="1"/>
              <a:t>つの</a:t>
            </a:r>
            <a:r>
              <a:rPr kumimoji="1" lang="ja-JP" altLang="en-US" dirty="0"/>
              <a:t>科目区分で構成し、幅広い分野の科目を開設しています。</a:t>
            </a:r>
          </a:p>
          <a:p>
            <a:endParaRPr kumimoji="1" lang="en-US" altLang="ja-JP" dirty="0"/>
          </a:p>
          <a:p>
            <a:r>
              <a:rPr kumimoji="1" lang="ja-JP" altLang="en-US" dirty="0"/>
              <a:t>専攻科目はコミュニティマネジメント学科の専門領域に関する科目で、学部が定めた「学位授与の方針」と「教育課程編成・実施の方針」に沿って、学生が社会学における専門的な知識を得、本学部卒業生にふさわしい資質を身につけることを目的に開設しています。　</a:t>
            </a:r>
            <a:endParaRPr kumimoji="1" lang="en-US" altLang="ja-JP" dirty="0"/>
          </a:p>
          <a:p>
            <a:endParaRPr kumimoji="1" lang="en-US" altLang="ja-JP" dirty="0"/>
          </a:p>
          <a:p>
            <a:r>
              <a:rPr kumimoji="1" lang="ja-JP" altLang="en-US" dirty="0"/>
              <a:t>また、すべての科目は必修科目、選択必修科目、選択科目、随意科目のいずれかに指定されています。　</a:t>
            </a:r>
            <a:endParaRPr kumimoji="1" lang="en-US" altLang="ja-JP" dirty="0"/>
          </a:p>
          <a:p>
            <a:endParaRPr kumimoji="1" lang="en-US" altLang="ja-JP" dirty="0"/>
          </a:p>
          <a:p>
            <a:r>
              <a:rPr kumimoji="1" lang="ja-JP" altLang="en-US" dirty="0"/>
              <a:t>「必修科目」とは、卒業要件を満たすために必ず履修し、単位を修得しなければならない科目です。</a:t>
            </a:r>
            <a:endParaRPr kumimoji="1" lang="en-US" altLang="ja-JP" dirty="0"/>
          </a:p>
          <a:p>
            <a:r>
              <a:rPr kumimoji="1" lang="ja-JP" altLang="en-US" dirty="0"/>
              <a:t>この科目の単位が未修得の場合、修得単位数の合計が卒業要件単位数を超えていても、卒業の認定を受けることができません。　</a:t>
            </a:r>
            <a:endParaRPr kumimoji="1" lang="en-US" altLang="ja-JP" dirty="0"/>
          </a:p>
          <a:p>
            <a:endParaRPr kumimoji="1" lang="en-US" altLang="ja-JP" dirty="0"/>
          </a:p>
          <a:p>
            <a:r>
              <a:rPr kumimoji="1" lang="ja-JP" altLang="en-US" dirty="0"/>
              <a:t>「選択必修科目」とは、指定された科目群のうちから決められた数の単位を任意に選択して単位を修得しなければならない科目です。</a:t>
            </a:r>
            <a:endParaRPr kumimoji="1" lang="en-US" altLang="ja-JP" dirty="0"/>
          </a:p>
          <a:p>
            <a:r>
              <a:rPr kumimoji="1" lang="ja-JP" altLang="en-US" dirty="0"/>
              <a:t>この科目も必修科目と同じく、決められただけの単位数が未修得であれば、卒業の認定を受けることができません。</a:t>
            </a:r>
            <a:endParaRPr kumimoji="1" lang="en-US" altLang="ja-JP" dirty="0"/>
          </a:p>
          <a:p>
            <a:r>
              <a:rPr kumimoji="1" lang="ja-JP" altLang="en-US" dirty="0"/>
              <a:t>また、これらの科目は、指定された単位数を超えて修得した場合、超えた分の単位数を選択科目の単位数の一部に充てることができます。</a:t>
            </a:r>
            <a:endParaRPr kumimoji="1" lang="en-US" altLang="ja-JP" dirty="0"/>
          </a:p>
          <a:p>
            <a:endParaRPr kumimoji="1" lang="en-US" altLang="ja-JP" dirty="0"/>
          </a:p>
          <a:p>
            <a:r>
              <a:rPr kumimoji="1" lang="ja-JP" altLang="en-US" dirty="0"/>
              <a:t>「選択科目」とは、どの科目を履修するかはすべて学生の自由に任されている科目です。</a:t>
            </a:r>
            <a:endParaRPr kumimoji="1" lang="en-US" altLang="ja-JP" dirty="0"/>
          </a:p>
          <a:p>
            <a:r>
              <a:rPr kumimoji="1" lang="ja-JP" altLang="en-US" dirty="0"/>
              <a:t>ただし、卒業要件上、一定の単位数を修得することが義務づけられており、この要件を満たしていない場合は卒業の認定を受けることができません。　</a:t>
            </a:r>
            <a:endParaRPr kumimoji="1" lang="en-US" altLang="ja-JP" dirty="0"/>
          </a:p>
          <a:p>
            <a:endParaRPr kumimoji="1" lang="en-US" altLang="ja-JP" dirty="0"/>
          </a:p>
          <a:p>
            <a:r>
              <a:rPr kumimoji="1" lang="ja-JP" altLang="en-US" dirty="0"/>
              <a:t>「随意科目」とは、主として各種の資格取得に関わる科目であって、卒業要件とは無関係です。</a:t>
            </a:r>
            <a:endParaRPr kumimoji="1" lang="en-US" altLang="ja-JP" dirty="0"/>
          </a:p>
          <a:p>
            <a:r>
              <a:rPr kumimoji="1" lang="ja-JP" altLang="en-US" dirty="0"/>
              <a:t>そのため随意科目は、教養教育科目、専攻科目の区分の外に置かれます。</a:t>
            </a:r>
            <a:endParaRPr kumimoji="1" lang="en-US" altLang="ja-JP" dirty="0"/>
          </a:p>
          <a:p>
            <a:endParaRPr kumimoji="1" lang="en-US" altLang="ja-JP" dirty="0"/>
          </a:p>
          <a:p>
            <a:r>
              <a:rPr kumimoji="1" lang="ja-JP" altLang="en-US" dirty="0"/>
              <a:t>教員免許など資格取得を希望する場合は、卒業要件以外に資格取得に必要な科目を履修する必要があります。　</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11</a:t>
            </a:fld>
            <a:endParaRPr kumimoji="1" lang="ja-JP" altLang="en-US"/>
          </a:p>
        </p:txBody>
      </p:sp>
    </p:spTree>
    <p:extLst>
      <p:ext uri="{BB962C8B-B14F-4D97-AF65-F5344CB8AC3E}">
        <p14:creationId xmlns:p14="http://schemas.microsoft.com/office/powerpoint/2010/main" val="34511706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pPr defTabSz="928910">
              <a:defRPr/>
            </a:pPr>
            <a:r>
              <a:rPr kumimoji="1" lang="ja-JP" altLang="en-US" dirty="0"/>
              <a:t>履修要項の</a:t>
            </a:r>
            <a:r>
              <a:rPr kumimoji="1" lang="en-US" altLang="ja-JP" dirty="0"/>
              <a:t>17</a:t>
            </a:r>
            <a:r>
              <a:rPr kumimoji="1" lang="ja-JP" altLang="en-US" dirty="0"/>
              <a:t>ページを開いてください。</a:t>
            </a:r>
            <a:endParaRPr kumimoji="1" lang="en-US" altLang="ja-JP" dirty="0"/>
          </a:p>
          <a:p>
            <a:pPr defTabSz="928910">
              <a:defRPr/>
            </a:pPr>
            <a:endParaRPr kumimoji="1" lang="en-US" altLang="ja-JP" dirty="0"/>
          </a:p>
          <a:p>
            <a:pPr defTabSz="928910">
              <a:defRPr/>
            </a:pPr>
            <a:r>
              <a:rPr kumimoji="1" lang="ja-JP" altLang="en-US" dirty="0"/>
              <a:t>卒業は、大学が定める教育課程の修了であり、「学士」の学位が授与されます。</a:t>
            </a:r>
            <a:endParaRPr kumimoji="1" lang="en-US" altLang="ja-JP" dirty="0"/>
          </a:p>
          <a:p>
            <a:pPr defTabSz="928910">
              <a:defRPr/>
            </a:pPr>
            <a:endParaRPr kumimoji="1" lang="en-US" altLang="ja-JP" dirty="0"/>
          </a:p>
          <a:p>
            <a:pPr defTabSz="928910">
              <a:defRPr/>
            </a:pPr>
            <a:r>
              <a:rPr kumimoji="1" lang="ja-JP" altLang="en-US" dirty="0"/>
              <a:t>本学において、卒業認定を得ようとする者は、次の２つの要件を満たさなければなりません。</a:t>
            </a:r>
            <a:endParaRPr kumimoji="1" lang="en-US" altLang="ja-JP" dirty="0"/>
          </a:p>
          <a:p>
            <a:pPr defTabSz="928910">
              <a:defRPr/>
            </a:pPr>
            <a:endParaRPr kumimoji="1" lang="en-US" altLang="ja-JP" dirty="0"/>
          </a:p>
          <a:p>
            <a:pPr defTabSz="928910">
              <a:defRPr/>
            </a:pPr>
            <a:r>
              <a:rPr kumimoji="1" lang="en-US" altLang="ja-JP" dirty="0"/>
              <a:t>1</a:t>
            </a:r>
            <a:r>
              <a:rPr kumimoji="1" lang="ja-JP" altLang="en-US" dirty="0"/>
              <a:t>つは「</a:t>
            </a:r>
            <a:r>
              <a:rPr kumimoji="1" lang="en-US" altLang="ja-JP" dirty="0"/>
              <a:t>4</a:t>
            </a:r>
            <a:r>
              <a:rPr kumimoji="1" lang="ja-JP" altLang="en-US" dirty="0"/>
              <a:t>年以上在学」しなければなりません。</a:t>
            </a:r>
            <a:endParaRPr kumimoji="1" lang="en-US" altLang="ja-JP" dirty="0"/>
          </a:p>
          <a:p>
            <a:pPr defTabSz="928910">
              <a:defRPr/>
            </a:pPr>
            <a:r>
              <a:rPr kumimoji="1" lang="ja-JP" altLang="en-US" dirty="0"/>
              <a:t>これは、単なる在籍期間ではなく、学修期間が</a:t>
            </a:r>
            <a:r>
              <a:rPr kumimoji="1" lang="en-US" altLang="ja-JP" dirty="0"/>
              <a:t>4</a:t>
            </a:r>
            <a:r>
              <a:rPr kumimoji="1" lang="ja-JP" altLang="en-US" dirty="0"/>
              <a:t>年以上必要ということです。</a:t>
            </a:r>
            <a:endParaRPr kumimoji="1" lang="en-US" altLang="ja-JP" dirty="0"/>
          </a:p>
          <a:p>
            <a:pPr defTabSz="928910">
              <a:defRPr/>
            </a:pPr>
            <a:r>
              <a:rPr kumimoji="1" lang="ja-JP" altLang="en-US" dirty="0"/>
              <a:t>したがって、休学等による学修中断の期間は、この在学期間に加えません。</a:t>
            </a:r>
            <a:endParaRPr kumimoji="1" lang="en-US" altLang="ja-JP" dirty="0"/>
          </a:p>
          <a:p>
            <a:pPr defTabSz="928910">
              <a:defRPr/>
            </a:pPr>
            <a:endParaRPr kumimoji="1" lang="en-US" altLang="ja-JP" dirty="0"/>
          </a:p>
          <a:p>
            <a:pPr defTabSz="927704">
              <a:defRPr/>
            </a:pPr>
            <a:r>
              <a:rPr kumimoji="1" lang="ja-JP" altLang="en-US" dirty="0"/>
              <a:t>なお、皆さんは</a:t>
            </a:r>
            <a:r>
              <a:rPr kumimoji="1" lang="en-US" altLang="ja-JP" dirty="0"/>
              <a:t>3</a:t>
            </a:r>
            <a:r>
              <a:rPr kumimoji="1" lang="ja-JP" altLang="en-US" dirty="0"/>
              <a:t>年次に編・転入学されましたので、編・転入学前の大学・短期大学等での学修期間</a:t>
            </a:r>
            <a:r>
              <a:rPr kumimoji="1" lang="en-US" altLang="ja-JP" dirty="0"/>
              <a:t>2</a:t>
            </a:r>
            <a:r>
              <a:rPr kumimoji="1" lang="ja-JP" altLang="en-US" dirty="0"/>
              <a:t>年間を参入します。</a:t>
            </a:r>
            <a:endParaRPr kumimoji="1" lang="en-US" altLang="ja-JP" dirty="0"/>
          </a:p>
          <a:p>
            <a:pPr defTabSz="927704">
              <a:defRPr/>
            </a:pPr>
            <a:r>
              <a:rPr kumimoji="1" lang="ja-JP" altLang="en-US" dirty="0"/>
              <a:t>よって、本学を卒業するためには</a:t>
            </a:r>
            <a:r>
              <a:rPr kumimoji="1" lang="en-US" altLang="ja-JP" dirty="0"/>
              <a:t>2</a:t>
            </a:r>
            <a:r>
              <a:rPr kumimoji="1" lang="ja-JP" altLang="en-US" dirty="0"/>
              <a:t>年以上の在学が必要となります。</a:t>
            </a:r>
            <a:endParaRPr kumimoji="1" lang="en-US" altLang="ja-JP" dirty="0"/>
          </a:p>
          <a:p>
            <a:pPr defTabSz="928910">
              <a:defRPr/>
            </a:pPr>
            <a:endParaRPr kumimoji="1" lang="en-US" altLang="ja-JP" dirty="0"/>
          </a:p>
          <a:p>
            <a:pPr defTabSz="928910">
              <a:defRPr/>
            </a:pPr>
            <a:r>
              <a:rPr kumimoji="1" lang="en-US" altLang="ja-JP" dirty="0"/>
              <a:t>2</a:t>
            </a:r>
            <a:r>
              <a:rPr kumimoji="1" lang="ja-JP" altLang="en-US" dirty="0"/>
              <a:t>つめは「学則に定められた教育課程にしたがって学修し、学部ごとに定められた所定の要件を満たすことが必要で、その一環として、</a:t>
            </a:r>
            <a:r>
              <a:rPr kumimoji="1" lang="en-US" altLang="ja-JP" dirty="0"/>
              <a:t>124</a:t>
            </a:r>
            <a:r>
              <a:rPr kumimoji="1" lang="ja-JP" altLang="en-US" dirty="0"/>
              <a:t>単位以上を修得しなければなりません。　</a:t>
            </a:r>
            <a:endParaRPr kumimoji="1" lang="en-US" altLang="ja-JP" dirty="0"/>
          </a:p>
          <a:p>
            <a:pPr defTabSz="928910">
              <a:defRPr/>
            </a:pPr>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12</a:t>
            </a:fld>
            <a:endParaRPr kumimoji="1" lang="ja-JP" altLang="en-US"/>
          </a:p>
        </p:txBody>
      </p:sp>
    </p:spTree>
    <p:extLst>
      <p:ext uri="{BB962C8B-B14F-4D97-AF65-F5344CB8AC3E}">
        <p14:creationId xmlns:p14="http://schemas.microsoft.com/office/powerpoint/2010/main" val="30288124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pPr defTabSz="928910">
              <a:defRPr/>
            </a:pPr>
            <a:r>
              <a:rPr kumimoji="1" lang="ja-JP" altLang="en-US" dirty="0"/>
              <a:t>それでは、卒業要件</a:t>
            </a:r>
            <a:r>
              <a:rPr kumimoji="1" lang="en-US" altLang="ja-JP" dirty="0"/>
              <a:t>124</a:t>
            </a:r>
            <a:r>
              <a:rPr kumimoji="1" lang="ja-JP" altLang="en-US" dirty="0"/>
              <a:t>単位の内訳について、詳しく説明します。</a:t>
            </a:r>
            <a:endParaRPr kumimoji="1" lang="en-US" altLang="ja-JP" dirty="0"/>
          </a:p>
          <a:p>
            <a:pPr defTabSz="928910">
              <a:defRPr/>
            </a:pPr>
            <a:endParaRPr kumimoji="1" lang="en-US" altLang="ja-JP" dirty="0"/>
          </a:p>
          <a:p>
            <a:pPr defTabSz="928910">
              <a:defRPr/>
            </a:pPr>
            <a:r>
              <a:rPr kumimoji="1" lang="ja-JP" altLang="en-US" dirty="0"/>
              <a:t>履修要項の</a:t>
            </a:r>
            <a:r>
              <a:rPr kumimoji="1" lang="en-US" altLang="ja-JP" dirty="0"/>
              <a:t>34</a:t>
            </a:r>
            <a:r>
              <a:rPr kumimoji="1" lang="ja-JP" altLang="en-US" dirty="0"/>
              <a:t>ページを開いてください。</a:t>
            </a:r>
            <a:endParaRPr kumimoji="1" lang="en-US" altLang="ja-JP" dirty="0"/>
          </a:p>
          <a:p>
            <a:pPr defTabSz="928910">
              <a:defRPr/>
            </a:pPr>
            <a:endParaRPr kumimoji="1" lang="en-US" altLang="ja-JP" dirty="0"/>
          </a:p>
          <a:p>
            <a:pPr defTabSz="928910">
              <a:defRPr/>
            </a:pPr>
            <a:r>
              <a:rPr kumimoji="1" lang="ja-JP" altLang="en-US" dirty="0"/>
              <a:t>コミュニティマネジメント学科の卒業要件単位</a:t>
            </a:r>
            <a:r>
              <a:rPr kumimoji="1" lang="en-US" altLang="ja-JP" dirty="0"/>
              <a:t>124</a:t>
            </a:r>
            <a:r>
              <a:rPr kumimoji="1" lang="ja-JP" altLang="en-US" dirty="0"/>
              <a:t>単位の内訳は、この表の記載のとおり、授業区分ごとに履修すべき科目や単位数を指定しています。</a:t>
            </a:r>
            <a:endParaRPr kumimoji="1" lang="en-US" altLang="ja-JP" dirty="0"/>
          </a:p>
          <a:p>
            <a:pPr defTabSz="928910">
              <a:defRPr/>
            </a:pPr>
            <a:r>
              <a:rPr kumimoji="1" lang="ja-JP" altLang="en-US" dirty="0"/>
              <a:t>この指定と異なる履修をした場合には、仮に</a:t>
            </a:r>
            <a:r>
              <a:rPr kumimoji="1" lang="en-US" altLang="ja-JP" dirty="0"/>
              <a:t>124</a:t>
            </a:r>
            <a:r>
              <a:rPr kumimoji="1" lang="ja-JP" altLang="en-US" dirty="0"/>
              <a:t>単位以上の単位を修得したとしても、卒業の認定を受けることはできません。</a:t>
            </a:r>
            <a:endParaRPr kumimoji="1" lang="en-US" altLang="ja-JP" dirty="0"/>
          </a:p>
          <a:p>
            <a:pPr defTabSz="928910">
              <a:defRPr/>
            </a:pPr>
            <a:endParaRPr kumimoji="1" lang="en-US" altLang="ja-JP" dirty="0"/>
          </a:p>
          <a:p>
            <a:r>
              <a:rPr kumimoji="1" lang="ja-JP" altLang="en-US" dirty="0"/>
              <a:t>授業科目には教養教育科目と専攻科目があり、それらの科目の中には、「必修科目」「選択必修科目」「選択科目」の区分があると説明しました。</a:t>
            </a:r>
          </a:p>
          <a:p>
            <a:endParaRPr kumimoji="1" lang="ja-JP" altLang="en-US" dirty="0"/>
          </a:p>
          <a:p>
            <a:pPr defTabSz="927704">
              <a:defRPr/>
            </a:pPr>
            <a:r>
              <a:rPr kumimoji="1" lang="ja-JP" altLang="en-US" dirty="0"/>
              <a:t>このうち、教養教育科目の必修科目である「英語総合」や「スポーツ技術学」、選択必修科目である「初修外国語」や「人文科学系科目の基幹科目」、「社会科学系科目の基幹科目」「自然科学系科目の基幹科目」については単位認定をしていますので、履修する必要はありません。</a:t>
            </a:r>
            <a:endParaRPr kumimoji="1" lang="en-US" altLang="ja-JP" dirty="0"/>
          </a:p>
          <a:p>
            <a:pPr defTabSz="927704">
              <a:defRPr/>
            </a:pPr>
            <a:r>
              <a:rPr kumimoji="1" lang="ja-JP" altLang="en-US" dirty="0"/>
              <a:t>また、本願寺派関係校からの編・転入学生は「仏教の思想」についても単位認定をしています。</a:t>
            </a:r>
            <a:endParaRPr kumimoji="1" lang="en-US" altLang="ja-JP" dirty="0"/>
          </a:p>
          <a:p>
            <a:pPr defTabSz="927704">
              <a:defRPr/>
            </a:pPr>
            <a:endParaRPr kumimoji="1" lang="en-US" altLang="ja-JP" dirty="0"/>
          </a:p>
          <a:p>
            <a:pPr defTabSz="927704">
              <a:defRPr/>
            </a:pPr>
            <a:r>
              <a:rPr kumimoji="1" lang="ja-JP" altLang="en-US" dirty="0"/>
              <a:t>専攻科目の必修科目についても、「入門ゼミナール」や「基礎ゼミナール</a:t>
            </a:r>
            <a:r>
              <a:rPr kumimoji="1" lang="en-US" altLang="ja-JP" dirty="0"/>
              <a:t>Ⅰ</a:t>
            </a:r>
            <a:r>
              <a:rPr kumimoji="1" lang="ja-JP" altLang="en-US" dirty="0"/>
              <a:t>」「基礎ゼミナール</a:t>
            </a:r>
            <a:r>
              <a:rPr kumimoji="1" lang="en-US" altLang="ja-JP" dirty="0"/>
              <a:t>Ⅱ</a:t>
            </a:r>
            <a:r>
              <a:rPr kumimoji="1" lang="ja-JP" altLang="en-US" dirty="0"/>
              <a:t>」「情報処理実習</a:t>
            </a:r>
            <a:r>
              <a:rPr kumimoji="1" lang="en-US" altLang="ja-JP" dirty="0" err="1"/>
              <a:t>ⅠA</a:t>
            </a:r>
            <a:r>
              <a:rPr kumimoji="1" lang="ja-JP" altLang="en-US" dirty="0"/>
              <a:t>」「情報処理実習</a:t>
            </a:r>
            <a:r>
              <a:rPr kumimoji="1" lang="en-US" altLang="ja-JP" dirty="0" err="1"/>
              <a:t>ⅠB</a:t>
            </a:r>
            <a:r>
              <a:rPr kumimoji="1" lang="ja-JP" altLang="en-US" dirty="0"/>
              <a:t>」「コミュニティマネジメント入門」は単位認定をしています。</a:t>
            </a:r>
          </a:p>
          <a:p>
            <a:endParaRPr kumimoji="1" lang="en-US" altLang="ja-JP" dirty="0"/>
          </a:p>
          <a:p>
            <a:r>
              <a:rPr kumimoji="1" lang="ja-JP" altLang="en-US" dirty="0"/>
              <a:t>専攻選択必修科目では、「コミュニティ論」「ジャーナリズム史」「健康とライフスタイル」から１科目</a:t>
            </a:r>
            <a:r>
              <a:rPr kumimoji="1" lang="en-US" altLang="ja-JP" dirty="0"/>
              <a:t>2</a:t>
            </a:r>
            <a:r>
              <a:rPr kumimoji="1" lang="ja-JP" altLang="en-US" dirty="0"/>
              <a:t>単位以上修得する必要があります。</a:t>
            </a:r>
            <a:endParaRPr kumimoji="1" lang="en-US" altLang="ja-JP" dirty="0"/>
          </a:p>
          <a:p>
            <a:r>
              <a:rPr kumimoji="1" lang="ja-JP" altLang="en-US" dirty="0"/>
              <a:t>なお、指定の単位数を超えて修得した場合、超えた分の単位数は選択科目として集計されます。　</a:t>
            </a:r>
          </a:p>
          <a:p>
            <a:endParaRPr kumimoji="1" lang="ja-JP" altLang="en-US" dirty="0"/>
          </a:p>
          <a:p>
            <a:r>
              <a:rPr kumimoji="1" lang="ja-JP" altLang="en-US" dirty="0"/>
              <a:t>選択科目は、開講されている複数の科目の中から自由に選択することができます。</a:t>
            </a:r>
          </a:p>
          <a:p>
            <a:r>
              <a:rPr kumimoji="1" lang="ja-JP" altLang="en-US" dirty="0"/>
              <a:t>仮に、履修した選択科目の単位を修得できなかった場合、必ずしも同じ科目を再履修する必要はなく、別の科目を履修して決められた単位数を満たしても構いません。</a:t>
            </a:r>
            <a:endParaRPr kumimoji="1" lang="en-US" altLang="ja-JP" dirty="0"/>
          </a:p>
          <a:p>
            <a:endParaRPr kumimoji="1" lang="en-US" altLang="ja-JP" dirty="0"/>
          </a:p>
          <a:p>
            <a:r>
              <a:rPr kumimoji="1" lang="ja-JP" altLang="en-US" dirty="0"/>
              <a:t>そして、教養教育科目と専攻科目の他に、「フリーゾーン」という枠があります。</a:t>
            </a:r>
            <a:endParaRPr kumimoji="1" lang="en-US" altLang="ja-JP" dirty="0"/>
          </a:p>
          <a:p>
            <a:r>
              <a:rPr kumimoji="1" lang="ja-JP" altLang="en-US" dirty="0"/>
              <a:t>これは、フリーゾーンという分野に分類される科目がある訳ではなく、教養教育科目の選択科目、専攻科目の選択科目の所定の単位を超えて修得した単位が集計されることになります。　</a:t>
            </a:r>
            <a:endParaRPr kumimoji="1" lang="en-US" altLang="ja-JP" dirty="0"/>
          </a:p>
          <a:p>
            <a:r>
              <a:rPr kumimoji="1" lang="ja-JP" altLang="en-US" dirty="0"/>
              <a:t>皆さんの学びの関心に応じて、例えば、「専門知識を身につけたい」「専門分野をより深く学びたい」という人は、このフリーゾーンを専攻科目の学びに充てることができますし、「幅広く教養知識を身につけたい」という人は、教養教育科目も学びに充てることができます。　</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13</a:t>
            </a:fld>
            <a:endParaRPr kumimoji="1" lang="ja-JP" altLang="en-US"/>
          </a:p>
        </p:txBody>
      </p:sp>
    </p:spTree>
    <p:extLst>
      <p:ext uri="{BB962C8B-B14F-4D97-AF65-F5344CB8AC3E}">
        <p14:creationId xmlns:p14="http://schemas.microsoft.com/office/powerpoint/2010/main" val="12092571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本学に編・転入学される前に、大学、短期大学等において履修した授業科目について修得した単位を本学において修得したものとして、個別に郵送した「</a:t>
            </a:r>
            <a:r>
              <a:rPr kumimoji="1" lang="en-US" altLang="ja-JP" dirty="0"/>
              <a:t>2020</a:t>
            </a:r>
            <a:r>
              <a:rPr kumimoji="1" lang="ja-JP" altLang="en-US" dirty="0"/>
              <a:t>年度社会学部編・転入学生　単位認定科目一覧」のとおり認定します。</a:t>
            </a:r>
            <a:endParaRPr kumimoji="1" lang="en-US" altLang="ja-JP" dirty="0"/>
          </a:p>
          <a:p>
            <a:endParaRPr kumimoji="1" lang="en-US" altLang="ja-JP" dirty="0"/>
          </a:p>
          <a:p>
            <a:r>
              <a:rPr kumimoji="1" lang="ja-JP" altLang="en-US" dirty="0"/>
              <a:t>履修要項</a:t>
            </a:r>
            <a:r>
              <a:rPr kumimoji="1" lang="en-US" altLang="ja-JP" dirty="0"/>
              <a:t>34</a:t>
            </a:r>
            <a:r>
              <a:rPr kumimoji="1" lang="ja-JP" altLang="en-US" dirty="0"/>
              <a:t>ページの卒業要件単位数のうち、単位認定された科目を除く科目・単位を</a:t>
            </a:r>
            <a:r>
              <a:rPr kumimoji="1" lang="en-US" altLang="ja-JP" dirty="0"/>
              <a:t>2</a:t>
            </a:r>
            <a:r>
              <a:rPr kumimoji="1" lang="ja-JP" altLang="en-US" dirty="0"/>
              <a:t>年間で履修してください。</a:t>
            </a:r>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14</a:t>
            </a:fld>
            <a:endParaRPr kumimoji="1" lang="ja-JP" altLang="en-US"/>
          </a:p>
        </p:txBody>
      </p:sp>
    </p:spTree>
    <p:extLst>
      <p:ext uri="{BB962C8B-B14F-4D97-AF65-F5344CB8AC3E}">
        <p14:creationId xmlns:p14="http://schemas.microsoft.com/office/powerpoint/2010/main" val="35526263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r>
              <a:rPr kumimoji="1" lang="ja-JP" altLang="en-US" dirty="0"/>
              <a:t>授業科目の区分には、教養教育科目と専攻科目がある。</a:t>
            </a:r>
            <a:endParaRPr kumimoji="1" lang="en-US" altLang="ja-JP" dirty="0"/>
          </a:p>
          <a:p>
            <a:r>
              <a:rPr kumimoji="1" lang="ja-JP" altLang="en-US" dirty="0"/>
              <a:t>それらのすべての科目は必修科目、選択必修科目、選択科目のいずれかに指定されている、</a:t>
            </a:r>
            <a:endParaRPr kumimoji="1" lang="en-US" altLang="ja-JP" dirty="0"/>
          </a:p>
          <a:p>
            <a:r>
              <a:rPr kumimoji="1" lang="ja-JP" altLang="en-US" dirty="0"/>
              <a:t>卒業の認定を受けるためには</a:t>
            </a:r>
            <a:r>
              <a:rPr kumimoji="1" lang="en-US" altLang="ja-JP" dirty="0"/>
              <a:t>4</a:t>
            </a:r>
            <a:r>
              <a:rPr kumimoji="1" lang="ja-JP" altLang="en-US" dirty="0"/>
              <a:t>年以上の在学期間と、教育課程にしたがって学修し、定められた</a:t>
            </a:r>
            <a:r>
              <a:rPr kumimoji="1" lang="en-US" altLang="ja-JP" dirty="0"/>
              <a:t>124</a:t>
            </a:r>
            <a:r>
              <a:rPr kumimoji="1" lang="ja-JP" altLang="en-US" dirty="0"/>
              <a:t>単位以上を取得する必要があることを説明しました。</a:t>
            </a:r>
            <a:endParaRPr kumimoji="1" lang="en-US" altLang="ja-JP" dirty="0"/>
          </a:p>
          <a:p>
            <a:endParaRPr kumimoji="1" lang="en-US" altLang="ja-JP" dirty="0"/>
          </a:p>
          <a:p>
            <a:r>
              <a:rPr kumimoji="1" lang="ja-JP" altLang="en-US" dirty="0"/>
              <a:t>履修要項の</a:t>
            </a:r>
            <a:r>
              <a:rPr kumimoji="1" lang="en-US" altLang="ja-JP" dirty="0"/>
              <a:t>3</a:t>
            </a:r>
            <a:r>
              <a:rPr kumimoji="1" lang="ja-JP" altLang="en-US" dirty="0"/>
              <a:t>５ページや巻頭ページにカリキュラムマップを掲載しましたので、</a:t>
            </a:r>
            <a:r>
              <a:rPr kumimoji="1" lang="en-US" altLang="ja-JP" dirty="0"/>
              <a:t>4</a:t>
            </a:r>
            <a:r>
              <a:rPr kumimoji="1" lang="ja-JP" altLang="en-US" dirty="0"/>
              <a:t>年間の学修の流れをイメージしてください。</a:t>
            </a:r>
            <a:endParaRPr kumimoji="1" lang="en-US" altLang="ja-JP" dirty="0"/>
          </a:p>
          <a:p>
            <a:r>
              <a:rPr kumimoji="1" lang="ja-JP" altLang="en-US" dirty="0"/>
              <a:t>ちなみに、</a:t>
            </a:r>
            <a:r>
              <a:rPr kumimoji="1" lang="en-US" altLang="ja-JP" dirty="0"/>
              <a:t>4</a:t>
            </a:r>
            <a:r>
              <a:rPr kumimoji="1" lang="ja-JP" altLang="en-US" dirty="0" err="1"/>
              <a:t>つの</a:t>
            </a:r>
            <a:r>
              <a:rPr kumimoji="1" lang="ja-JP" altLang="en-US" dirty="0"/>
              <a:t>科目群は系統的に履修できるよう分類したものであり、いずれかの科目群に所属したり、履修する科目を特定したりするものではありません。</a:t>
            </a:r>
            <a:endParaRPr kumimoji="1" lang="en-US" altLang="ja-JP" dirty="0"/>
          </a:p>
          <a:p>
            <a:r>
              <a:rPr kumimoji="1" lang="ja-JP" altLang="en-US" dirty="0"/>
              <a:t>コミュニティマネジメント学科では、</a:t>
            </a:r>
            <a:r>
              <a:rPr kumimoji="1" lang="en-US" altLang="ja-JP" dirty="0"/>
              <a:t>4</a:t>
            </a:r>
            <a:r>
              <a:rPr kumimoji="1" lang="ja-JP" altLang="en-US" dirty="0" err="1"/>
              <a:t>つの</a:t>
            </a:r>
            <a:r>
              <a:rPr kumimoji="1" lang="ja-JP" altLang="en-US" dirty="0"/>
              <a:t>科目群をバランスよく履修していただきたいと考えています。　</a:t>
            </a:r>
            <a:endParaRPr kumimoji="1" lang="en-US" altLang="ja-JP" dirty="0"/>
          </a:p>
          <a:p>
            <a:endParaRPr kumimoji="1" lang="en-US" altLang="ja-JP" dirty="0"/>
          </a:p>
          <a:p>
            <a:r>
              <a:rPr kumimoji="1" lang="en-US" altLang="ja-JP" dirty="0"/>
              <a:t>3</a:t>
            </a:r>
            <a:r>
              <a:rPr kumimoji="1" lang="ja-JP" altLang="en-US" dirty="0"/>
              <a:t>年次は、「調査・実習に取り組む」学年です。</a:t>
            </a:r>
            <a:endParaRPr kumimoji="1" lang="en-US" altLang="ja-JP" dirty="0"/>
          </a:p>
          <a:p>
            <a:r>
              <a:rPr kumimoji="1" lang="en-US" altLang="ja-JP" dirty="0"/>
              <a:t>3</a:t>
            </a:r>
            <a:r>
              <a:rPr kumimoji="1" lang="ja-JP" altLang="en-US" dirty="0"/>
              <a:t>年次では、専攻科目中心の学びになります。</a:t>
            </a:r>
            <a:endParaRPr kumimoji="1" lang="en-US" altLang="ja-JP" dirty="0"/>
          </a:p>
          <a:p>
            <a:r>
              <a:rPr kumimoji="1" lang="ja-JP" altLang="en-US" dirty="0"/>
              <a:t>自らの関心に応じたテーマで、積極的に学外にも飛び出してください。</a:t>
            </a:r>
            <a:endParaRPr kumimoji="1" lang="en-US" altLang="ja-JP" dirty="0"/>
          </a:p>
          <a:p>
            <a:endParaRPr kumimoji="1" lang="en-US" altLang="ja-JP" dirty="0"/>
          </a:p>
          <a:p>
            <a:r>
              <a:rPr kumimoji="1" lang="en-US" altLang="ja-JP" dirty="0"/>
              <a:t>4</a:t>
            </a:r>
            <a:r>
              <a:rPr kumimoji="1" lang="ja-JP" altLang="en-US" dirty="0"/>
              <a:t>年次は、「これまでの経験を卒業研究にまとめる」学年です。</a:t>
            </a:r>
            <a:endParaRPr kumimoji="1" lang="en-US" altLang="ja-JP" dirty="0"/>
          </a:p>
          <a:p>
            <a:r>
              <a:rPr kumimoji="1" lang="ja-JP" altLang="en-US" dirty="0"/>
              <a:t>卒業要件単位を順調に修得できれば、</a:t>
            </a:r>
            <a:r>
              <a:rPr kumimoji="1" lang="en-US" altLang="ja-JP" dirty="0"/>
              <a:t>4</a:t>
            </a:r>
            <a:r>
              <a:rPr kumimoji="1" lang="ja-JP" altLang="en-US" dirty="0"/>
              <a:t>年次には参画ゼミナールと卒業研究のみとなる学生も多くいます。</a:t>
            </a:r>
          </a:p>
          <a:p>
            <a:endParaRPr kumimoji="1" lang="en-US" altLang="ja-JP" dirty="0"/>
          </a:p>
          <a:p>
            <a:r>
              <a:rPr kumimoji="1" lang="ja-JP" altLang="en-US" dirty="0"/>
              <a:t>現在のスケジュールでは</a:t>
            </a:r>
            <a:r>
              <a:rPr kumimoji="1" lang="en-US" altLang="ja-JP" dirty="0"/>
              <a:t>3</a:t>
            </a:r>
            <a:r>
              <a:rPr kumimoji="1" lang="ja-JP" altLang="en-US" dirty="0"/>
              <a:t>年次の</a:t>
            </a:r>
            <a:r>
              <a:rPr kumimoji="1" lang="en-US" altLang="ja-JP" dirty="0"/>
              <a:t>3</a:t>
            </a:r>
            <a:r>
              <a:rPr kumimoji="1" lang="ja-JP" altLang="en-US" dirty="0"/>
              <a:t>月には就職活動が解禁され、</a:t>
            </a:r>
            <a:r>
              <a:rPr kumimoji="1" lang="en-US" altLang="ja-JP" dirty="0"/>
              <a:t>4</a:t>
            </a:r>
            <a:r>
              <a:rPr kumimoji="1" lang="ja-JP" altLang="en-US" dirty="0"/>
              <a:t>年次は就職活動も本格化する時期になります。</a:t>
            </a:r>
            <a:endParaRPr kumimoji="1" lang="en-US" altLang="ja-JP" dirty="0"/>
          </a:p>
          <a:p>
            <a:r>
              <a:rPr kumimoji="1" lang="ja-JP" altLang="en-US" dirty="0"/>
              <a:t>就職活動と並行しながら、学びの集大成として本格的に卒業研究に取り組みます。</a:t>
            </a:r>
            <a:endParaRPr kumimoji="1" lang="en-US" altLang="ja-JP" dirty="0"/>
          </a:p>
          <a:p>
            <a:endParaRPr kumimoji="1" lang="en-US" altLang="ja-JP" dirty="0"/>
          </a:p>
          <a:p>
            <a:r>
              <a:rPr kumimoji="1" lang="ja-JP" altLang="en-US" dirty="0"/>
              <a:t>有意義な</a:t>
            </a:r>
            <a:r>
              <a:rPr kumimoji="1" lang="en-US" altLang="ja-JP" dirty="0"/>
              <a:t>2</a:t>
            </a:r>
            <a:r>
              <a:rPr kumimoji="1" lang="ja-JP" altLang="en-US" dirty="0"/>
              <a:t>年間を過ごすために各年次で学ぶ内容をイメージしてください。</a:t>
            </a:r>
            <a:endParaRPr kumimoji="1" lang="en-US" altLang="ja-JP" dirty="0"/>
          </a:p>
          <a:p>
            <a:r>
              <a:rPr kumimoji="1" lang="ja-JP" altLang="en-US" dirty="0"/>
              <a:t>履修要項</a:t>
            </a:r>
            <a:r>
              <a:rPr kumimoji="1" lang="en-US" altLang="ja-JP" dirty="0"/>
              <a:t>13</a:t>
            </a:r>
            <a:r>
              <a:rPr kumimoji="1" lang="ja-JP" altLang="en-US" dirty="0"/>
              <a:t>ページにも記載しているとおり、「長期的な履修計画を立てること」「系統的に科目を履修すること」という履修の心得にもつながります。　</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15</a:t>
            </a:fld>
            <a:endParaRPr kumimoji="1" lang="ja-JP" altLang="en-US"/>
          </a:p>
        </p:txBody>
      </p:sp>
    </p:spTree>
    <p:extLst>
      <p:ext uri="{BB962C8B-B14F-4D97-AF65-F5344CB8AC3E}">
        <p14:creationId xmlns:p14="http://schemas.microsoft.com/office/powerpoint/2010/main" val="33882648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r>
              <a:rPr kumimoji="1" lang="ja-JP" altLang="en-US" dirty="0"/>
              <a:t>それでは、実際にどのような科目が開講されているのか、見ていきましょう。</a:t>
            </a:r>
            <a:endParaRPr kumimoji="1" lang="en-US" altLang="ja-JP" dirty="0"/>
          </a:p>
          <a:p>
            <a:endParaRPr kumimoji="1" lang="en-US" altLang="ja-JP" dirty="0"/>
          </a:p>
          <a:p>
            <a:pPr defTabSz="928910">
              <a:defRPr/>
            </a:pPr>
            <a:r>
              <a:rPr kumimoji="1" lang="ja-JP" altLang="en-US" dirty="0"/>
              <a:t>履修要項の</a:t>
            </a:r>
            <a:r>
              <a:rPr kumimoji="1" lang="en-US" altLang="ja-JP" dirty="0"/>
              <a:t>36</a:t>
            </a:r>
            <a:r>
              <a:rPr kumimoji="1" lang="ja-JP" altLang="en-US" dirty="0"/>
              <a:t>ページ以降の設置科目一覧を確認してください。</a:t>
            </a:r>
            <a:endParaRPr kumimoji="1" lang="en-US" altLang="ja-JP" dirty="0"/>
          </a:p>
          <a:p>
            <a:pPr defTabSz="928910">
              <a:defRPr/>
            </a:pPr>
            <a:endParaRPr kumimoji="1" lang="en-US" altLang="ja-JP" dirty="0"/>
          </a:p>
          <a:p>
            <a:pPr defTabSz="928910">
              <a:defRPr/>
            </a:pPr>
            <a:r>
              <a:rPr kumimoji="1" lang="ja-JP" altLang="en-US" dirty="0"/>
              <a:t>教養教育科目と専攻科目に分け、科目区分別に記載しています。</a:t>
            </a:r>
            <a:endParaRPr kumimoji="1" lang="en-US" altLang="ja-JP" dirty="0"/>
          </a:p>
          <a:p>
            <a:r>
              <a:rPr kumimoji="1" lang="ja-JP" altLang="en-US" dirty="0"/>
              <a:t>それぞれの科目がいつから履修できるのか、配当年次・セメスター欄に丸印を付けて示しています。</a:t>
            </a:r>
            <a:endParaRPr kumimoji="1" lang="en-US" altLang="ja-JP" dirty="0"/>
          </a:p>
          <a:p>
            <a:r>
              <a:rPr kumimoji="1" lang="ja-JP" altLang="en-US" dirty="0"/>
              <a:t>◎は必修科目、●は選択必修科目、○は選択科目を表しています。</a:t>
            </a:r>
            <a:endParaRPr kumimoji="1" lang="en-US" altLang="ja-JP" dirty="0"/>
          </a:p>
          <a:p>
            <a:r>
              <a:rPr kumimoji="1" lang="ja-JP" altLang="en-US" dirty="0"/>
              <a:t>どのような科目が開講されるのか、どの科目を必ず履修しなければならないのかが分かります。</a:t>
            </a:r>
            <a:endParaRPr kumimoji="1" lang="en-US" altLang="ja-JP" dirty="0"/>
          </a:p>
          <a:p>
            <a:endParaRPr kumimoji="1" lang="en-US" altLang="ja-JP" dirty="0"/>
          </a:p>
          <a:p>
            <a:r>
              <a:rPr kumimoji="1" lang="ja-JP" altLang="en-US" dirty="0"/>
              <a:t>皆さんは第</a:t>
            </a:r>
            <a:r>
              <a:rPr kumimoji="1" lang="en-US" altLang="ja-JP" dirty="0"/>
              <a:t>3</a:t>
            </a:r>
            <a:r>
              <a:rPr kumimoji="1" lang="ja-JP" altLang="en-US" dirty="0"/>
              <a:t>学年第</a:t>
            </a:r>
            <a:r>
              <a:rPr kumimoji="1" lang="en-US" altLang="ja-JP" dirty="0"/>
              <a:t>1</a:t>
            </a:r>
            <a:r>
              <a:rPr kumimoji="1" lang="ja-JP" altLang="en-US" dirty="0"/>
              <a:t>学期（第</a:t>
            </a:r>
            <a:r>
              <a:rPr kumimoji="1" lang="en-US" altLang="ja-JP" dirty="0"/>
              <a:t>5</a:t>
            </a:r>
            <a:r>
              <a:rPr kumimoji="1" lang="ja-JP" altLang="en-US" dirty="0"/>
              <a:t>セメスター）に在学していますので、「</a:t>
            </a:r>
            <a:r>
              <a:rPr kumimoji="1" lang="en-US" altLang="ja-JP" dirty="0"/>
              <a:t>3</a:t>
            </a:r>
            <a:r>
              <a:rPr kumimoji="1" lang="ja-JP" altLang="en-US" dirty="0"/>
              <a:t>年次・５」に丸印のついている科目、または「</a:t>
            </a:r>
            <a:r>
              <a:rPr kumimoji="1" lang="en-US" altLang="ja-JP" dirty="0"/>
              <a:t>3</a:t>
            </a:r>
            <a:r>
              <a:rPr kumimoji="1" lang="ja-JP" altLang="en-US" dirty="0"/>
              <a:t>年次・５」と「</a:t>
            </a:r>
            <a:r>
              <a:rPr kumimoji="1" lang="en-US" altLang="ja-JP" dirty="0"/>
              <a:t>3</a:t>
            </a:r>
            <a:r>
              <a:rPr kumimoji="1" lang="ja-JP" altLang="en-US" dirty="0"/>
              <a:t>年次・</a:t>
            </a:r>
            <a:r>
              <a:rPr kumimoji="1" lang="en-US" altLang="ja-JP" dirty="0"/>
              <a:t>6</a:t>
            </a:r>
            <a:r>
              <a:rPr kumimoji="1" lang="ja-JP" altLang="en-US" dirty="0"/>
              <a:t>」にまたがって丸印のついている科目（通年科目）を履修することができます。</a:t>
            </a:r>
            <a:endParaRPr kumimoji="1" lang="en-US" altLang="ja-JP" dirty="0"/>
          </a:p>
          <a:p>
            <a:r>
              <a:rPr kumimoji="1" lang="ja-JP" altLang="en-US" dirty="0"/>
              <a:t>また、下級年次配当の授業科目は登録することができますので、「</a:t>
            </a:r>
            <a:r>
              <a:rPr kumimoji="1" lang="en-US" altLang="ja-JP" dirty="0"/>
              <a:t>1</a:t>
            </a:r>
            <a:r>
              <a:rPr kumimoji="1" lang="ja-JP" altLang="en-US" dirty="0"/>
              <a:t>年次・１」や「</a:t>
            </a:r>
            <a:r>
              <a:rPr kumimoji="1" lang="en-US" altLang="ja-JP" dirty="0"/>
              <a:t>2</a:t>
            </a:r>
            <a:r>
              <a:rPr kumimoji="1" lang="ja-JP" altLang="en-US" dirty="0"/>
              <a:t>年次・１」に丸印のついている科目、「</a:t>
            </a:r>
            <a:r>
              <a:rPr kumimoji="1" lang="en-US" altLang="ja-JP" dirty="0"/>
              <a:t>1</a:t>
            </a:r>
            <a:r>
              <a:rPr kumimoji="1" lang="ja-JP" altLang="en-US" dirty="0"/>
              <a:t>年次・１」と「</a:t>
            </a:r>
            <a:r>
              <a:rPr kumimoji="1" lang="en-US" altLang="ja-JP" dirty="0"/>
              <a:t>1</a:t>
            </a:r>
            <a:r>
              <a:rPr kumimoji="1" lang="ja-JP" altLang="en-US" dirty="0"/>
              <a:t>年次・２」にまたがって丸印のついている科目、「</a:t>
            </a:r>
            <a:r>
              <a:rPr kumimoji="1" lang="en-US" altLang="ja-JP" dirty="0"/>
              <a:t>2</a:t>
            </a:r>
            <a:r>
              <a:rPr kumimoji="1" lang="ja-JP" altLang="en-US" dirty="0"/>
              <a:t>年次・</a:t>
            </a:r>
            <a:r>
              <a:rPr kumimoji="1" lang="en-US" altLang="ja-JP" dirty="0"/>
              <a:t>3</a:t>
            </a:r>
            <a:r>
              <a:rPr kumimoji="1" lang="ja-JP" altLang="en-US" dirty="0"/>
              <a:t>」と「</a:t>
            </a:r>
            <a:r>
              <a:rPr kumimoji="1" lang="en-US" altLang="ja-JP" dirty="0"/>
              <a:t>2</a:t>
            </a:r>
            <a:r>
              <a:rPr kumimoji="1" lang="ja-JP" altLang="en-US" dirty="0"/>
              <a:t>年次・</a:t>
            </a:r>
            <a:r>
              <a:rPr kumimoji="1" lang="en-US" altLang="ja-JP" dirty="0"/>
              <a:t>4</a:t>
            </a:r>
            <a:r>
              <a:rPr kumimoji="1" lang="ja-JP" altLang="en-US" dirty="0"/>
              <a:t>」にまたがって丸印のついている科目からも履修することができます。</a:t>
            </a:r>
            <a:endParaRPr kumimoji="1" lang="en-US" altLang="ja-JP" dirty="0"/>
          </a:p>
          <a:p>
            <a:endParaRPr kumimoji="1" lang="en-US" altLang="ja-JP" dirty="0"/>
          </a:p>
          <a:p>
            <a:r>
              <a:rPr kumimoji="1" lang="ja-JP" altLang="en-US" dirty="0"/>
              <a:t>専攻科目一覧の後ろ（履修要項</a:t>
            </a:r>
            <a:r>
              <a:rPr kumimoji="1" lang="en-US" altLang="ja-JP" dirty="0"/>
              <a:t>41</a:t>
            </a:r>
            <a:r>
              <a:rPr kumimoji="1" lang="ja-JP" altLang="en-US" dirty="0"/>
              <a:t>ページ）に、学部共通講義を掲載しています。</a:t>
            </a:r>
            <a:endParaRPr kumimoji="1" lang="en-US" altLang="ja-JP" dirty="0"/>
          </a:p>
          <a:p>
            <a:r>
              <a:rPr kumimoji="1" lang="ja-JP" altLang="en-US" dirty="0"/>
              <a:t>これは、社会学部生の学びの領域を広げ、各自が目指す専門性をさらに発展させるために、他学科が提供する科目を幅広く履修できるよう設けられた科目群のことです。</a:t>
            </a:r>
            <a:endParaRPr kumimoji="1" lang="en-US" altLang="ja-JP" dirty="0"/>
          </a:p>
          <a:p>
            <a:r>
              <a:rPr kumimoji="1" lang="ja-JP" altLang="en-US" dirty="0"/>
              <a:t>他学科がそれぞれの専門性に基づいた専攻科目を提供していますが、各自の学修目的に沿って、計画的に履修していくことが求められます。</a:t>
            </a:r>
            <a:endParaRPr kumimoji="1" lang="en-US" altLang="ja-JP" dirty="0"/>
          </a:p>
          <a:p>
            <a:endParaRPr kumimoji="1" lang="en-US" altLang="ja-JP" dirty="0"/>
          </a:p>
          <a:p>
            <a:r>
              <a:rPr kumimoji="1" lang="ja-JP" altLang="en-US" dirty="0"/>
              <a:t>なお、他学科（社会学科、現代福祉学科）が提供する学部共通講義については、上限</a:t>
            </a:r>
            <a:r>
              <a:rPr kumimoji="1" lang="en-US" altLang="ja-JP" dirty="0"/>
              <a:t>16</a:t>
            </a:r>
            <a:r>
              <a:rPr kumimoji="1" lang="ja-JP" altLang="en-US" dirty="0"/>
              <a:t>単位までを卒業要件単位として認定します。</a:t>
            </a:r>
            <a:endParaRPr kumimoji="1" lang="en-US" altLang="ja-JP" dirty="0"/>
          </a:p>
          <a:p>
            <a:r>
              <a:rPr kumimoji="1" lang="en-US" altLang="ja-JP" dirty="0"/>
              <a:t>16</a:t>
            </a:r>
            <a:r>
              <a:rPr kumimoji="1" lang="ja-JP" altLang="en-US" dirty="0"/>
              <a:t>単位を超えて履修することは可能ですが、</a:t>
            </a:r>
            <a:r>
              <a:rPr kumimoji="1" lang="en-US" altLang="ja-JP" dirty="0"/>
              <a:t>16</a:t>
            </a:r>
            <a:r>
              <a:rPr kumimoji="1" lang="ja-JP" altLang="en-US" dirty="0"/>
              <a:t>単位を超えて修得した単位は卒業要件単位に認定されませんので、注意していください。</a:t>
            </a:r>
            <a:endParaRPr kumimoji="1" lang="en-US" altLang="ja-JP" dirty="0"/>
          </a:p>
          <a:p>
            <a:endParaRPr kumimoji="1" lang="en-US" altLang="ja-JP" dirty="0"/>
          </a:p>
          <a:p>
            <a:r>
              <a:rPr kumimoji="1" lang="ja-JP" altLang="en-US" dirty="0"/>
              <a:t>履修要項の</a:t>
            </a:r>
            <a:r>
              <a:rPr kumimoji="1" lang="en-US" altLang="ja-JP" dirty="0"/>
              <a:t>22</a:t>
            </a:r>
            <a:r>
              <a:rPr kumimoji="1" lang="ja-JP" altLang="en-US" dirty="0"/>
              <a:t>ページを開いてください。</a:t>
            </a:r>
            <a:endParaRPr kumimoji="1" lang="en-US" altLang="ja-JP" dirty="0"/>
          </a:p>
          <a:p>
            <a:endParaRPr kumimoji="1" lang="en-US" altLang="ja-JP" dirty="0"/>
          </a:p>
          <a:p>
            <a:r>
              <a:rPr kumimoji="1" lang="ja-JP" altLang="en-US" dirty="0"/>
              <a:t>予備登録・事前登録とは、受講者数を調整するため、通常の履修登録（本登録）に先だって行われるものです。</a:t>
            </a:r>
          </a:p>
          <a:p>
            <a:r>
              <a:rPr kumimoji="1" lang="ja-JP" altLang="en-US" dirty="0"/>
              <a:t>予備登録は教養教育科目、事前登録は専攻科目に対して行います。</a:t>
            </a:r>
          </a:p>
          <a:p>
            <a:r>
              <a:rPr kumimoji="1" lang="ja-JP" altLang="en-US" dirty="0"/>
              <a:t>予備登録・事前登録を行ったからといって必ずしも受講を許可される訳ではありませんが、予備登録・事前登録手続きの必要な科目は、この手続きをしなければ受講できません。</a:t>
            </a:r>
          </a:p>
          <a:p>
            <a:r>
              <a:rPr kumimoji="1" lang="ja-JP" altLang="en-US" dirty="0"/>
              <a:t>対象科目やスケジュールは、のちほど提示します。</a:t>
            </a:r>
            <a:endParaRPr kumimoji="1" lang="en-US" altLang="ja-JP" dirty="0"/>
          </a:p>
          <a:p>
            <a:endParaRPr kumimoji="1" lang="en-US" altLang="ja-JP" dirty="0"/>
          </a:p>
          <a:p>
            <a:pPr defTabSz="915589">
              <a:defRPr/>
            </a:pPr>
            <a:r>
              <a:rPr kumimoji="1" lang="ja-JP" altLang="en-US" dirty="0"/>
              <a:t>履修要項の</a:t>
            </a:r>
            <a:r>
              <a:rPr kumimoji="1" lang="en-US" altLang="ja-JP" dirty="0"/>
              <a:t>21</a:t>
            </a:r>
            <a:r>
              <a:rPr kumimoji="1" lang="ja-JP" altLang="en-US" dirty="0"/>
              <a:t>ページを開いてください。</a:t>
            </a:r>
            <a:endParaRPr kumimoji="1" lang="en-US" altLang="ja-JP" dirty="0"/>
          </a:p>
          <a:p>
            <a:endParaRPr kumimoji="1" lang="en-US" altLang="ja-JP" dirty="0"/>
          </a:p>
          <a:p>
            <a:r>
              <a:rPr kumimoji="1" lang="ja-JP" altLang="en-US" dirty="0"/>
              <a:t>先修制とは、ある科目を履修する場合に、履修の要件として指定された科目および単位数の修得を必要とする制度です。</a:t>
            </a:r>
          </a:p>
          <a:p>
            <a:r>
              <a:rPr kumimoji="1" lang="ja-JP" altLang="en-US" dirty="0"/>
              <a:t>これは、その科目の学修成果をより高めるために設けられた「学修の順序」です</a:t>
            </a:r>
            <a:endParaRPr kumimoji="1" lang="en-US" altLang="ja-JP" dirty="0"/>
          </a:p>
          <a:p>
            <a:r>
              <a:rPr kumimoji="1" lang="ja-JP" altLang="en-US" dirty="0"/>
              <a:t>したがって、先修制が設定されている科目とその履修の要件として指定された科目を同一セメスターに履修することはできません。</a:t>
            </a:r>
            <a:endParaRPr kumimoji="1" lang="en-US" altLang="ja-JP" dirty="0"/>
          </a:p>
          <a:p>
            <a:endParaRPr kumimoji="1" lang="en-US" altLang="ja-JP" dirty="0"/>
          </a:p>
          <a:p>
            <a:r>
              <a:rPr kumimoji="1" lang="ja-JP" altLang="en-US" dirty="0"/>
              <a:t>先修制が設定されている教養教育科目は、履修要項に記載の</a:t>
            </a:r>
            <a:r>
              <a:rPr kumimoji="1" lang="en-US" altLang="ja-JP" dirty="0"/>
              <a:t>48</a:t>
            </a:r>
            <a:r>
              <a:rPr kumimoji="1" lang="ja-JP" altLang="en-US" dirty="0"/>
              <a:t>ページに記載のとおりです。</a:t>
            </a:r>
            <a:endParaRPr kumimoji="1" lang="en-US" altLang="ja-JP" dirty="0"/>
          </a:p>
          <a:p>
            <a:r>
              <a:rPr kumimoji="1" lang="ja-JP" altLang="en-US" dirty="0"/>
              <a:t>例えば、「ドイツ語セミナー</a:t>
            </a:r>
            <a:r>
              <a:rPr kumimoji="1" lang="en-US" altLang="ja-JP" dirty="0"/>
              <a:t>Ⅰ</a:t>
            </a:r>
            <a:r>
              <a:rPr kumimoji="1" lang="ja-JP" altLang="en-US" dirty="0"/>
              <a:t>Ａ・</a:t>
            </a:r>
            <a:r>
              <a:rPr kumimoji="1" lang="en-US" altLang="ja-JP" dirty="0"/>
              <a:t>Ⅰ</a:t>
            </a:r>
            <a:r>
              <a:rPr kumimoji="1" lang="ja-JP" altLang="en-US" dirty="0"/>
              <a:t>Ｂ」を履修する場合、「ドイツ語</a:t>
            </a:r>
            <a:r>
              <a:rPr kumimoji="1" lang="en-US" altLang="ja-JP" dirty="0"/>
              <a:t>Ⅰ</a:t>
            </a:r>
            <a:r>
              <a:rPr kumimoji="1" lang="ja-JP" altLang="en-US" dirty="0"/>
              <a:t>Ａ、</a:t>
            </a:r>
            <a:r>
              <a:rPr kumimoji="1" lang="en-US" altLang="ja-JP" dirty="0"/>
              <a:t>Ⅰ</a:t>
            </a:r>
            <a:r>
              <a:rPr kumimoji="1" lang="ja-JP" altLang="en-US" dirty="0"/>
              <a:t>Ｂ、</a:t>
            </a:r>
            <a:r>
              <a:rPr kumimoji="1" lang="en-US" altLang="ja-JP" dirty="0"/>
              <a:t>Ⅱ</a:t>
            </a:r>
            <a:r>
              <a:rPr kumimoji="1" lang="ja-JP" altLang="en-US" dirty="0"/>
              <a:t>Ａ、</a:t>
            </a:r>
            <a:r>
              <a:rPr kumimoji="1" lang="en-US" altLang="ja-JP" dirty="0"/>
              <a:t>Ⅱ</a:t>
            </a:r>
            <a:r>
              <a:rPr kumimoji="1" lang="ja-JP" altLang="en-US" dirty="0"/>
              <a:t>Ｂ」の中からいずれか</a:t>
            </a:r>
            <a:r>
              <a:rPr kumimoji="1" lang="en-US" altLang="ja-JP" dirty="0"/>
              <a:t>1</a:t>
            </a:r>
            <a:r>
              <a:rPr kumimoji="1" lang="ja-JP" altLang="en-US" dirty="0"/>
              <a:t>単位を修得している必要があります。</a:t>
            </a:r>
            <a:endParaRPr kumimoji="1" lang="en-US" altLang="ja-JP" dirty="0"/>
          </a:p>
          <a:p>
            <a:endParaRPr kumimoji="1" lang="en-US" altLang="ja-JP" dirty="0"/>
          </a:p>
          <a:p>
            <a:r>
              <a:rPr kumimoji="1" lang="ja-JP" altLang="en-US" dirty="0"/>
              <a:t>先修制が設定されている専攻科目は、履修要項の</a:t>
            </a:r>
            <a:r>
              <a:rPr kumimoji="1" lang="en-US" altLang="ja-JP" dirty="0"/>
              <a:t>50</a:t>
            </a:r>
            <a:r>
              <a:rPr kumimoji="1" lang="ja-JP" altLang="en-US" dirty="0"/>
              <a:t>ページに記載のとおりです。</a:t>
            </a:r>
            <a:endParaRPr kumimoji="1" lang="en-US" altLang="ja-JP" dirty="0"/>
          </a:p>
          <a:p>
            <a:r>
              <a:rPr kumimoji="1" lang="ja-JP" altLang="en-US" dirty="0"/>
              <a:t>例えば、「リーディングとライティング</a:t>
            </a:r>
            <a:r>
              <a:rPr kumimoji="1" lang="en-US" altLang="ja-JP" dirty="0"/>
              <a:t>Ⅱ</a:t>
            </a:r>
            <a:r>
              <a:rPr kumimoji="1" lang="ja-JP" altLang="en-US" dirty="0"/>
              <a:t>」の履修を希望する場合、「リーディングとライティング</a:t>
            </a:r>
            <a:r>
              <a:rPr kumimoji="1" lang="en-US" altLang="ja-JP" dirty="0"/>
              <a:t>Ⅰ</a:t>
            </a:r>
            <a:r>
              <a:rPr kumimoji="1" lang="ja-JP" altLang="en-US" dirty="0"/>
              <a:t>」の単位を修得している必要があります。　　</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16</a:t>
            </a:fld>
            <a:endParaRPr kumimoji="1" lang="ja-JP" altLang="en-US"/>
          </a:p>
        </p:txBody>
      </p:sp>
    </p:spTree>
    <p:extLst>
      <p:ext uri="{BB962C8B-B14F-4D97-AF65-F5344CB8AC3E}">
        <p14:creationId xmlns:p14="http://schemas.microsoft.com/office/powerpoint/2010/main" val="40483650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r>
              <a:rPr kumimoji="1" lang="ja-JP" altLang="en-US" dirty="0"/>
              <a:t>それでは、これまでの説明を基に、実際に時間割を作成していきましょう。</a:t>
            </a:r>
            <a:endParaRPr kumimoji="1" lang="en-US" altLang="ja-JP" dirty="0"/>
          </a:p>
          <a:p>
            <a:endParaRPr kumimoji="1" lang="en-US" altLang="ja-JP" dirty="0"/>
          </a:p>
          <a:p>
            <a:r>
              <a:rPr kumimoji="1" lang="ja-JP" altLang="en-US" dirty="0"/>
              <a:t>時間割を作成するポイントは、最初に自分のセメスターに配当されている必修科目から決めていくことです。</a:t>
            </a:r>
            <a:endParaRPr kumimoji="1" lang="en-US" altLang="ja-JP" dirty="0"/>
          </a:p>
          <a:p>
            <a:endParaRPr kumimoji="1" lang="en-US" altLang="ja-JP" dirty="0"/>
          </a:p>
          <a:p>
            <a:r>
              <a:rPr kumimoji="1" lang="ja-JP" altLang="en-US" dirty="0"/>
              <a:t>まず、履修要項の</a:t>
            </a:r>
            <a:r>
              <a:rPr kumimoji="1" lang="en-US" altLang="ja-JP" dirty="0"/>
              <a:t>36</a:t>
            </a:r>
            <a:r>
              <a:rPr kumimoji="1" lang="ja-JP" altLang="en-US" dirty="0"/>
              <a:t>ページ～</a:t>
            </a:r>
            <a:r>
              <a:rPr kumimoji="1" lang="en-US" altLang="ja-JP" dirty="0"/>
              <a:t>41</a:t>
            </a:r>
            <a:r>
              <a:rPr kumimoji="1" lang="ja-JP" altLang="en-US" dirty="0"/>
              <a:t>ページの科目一覧で第</a:t>
            </a:r>
            <a:r>
              <a:rPr kumimoji="1" lang="en-US" altLang="ja-JP" dirty="0"/>
              <a:t>3</a:t>
            </a:r>
            <a:r>
              <a:rPr kumimoji="1" lang="ja-JP" altLang="en-US" dirty="0"/>
              <a:t>学年第</a:t>
            </a:r>
            <a:r>
              <a:rPr kumimoji="1" lang="en-US" altLang="ja-JP" dirty="0"/>
              <a:t>1</a:t>
            </a:r>
            <a:r>
              <a:rPr kumimoji="1" lang="ja-JP" altLang="en-US" dirty="0"/>
              <a:t>学期（第</a:t>
            </a:r>
            <a:r>
              <a:rPr kumimoji="1" lang="en-US" altLang="ja-JP" dirty="0"/>
              <a:t>5</a:t>
            </a:r>
            <a:r>
              <a:rPr kumimoji="1" lang="ja-JP" altLang="en-US" dirty="0"/>
              <a:t>セメスター）に配当されている必修科目と下級年次配当科目のうち単位認定されていない必修科目を確認してください。</a:t>
            </a:r>
          </a:p>
          <a:p>
            <a:r>
              <a:rPr kumimoji="1" lang="ja-JP" altLang="en-US" dirty="0"/>
              <a:t>次に、時間割表で、それぞれの科目が何曜日何講時に開講されてるかを調べます。</a:t>
            </a:r>
          </a:p>
          <a:p>
            <a:endParaRPr kumimoji="1" lang="en-US" altLang="ja-JP" dirty="0"/>
          </a:p>
          <a:p>
            <a:r>
              <a:rPr kumimoji="1" lang="ja-JP" altLang="en-US" dirty="0"/>
              <a:t>時間割表は、</a:t>
            </a:r>
            <a:r>
              <a:rPr kumimoji="1" lang="en-US" altLang="ja-JP" dirty="0"/>
              <a:t>Web</a:t>
            </a:r>
            <a:r>
              <a:rPr kumimoji="1" lang="ja-JP" altLang="en-US" dirty="0"/>
              <a:t>履修登録画面から確認いただけます。　</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17</a:t>
            </a:fld>
            <a:endParaRPr kumimoji="1" lang="ja-JP" altLang="en-US"/>
          </a:p>
        </p:txBody>
      </p:sp>
    </p:spTree>
    <p:extLst>
      <p:ext uri="{BB962C8B-B14F-4D97-AF65-F5344CB8AC3E}">
        <p14:creationId xmlns:p14="http://schemas.microsoft.com/office/powerpoint/2010/main" val="5076306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第３学年第</a:t>
            </a:r>
            <a:r>
              <a:rPr kumimoji="1" lang="en-US" altLang="ja-JP" dirty="0"/>
              <a:t>1</a:t>
            </a:r>
            <a:r>
              <a:rPr kumimoji="1" lang="ja-JP" altLang="en-US" dirty="0"/>
              <a:t>学期（第５セメスター）に配当されている必修科目と単位認定されていない必修科目は記載のとおりです。</a:t>
            </a:r>
          </a:p>
          <a:p>
            <a:endParaRPr kumimoji="1" lang="en-US" altLang="ja-JP" dirty="0"/>
          </a:p>
          <a:p>
            <a:r>
              <a:rPr kumimoji="1" lang="ja-JP" altLang="en-US" dirty="0"/>
              <a:t>教養教育科目の必修科目は、原則として単位認定しています。</a:t>
            </a:r>
          </a:p>
          <a:p>
            <a:r>
              <a:rPr kumimoji="1" lang="ja-JP" altLang="en-US" dirty="0"/>
              <a:t>ただし、本願寺派関係校以外からの編入生については、「仏教の思想</a:t>
            </a:r>
            <a:r>
              <a:rPr kumimoji="1" lang="en-US" altLang="ja-JP" dirty="0"/>
              <a:t>A</a:t>
            </a:r>
            <a:r>
              <a:rPr kumimoji="1" lang="ja-JP" altLang="en-US" dirty="0"/>
              <a:t>」「仏教の思想</a:t>
            </a:r>
            <a:r>
              <a:rPr kumimoji="1" lang="en-US" altLang="ja-JP" dirty="0"/>
              <a:t>B</a:t>
            </a:r>
            <a:r>
              <a:rPr kumimoji="1" lang="ja-JP" altLang="en-US" dirty="0"/>
              <a:t>」（第</a:t>
            </a:r>
            <a:r>
              <a:rPr kumimoji="1" lang="en-US" altLang="ja-JP" dirty="0"/>
              <a:t>3</a:t>
            </a:r>
            <a:r>
              <a:rPr kumimoji="1" lang="ja-JP" altLang="en-US" dirty="0"/>
              <a:t>学年第</a:t>
            </a:r>
            <a:r>
              <a:rPr kumimoji="1" lang="en-US" altLang="ja-JP" dirty="0"/>
              <a:t>2</a:t>
            </a:r>
            <a:r>
              <a:rPr kumimoji="1" lang="ja-JP" altLang="en-US" dirty="0"/>
              <a:t>学期（第</a:t>
            </a:r>
            <a:r>
              <a:rPr kumimoji="1" lang="en-US" altLang="ja-JP" dirty="0"/>
              <a:t>6</a:t>
            </a:r>
            <a:r>
              <a:rPr kumimoji="1" lang="ja-JP" altLang="en-US" dirty="0"/>
              <a:t>セメスター）で履修）を履修する必要があります。</a:t>
            </a:r>
            <a:endParaRPr kumimoji="1" lang="en-US" altLang="ja-JP" dirty="0"/>
          </a:p>
          <a:p>
            <a:r>
              <a:rPr kumimoji="1" lang="ja-JP" altLang="en-US" dirty="0"/>
              <a:t>仏教の思想クラスについては、後で説明する</a:t>
            </a:r>
            <a:r>
              <a:rPr kumimoji="1" lang="en-US" altLang="ja-JP" dirty="0"/>
              <a:t>Web</a:t>
            </a:r>
            <a:r>
              <a:rPr kumimoji="1" lang="ja-JP" altLang="en-US" dirty="0"/>
              <a:t>履修登録画面で確認してください。</a:t>
            </a:r>
            <a:endParaRPr kumimoji="1" lang="en-US" altLang="ja-JP" dirty="0"/>
          </a:p>
          <a:p>
            <a:endParaRPr kumimoji="1" lang="ja-JP" altLang="en-US" dirty="0"/>
          </a:p>
          <a:p>
            <a:r>
              <a:rPr kumimoji="1" lang="ja-JP" altLang="en-US" dirty="0"/>
              <a:t>専攻科目では、「参画ゼミナール</a:t>
            </a:r>
            <a:r>
              <a:rPr kumimoji="1" lang="en-US" altLang="ja-JP" dirty="0"/>
              <a:t>Ⅰ</a:t>
            </a:r>
            <a:r>
              <a:rPr kumimoji="1" lang="ja-JP" altLang="en-US" dirty="0"/>
              <a:t>」を履修します。</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18</a:t>
            </a:fld>
            <a:endParaRPr kumimoji="1" lang="ja-JP" altLang="en-US"/>
          </a:p>
        </p:txBody>
      </p:sp>
    </p:spTree>
    <p:extLst>
      <p:ext uri="{BB962C8B-B14F-4D97-AF65-F5344CB8AC3E}">
        <p14:creationId xmlns:p14="http://schemas.microsoft.com/office/powerpoint/2010/main" val="11471537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次に、自分のセメスターに配当されている選択必修科目の時間割を考えます。</a:t>
            </a:r>
            <a:endParaRPr kumimoji="1" lang="en-US" altLang="ja-JP" dirty="0"/>
          </a:p>
          <a:p>
            <a:endParaRPr kumimoji="1" lang="en-US" altLang="ja-JP" dirty="0"/>
          </a:p>
          <a:p>
            <a:pPr defTabSz="914307">
              <a:defRPr/>
            </a:pPr>
            <a:r>
              <a:rPr kumimoji="1" lang="ja-JP" altLang="en-US" dirty="0"/>
              <a:t>教養教育科目の選択必修科目は、すべて単位認定されています。</a:t>
            </a:r>
            <a:endParaRPr kumimoji="1" lang="en-US" altLang="ja-JP" dirty="0"/>
          </a:p>
          <a:p>
            <a:pPr defTabSz="914307">
              <a:defRPr/>
            </a:pPr>
            <a:endParaRPr kumimoji="1" lang="en-US" altLang="ja-JP" dirty="0"/>
          </a:p>
          <a:p>
            <a:pPr defTabSz="914307">
              <a:defRPr/>
            </a:pPr>
            <a:r>
              <a:rPr kumimoji="1" lang="ja-JP" altLang="en-US" dirty="0"/>
              <a:t>コミュニティマネジメント学科の専攻科目の選択必修科目として、「健康とライフスタイル」「ジャーナリズム論」「コミュニティ論」のいずれか</a:t>
            </a:r>
            <a:r>
              <a:rPr kumimoji="1" lang="en-US" altLang="ja-JP" dirty="0"/>
              <a:t>1</a:t>
            </a:r>
            <a:r>
              <a:rPr kumimoji="1" lang="ja-JP" altLang="en-US" dirty="0"/>
              <a:t>科目</a:t>
            </a:r>
            <a:r>
              <a:rPr kumimoji="1" lang="en-US" altLang="ja-JP" dirty="0"/>
              <a:t>2</a:t>
            </a:r>
            <a:r>
              <a:rPr kumimoji="1" lang="ja-JP" altLang="en-US" dirty="0"/>
              <a:t>単位を修得しなければなりません。</a:t>
            </a:r>
            <a:endParaRPr kumimoji="1" lang="en-US" altLang="ja-JP" dirty="0"/>
          </a:p>
          <a:p>
            <a:pPr defTabSz="914307">
              <a:defRPr/>
            </a:pPr>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19</a:t>
            </a:fld>
            <a:endParaRPr kumimoji="1" lang="ja-JP" altLang="en-US"/>
          </a:p>
        </p:txBody>
      </p:sp>
    </p:spTree>
    <p:extLst>
      <p:ext uri="{BB962C8B-B14F-4D97-AF65-F5344CB8AC3E}">
        <p14:creationId xmlns:p14="http://schemas.microsoft.com/office/powerpoint/2010/main" val="35800101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r>
              <a:rPr kumimoji="1" lang="ja-JP" altLang="en-US" dirty="0"/>
              <a:t>ご入学おめでとうございます。</a:t>
            </a:r>
            <a:endParaRPr kumimoji="1" lang="en-US" altLang="ja-JP" dirty="0"/>
          </a:p>
          <a:p>
            <a:endParaRPr kumimoji="1" lang="ja-JP" altLang="en-US" dirty="0"/>
          </a:p>
          <a:p>
            <a:r>
              <a:rPr kumimoji="1" lang="ja-JP" altLang="en-US" dirty="0"/>
              <a:t>皆さんは、これから</a:t>
            </a:r>
            <a:r>
              <a:rPr kumimoji="1" lang="en-US" altLang="ja-JP" dirty="0"/>
              <a:t>2</a:t>
            </a:r>
            <a:r>
              <a:rPr kumimoji="1" lang="ja-JP" altLang="en-US" dirty="0"/>
              <a:t>年後の卒業に向けて、学修に取り組むことになります。</a:t>
            </a:r>
            <a:endParaRPr kumimoji="1" lang="en-US" altLang="ja-JP" dirty="0"/>
          </a:p>
          <a:p>
            <a:r>
              <a:rPr kumimoji="1" lang="ja-JP" altLang="en-US" dirty="0"/>
              <a:t>サークル活動やボランティア等、学業以外のことにも励まれることでしょう。</a:t>
            </a:r>
          </a:p>
          <a:p>
            <a:r>
              <a:rPr kumimoji="1" lang="ja-JP" altLang="en-US" dirty="0"/>
              <a:t>でも、</a:t>
            </a:r>
            <a:r>
              <a:rPr kumimoji="1" lang="en-US" altLang="ja-JP" dirty="0"/>
              <a:t>2</a:t>
            </a:r>
            <a:r>
              <a:rPr kumimoji="1" lang="ja-JP" altLang="en-US" dirty="0"/>
              <a:t>年後には卒業が待っています。</a:t>
            </a:r>
            <a:endParaRPr kumimoji="1" lang="en-US" altLang="ja-JP" dirty="0"/>
          </a:p>
          <a:p>
            <a:r>
              <a:rPr kumimoji="1" lang="ja-JP" altLang="en-US" dirty="0"/>
              <a:t>卒業するためにはどうすれば良いのか、どの科目を履修しなければならないのか、大学生活を送る上での注意事項等はすべて履修要項に記載しています。</a:t>
            </a:r>
          </a:p>
          <a:p>
            <a:r>
              <a:rPr kumimoji="1" lang="ja-JP" altLang="en-US" dirty="0"/>
              <a:t>分からないことがあれば、まずはこの履修要項で調べてください。</a:t>
            </a:r>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2</a:t>
            </a:fld>
            <a:endParaRPr kumimoji="1" lang="ja-JP" altLang="en-US"/>
          </a:p>
        </p:txBody>
      </p:sp>
    </p:spTree>
    <p:extLst>
      <p:ext uri="{BB962C8B-B14F-4D97-AF65-F5344CB8AC3E}">
        <p14:creationId xmlns:p14="http://schemas.microsoft.com/office/powerpoint/2010/main" val="12604071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r>
              <a:rPr kumimoji="1" lang="ja-JP" altLang="en-US" dirty="0"/>
              <a:t>さて、いよいよここからは、皆さんがそれぞれで時間割を決めていかなければなりません。</a:t>
            </a:r>
          </a:p>
          <a:p>
            <a:endParaRPr kumimoji="1" lang="en-US" altLang="ja-JP" dirty="0"/>
          </a:p>
          <a:p>
            <a:r>
              <a:rPr kumimoji="1" lang="ja-JP" altLang="en-US" dirty="0"/>
              <a:t>履修要項の</a:t>
            </a:r>
            <a:r>
              <a:rPr kumimoji="1" lang="en-US" altLang="ja-JP" dirty="0"/>
              <a:t>36</a:t>
            </a:r>
            <a:r>
              <a:rPr kumimoji="1" lang="ja-JP" altLang="en-US" dirty="0"/>
              <a:t>ページ以降を開いてください。</a:t>
            </a:r>
            <a:endParaRPr kumimoji="1" lang="en-US" altLang="ja-JP" dirty="0"/>
          </a:p>
          <a:p>
            <a:endParaRPr kumimoji="1" lang="ja-JP" altLang="en-US" dirty="0"/>
          </a:p>
          <a:p>
            <a:r>
              <a:rPr kumimoji="1" lang="ja-JP" altLang="en-US" dirty="0"/>
              <a:t>科目の内容やレベルに応じて、配当年次・セメスターが定められています。</a:t>
            </a:r>
          </a:p>
          <a:p>
            <a:r>
              <a:rPr kumimoji="1" lang="ja-JP" altLang="en-US" dirty="0"/>
              <a:t>皆さんは第</a:t>
            </a:r>
            <a:r>
              <a:rPr kumimoji="1" lang="en-US" altLang="ja-JP" dirty="0"/>
              <a:t>3</a:t>
            </a:r>
            <a:r>
              <a:rPr kumimoji="1" lang="ja-JP" altLang="en-US" dirty="0"/>
              <a:t>学年第</a:t>
            </a:r>
            <a:r>
              <a:rPr kumimoji="1" lang="en-US" altLang="ja-JP" dirty="0"/>
              <a:t>1</a:t>
            </a:r>
            <a:r>
              <a:rPr kumimoji="1" lang="ja-JP" altLang="en-US" dirty="0"/>
              <a:t>学期（第</a:t>
            </a:r>
            <a:r>
              <a:rPr kumimoji="1" lang="en-US" altLang="ja-JP" dirty="0"/>
              <a:t>5</a:t>
            </a:r>
            <a:r>
              <a:rPr kumimoji="1" lang="ja-JP" altLang="en-US" dirty="0"/>
              <a:t>セメスター）に在学していますので、「</a:t>
            </a:r>
            <a:r>
              <a:rPr kumimoji="1" lang="en-US" altLang="ja-JP" dirty="0"/>
              <a:t>3</a:t>
            </a:r>
            <a:r>
              <a:rPr kumimoji="1" lang="ja-JP" altLang="en-US" dirty="0"/>
              <a:t>年次・５」に丸印のついている科目、または「</a:t>
            </a:r>
            <a:r>
              <a:rPr kumimoji="1" lang="en-US" altLang="ja-JP" dirty="0"/>
              <a:t>3</a:t>
            </a:r>
            <a:r>
              <a:rPr kumimoji="1" lang="ja-JP" altLang="en-US" dirty="0"/>
              <a:t>年次・５」と「</a:t>
            </a:r>
            <a:r>
              <a:rPr kumimoji="1" lang="en-US" altLang="ja-JP" dirty="0"/>
              <a:t>3</a:t>
            </a:r>
            <a:r>
              <a:rPr kumimoji="1" lang="ja-JP" altLang="en-US" dirty="0"/>
              <a:t>年次・</a:t>
            </a:r>
            <a:r>
              <a:rPr kumimoji="1" lang="en-US" altLang="ja-JP" dirty="0"/>
              <a:t>6</a:t>
            </a:r>
            <a:r>
              <a:rPr kumimoji="1" lang="ja-JP" altLang="en-US" dirty="0"/>
              <a:t>」にまたがって丸印のついている科目（通年科目）を履修することができます。</a:t>
            </a:r>
            <a:endParaRPr kumimoji="1" lang="en-US" altLang="ja-JP" dirty="0"/>
          </a:p>
          <a:p>
            <a:r>
              <a:rPr kumimoji="1" lang="ja-JP" altLang="en-US" dirty="0"/>
              <a:t>また、下級年次配当の授業科目は登録することができますので、「</a:t>
            </a:r>
            <a:r>
              <a:rPr kumimoji="1" lang="en-US" altLang="ja-JP" dirty="0"/>
              <a:t>1</a:t>
            </a:r>
            <a:r>
              <a:rPr kumimoji="1" lang="ja-JP" altLang="en-US" dirty="0"/>
              <a:t>年次・１」や「</a:t>
            </a:r>
            <a:r>
              <a:rPr kumimoji="1" lang="en-US" altLang="ja-JP" dirty="0"/>
              <a:t>2</a:t>
            </a:r>
            <a:r>
              <a:rPr kumimoji="1" lang="ja-JP" altLang="en-US" dirty="0"/>
              <a:t>年次・</a:t>
            </a:r>
            <a:r>
              <a:rPr kumimoji="1" lang="en-US" altLang="ja-JP" dirty="0"/>
              <a:t>3</a:t>
            </a:r>
            <a:r>
              <a:rPr kumimoji="1" lang="ja-JP" altLang="en-US" dirty="0"/>
              <a:t>」に丸印のついている科目、「</a:t>
            </a:r>
            <a:r>
              <a:rPr kumimoji="1" lang="en-US" altLang="ja-JP" dirty="0"/>
              <a:t>1</a:t>
            </a:r>
            <a:r>
              <a:rPr kumimoji="1" lang="ja-JP" altLang="en-US" dirty="0"/>
              <a:t>年次・１」と「</a:t>
            </a:r>
            <a:r>
              <a:rPr kumimoji="1" lang="en-US" altLang="ja-JP" dirty="0"/>
              <a:t>1</a:t>
            </a:r>
            <a:r>
              <a:rPr kumimoji="1" lang="ja-JP" altLang="en-US" dirty="0"/>
              <a:t>年次・２」にまたがって丸印のついている科目、「</a:t>
            </a:r>
            <a:r>
              <a:rPr kumimoji="1" lang="en-US" altLang="ja-JP" dirty="0"/>
              <a:t>2</a:t>
            </a:r>
            <a:r>
              <a:rPr kumimoji="1" lang="ja-JP" altLang="en-US" dirty="0"/>
              <a:t>年次・</a:t>
            </a:r>
            <a:r>
              <a:rPr kumimoji="1" lang="en-US" altLang="ja-JP" dirty="0"/>
              <a:t>3</a:t>
            </a:r>
            <a:r>
              <a:rPr kumimoji="1" lang="ja-JP" altLang="en-US" dirty="0"/>
              <a:t>」と「</a:t>
            </a:r>
            <a:r>
              <a:rPr kumimoji="1" lang="en-US" altLang="ja-JP" dirty="0"/>
              <a:t>2</a:t>
            </a:r>
            <a:r>
              <a:rPr kumimoji="1" lang="ja-JP" altLang="en-US" dirty="0"/>
              <a:t>年次・</a:t>
            </a:r>
            <a:r>
              <a:rPr kumimoji="1" lang="en-US" altLang="ja-JP" dirty="0"/>
              <a:t>4</a:t>
            </a:r>
            <a:r>
              <a:rPr kumimoji="1" lang="ja-JP" altLang="en-US" dirty="0"/>
              <a:t>」にまたがって丸印のついている科目からも履修することができます。</a:t>
            </a:r>
            <a:endParaRPr kumimoji="1" lang="en-US" altLang="ja-JP" dirty="0"/>
          </a:p>
          <a:p>
            <a:endParaRPr kumimoji="1" lang="ja-JP" altLang="en-US" dirty="0"/>
          </a:p>
          <a:p>
            <a:r>
              <a:rPr kumimoji="1" lang="ja-JP" altLang="en-US" dirty="0"/>
              <a:t>基本的に、必修科目や選択必修科目のない時間帯に、選択科目が配置されています。</a:t>
            </a:r>
          </a:p>
          <a:p>
            <a:r>
              <a:rPr kumimoji="1" lang="ja-JP" altLang="en-US" dirty="0"/>
              <a:t>各科目の講義概要や到達目標、評価方法、講義計画等について記載したシラバス（</a:t>
            </a:r>
            <a:r>
              <a:rPr kumimoji="1" lang="en-US" altLang="ja-JP" dirty="0"/>
              <a:t>Web</a:t>
            </a:r>
            <a:r>
              <a:rPr kumimoji="1" lang="ja-JP" altLang="en-US" dirty="0"/>
              <a:t>で公開</a:t>
            </a:r>
            <a:r>
              <a:rPr kumimoji="1" lang="en-US" altLang="ja-JP" dirty="0"/>
              <a:t>)</a:t>
            </a:r>
            <a:r>
              <a:rPr kumimoji="1" lang="ja-JP" altLang="en-US" dirty="0"/>
              <a:t>や時間割表を参照しながら、学びたいと思う科目を選択してください。</a:t>
            </a:r>
            <a:endParaRPr kumimoji="1" lang="en-US" altLang="ja-JP" dirty="0"/>
          </a:p>
          <a:p>
            <a:endParaRPr kumimoji="1" lang="ja-JP" altLang="en-US" dirty="0"/>
          </a:p>
          <a:p>
            <a:r>
              <a:rPr kumimoji="1" lang="ja-JP" altLang="en-US" dirty="0"/>
              <a:t>ただし、選択必修科目は卒業までに必ず所定の単位を修得しなくてはならない科目にですので、優先的に履修しましょう。</a:t>
            </a:r>
          </a:p>
          <a:p>
            <a:endParaRPr kumimoji="1" lang="en-US" altLang="ja-JP" dirty="0"/>
          </a:p>
          <a:p>
            <a:r>
              <a:rPr kumimoji="1" lang="ja-JP" altLang="en-US" dirty="0"/>
              <a:t>選択必修科目や選択科目を決めるポイントは、以下のとおりです。</a:t>
            </a:r>
            <a:endParaRPr kumimoji="1" lang="en-US" altLang="ja-JP" dirty="0"/>
          </a:p>
          <a:p>
            <a:endParaRPr kumimoji="1" lang="en-US" altLang="ja-JP" dirty="0"/>
          </a:p>
          <a:p>
            <a:r>
              <a:rPr kumimoji="1" lang="en-US" altLang="ja-JP" dirty="0"/>
              <a:t>1</a:t>
            </a:r>
            <a:r>
              <a:rPr kumimoji="1" lang="ja-JP" altLang="en-US" dirty="0"/>
              <a:t>つ目のポイントとして、資格の取得を目指す人は、その資格の取得に必要な科目から選択することです。</a:t>
            </a:r>
            <a:endParaRPr kumimoji="1" lang="en-US" altLang="ja-JP" dirty="0"/>
          </a:p>
          <a:p>
            <a:endParaRPr kumimoji="1" lang="ja-JP" altLang="en-US" dirty="0"/>
          </a:p>
          <a:p>
            <a:r>
              <a:rPr kumimoji="1" lang="ja-JP" altLang="en-US" dirty="0"/>
              <a:t>ここでは、</a:t>
            </a:r>
            <a:r>
              <a:rPr kumimoji="1" lang="en-US" altLang="ja-JP" dirty="0"/>
              <a:t>1</a:t>
            </a:r>
            <a:r>
              <a:rPr kumimoji="1" lang="ja-JP" altLang="en-US" dirty="0"/>
              <a:t>年次で履修できる科目が設定されている、教員免許の取得を目指す場合を例にして考えてみましょう。　</a:t>
            </a:r>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20</a:t>
            </a:fld>
            <a:endParaRPr kumimoji="1" lang="ja-JP" altLang="en-US"/>
          </a:p>
        </p:txBody>
      </p:sp>
    </p:spTree>
    <p:extLst>
      <p:ext uri="{BB962C8B-B14F-4D97-AF65-F5344CB8AC3E}">
        <p14:creationId xmlns:p14="http://schemas.microsoft.com/office/powerpoint/2010/main" val="5076306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r>
              <a:rPr kumimoji="1" lang="ja-JP" altLang="en-US" dirty="0"/>
              <a:t>教職課程ガイドブックの</a:t>
            </a:r>
            <a:r>
              <a:rPr kumimoji="1" lang="en-US" altLang="ja-JP" dirty="0"/>
              <a:t>3</a:t>
            </a:r>
            <a:r>
              <a:rPr kumimoji="1" lang="ja-JP" altLang="en-US" dirty="0"/>
              <a:t>ページを開けてください。</a:t>
            </a:r>
            <a:endParaRPr kumimoji="1" lang="en-US" altLang="ja-JP" dirty="0"/>
          </a:p>
          <a:p>
            <a:r>
              <a:rPr kumimoji="1" lang="ja-JP" altLang="en-US" dirty="0"/>
              <a:t>コミュニティマネジメント学科では中学校教諭一種免許状（社会）、高等学校教諭一種免許状（公民）の取得が可能です。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また、必ずしも履修できる時間割を保証している訳ではありませんが、高等学校教諭一種免許状（地理歴史）を取得することもできます（別途申請が必要です）。</a:t>
            </a:r>
            <a:endParaRPr kumimoji="1" lang="en-US" altLang="ja-JP" dirty="0"/>
          </a:p>
          <a:p>
            <a:endParaRPr kumimoji="1" lang="en-US" altLang="ja-JP" dirty="0"/>
          </a:p>
          <a:p>
            <a:r>
              <a:rPr kumimoji="1" lang="ja-JP" altLang="en-US" dirty="0"/>
              <a:t>教員免許の取得を希望する場合は、大学の卒業要件単位に加え、別途、教職課程ガイドブック</a:t>
            </a:r>
            <a:r>
              <a:rPr kumimoji="1" lang="en-US" altLang="ja-JP" dirty="0"/>
              <a:t>38</a:t>
            </a:r>
            <a:r>
              <a:rPr kumimoji="1" lang="ja-JP" altLang="en-US" dirty="0"/>
              <a:t>ページ以降に掲載されている科目を履修する必要があります。</a:t>
            </a:r>
            <a:endParaRPr kumimoji="1" lang="en-US" altLang="ja-JP" dirty="0"/>
          </a:p>
          <a:p>
            <a:endParaRPr kumimoji="1" lang="en-US" altLang="ja-JP" dirty="0"/>
          </a:p>
          <a:p>
            <a:r>
              <a:rPr kumimoji="1" lang="ja-JP" altLang="en-US" dirty="0"/>
              <a:t>教職課程ガイドブックの</a:t>
            </a:r>
            <a:r>
              <a:rPr kumimoji="1" lang="en-US" altLang="ja-JP" dirty="0"/>
              <a:t>40</a:t>
            </a:r>
            <a:r>
              <a:rPr kumimoji="1" lang="ja-JP" altLang="en-US" dirty="0"/>
              <a:t>ページから</a:t>
            </a:r>
            <a:r>
              <a:rPr kumimoji="1" lang="en-US" altLang="ja-JP" dirty="0"/>
              <a:t>41</a:t>
            </a:r>
            <a:r>
              <a:rPr kumimoji="1" lang="ja-JP" altLang="en-US" dirty="0"/>
              <a:t>ページの科目のうち、分野欄に「随意」と記載がある科目は、卒業要件とは無関係な随意科目です。</a:t>
            </a:r>
            <a:endParaRPr kumimoji="1" lang="en-US" altLang="ja-JP" dirty="0"/>
          </a:p>
          <a:p>
            <a:r>
              <a:rPr kumimoji="1" lang="ja-JP" altLang="en-US" dirty="0"/>
              <a:t>なお、これらの随意科目は、履修制限単位には含まれません。</a:t>
            </a:r>
            <a:endParaRPr kumimoji="1" lang="en-US" altLang="ja-JP" dirty="0"/>
          </a:p>
          <a:p>
            <a:endParaRPr kumimoji="1" lang="en-US" altLang="ja-JP" dirty="0"/>
          </a:p>
          <a:p>
            <a:pPr defTabSz="915589">
              <a:defRPr/>
            </a:pPr>
            <a:r>
              <a:rPr kumimoji="1" lang="ja-JP" altLang="en-US" dirty="0"/>
              <a:t>また、教職課程に必要な科目の中には、人権論や教育原論、日本国憲法のような教養教育科目や、日本史概説やジャーナリズム史や臨床哲学のような専攻科目の中から選択できる科目があります。</a:t>
            </a:r>
            <a:endParaRPr kumimoji="1" lang="en-US" altLang="ja-JP" dirty="0"/>
          </a:p>
          <a:p>
            <a:endParaRPr kumimoji="1" lang="en-US" altLang="ja-JP" dirty="0"/>
          </a:p>
          <a:p>
            <a:r>
              <a:rPr kumimoji="1" lang="ja-JP" altLang="en-US" dirty="0"/>
              <a:t>ちなみに、履修要項の</a:t>
            </a:r>
            <a:r>
              <a:rPr kumimoji="1" lang="en-US" altLang="ja-JP" dirty="0"/>
              <a:t>39</a:t>
            </a:r>
            <a:r>
              <a:rPr kumimoji="1" lang="ja-JP" altLang="en-US" dirty="0"/>
              <a:t>ページ以降を見ていただくと、日本史概説や臨床哲学などは、専攻科目の選択科目であることが分かります。</a:t>
            </a:r>
            <a:endParaRPr kumimoji="1" lang="en-US" altLang="ja-JP" dirty="0"/>
          </a:p>
          <a:p>
            <a:r>
              <a:rPr kumimoji="1" lang="ja-JP" altLang="en-US" dirty="0"/>
              <a:t>つまり、これらの科目の単位を修得した場合、教員免許取得の要件とともに、卒業要件単位の選択科目の要件も満たすことができます。</a:t>
            </a:r>
            <a:endParaRPr kumimoji="1" lang="en-US" altLang="ja-JP" dirty="0"/>
          </a:p>
          <a:p>
            <a:endParaRPr kumimoji="1" lang="en-US" altLang="ja-JP" dirty="0"/>
          </a:p>
          <a:p>
            <a:r>
              <a:rPr kumimoji="1" lang="ja-JP" altLang="en-US" dirty="0"/>
              <a:t>教員免許取得のために必要な科目はたくさんありますので、しっかりとした計画を立てて履修するようにしましょう。</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21</a:t>
            </a:fld>
            <a:endParaRPr kumimoji="1" lang="ja-JP" altLang="en-US"/>
          </a:p>
        </p:txBody>
      </p:sp>
    </p:spTree>
    <p:extLst>
      <p:ext uri="{BB962C8B-B14F-4D97-AF65-F5344CB8AC3E}">
        <p14:creationId xmlns:p14="http://schemas.microsoft.com/office/powerpoint/2010/main" val="16614631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pPr defTabSz="928910">
              <a:defRPr/>
            </a:pPr>
            <a:r>
              <a:rPr kumimoji="1" lang="ja-JP" altLang="en-US" dirty="0"/>
              <a:t>教職課程以外にも、コミュニティマネジメント学科で取得できる資格やプログラムがあります。</a:t>
            </a:r>
            <a:endParaRPr kumimoji="1" lang="en-US" altLang="ja-JP" dirty="0"/>
          </a:p>
          <a:p>
            <a:pPr defTabSz="928910">
              <a:defRPr/>
            </a:pPr>
            <a:endParaRPr kumimoji="1" lang="en-US" altLang="ja-JP" dirty="0"/>
          </a:p>
          <a:p>
            <a:pPr defTabSz="928910">
              <a:defRPr/>
            </a:pPr>
            <a:r>
              <a:rPr kumimoji="1" lang="ja-JP" altLang="en-US" dirty="0"/>
              <a:t>履修要項の</a:t>
            </a:r>
            <a:r>
              <a:rPr kumimoji="1" lang="en-US" altLang="ja-JP" dirty="0"/>
              <a:t>61</a:t>
            </a:r>
            <a:r>
              <a:rPr kumimoji="1" lang="ja-JP" altLang="en-US" dirty="0"/>
              <a:t>ページを開いてください。</a:t>
            </a:r>
            <a:endParaRPr kumimoji="1" lang="en-US" altLang="ja-JP" dirty="0"/>
          </a:p>
          <a:p>
            <a:pPr defTabSz="928910">
              <a:defRPr/>
            </a:pPr>
            <a:endParaRPr kumimoji="1" lang="en-US" altLang="ja-JP" dirty="0"/>
          </a:p>
          <a:p>
            <a:pPr defTabSz="928910">
              <a:defRPr/>
            </a:pPr>
            <a:r>
              <a:rPr kumimoji="1" lang="ja-JP" altLang="en-US" dirty="0"/>
              <a:t>「レクリエーションインストラクター」とは、余暇やレクリエーションに関する理論と実技を学び、レクリエーションを楽しく教える指導者として、地域を中心に社会福祉や企業等あらゆる領域で活動します。</a:t>
            </a:r>
          </a:p>
          <a:p>
            <a:endParaRPr kumimoji="1" lang="ja-JP" altLang="en-US" dirty="0"/>
          </a:p>
          <a:p>
            <a:r>
              <a:rPr kumimoji="1" lang="en-US" altLang="ja-JP" dirty="0"/>
              <a:t>1</a:t>
            </a:r>
            <a:r>
              <a:rPr kumimoji="1" lang="ja-JP" altLang="en-US" dirty="0"/>
              <a:t>年次で履修できる科目はありませんが、すべて専攻科目として開講しています。　</a:t>
            </a:r>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22</a:t>
            </a:fld>
            <a:endParaRPr kumimoji="1" lang="ja-JP" altLang="en-US"/>
          </a:p>
        </p:txBody>
      </p:sp>
    </p:spTree>
    <p:extLst>
      <p:ext uri="{BB962C8B-B14F-4D97-AF65-F5344CB8AC3E}">
        <p14:creationId xmlns:p14="http://schemas.microsoft.com/office/powerpoint/2010/main" val="34571933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pPr defTabSz="928910">
              <a:defRPr/>
            </a:pPr>
            <a:r>
              <a:rPr kumimoji="1" lang="ja-JP" altLang="en-US" dirty="0"/>
              <a:t>履修要項の</a:t>
            </a:r>
            <a:r>
              <a:rPr kumimoji="1" lang="en-US" altLang="ja-JP" dirty="0"/>
              <a:t>63</a:t>
            </a:r>
            <a:r>
              <a:rPr kumimoji="1" lang="ja-JP" altLang="en-US" dirty="0"/>
              <a:t>ページを開いてください。</a:t>
            </a:r>
            <a:endParaRPr kumimoji="1" lang="en-US" altLang="ja-JP" dirty="0"/>
          </a:p>
          <a:p>
            <a:pPr defTabSz="928910">
              <a:defRPr/>
            </a:pPr>
            <a:endParaRPr kumimoji="1" lang="en-US" altLang="ja-JP" dirty="0"/>
          </a:p>
          <a:p>
            <a:pPr defTabSz="928910">
              <a:defRPr/>
            </a:pPr>
            <a:r>
              <a:rPr kumimoji="1" lang="ja-JP" altLang="en-US" dirty="0"/>
              <a:t>「矯正・保護課程」は、本学の歴史と伝統を活かして、刑務所、少年院、少年鑑別所などで働く矯正職員や、犯罪をおかしたり非行に走ってしまった人たちの社会復帰の手助けをする保護観察官等の専門職やボランティアとして活躍する人たちを養成することを目的としています。</a:t>
            </a:r>
          </a:p>
          <a:p>
            <a:endParaRPr kumimoji="1" lang="ja-JP" altLang="en-US" dirty="0"/>
          </a:p>
          <a:p>
            <a:r>
              <a:rPr kumimoji="1" lang="ja-JP" altLang="en-US" dirty="0"/>
              <a:t>この講座を担当している講師は、刑務所、少年院、少年鑑別所などで働く現役の法務省矯正局職員または職員</a:t>
            </a:r>
            <a:r>
              <a:rPr kumimoji="1" lang="en-US" altLang="ja-JP" dirty="0"/>
              <a:t>OB</a:t>
            </a:r>
            <a:r>
              <a:rPr kumimoji="1" lang="ja-JP" altLang="en-US" dirty="0" err="1"/>
              <a:t>、</a:t>
            </a:r>
            <a:r>
              <a:rPr kumimoji="1" lang="ja-JP" altLang="en-US" dirty="0"/>
              <a:t>更生保護分野で働く現役の法務省保護局職員または職員</a:t>
            </a:r>
            <a:r>
              <a:rPr kumimoji="1" lang="en-US" altLang="ja-JP" dirty="0"/>
              <a:t>OB</a:t>
            </a:r>
            <a:r>
              <a:rPr kumimoji="1" lang="ja-JP" altLang="en-US" dirty="0"/>
              <a:t>であり、実務に即した授業を提供しています。</a:t>
            </a:r>
          </a:p>
          <a:p>
            <a:endParaRPr kumimoji="1" lang="ja-JP" altLang="en-US" dirty="0"/>
          </a:p>
          <a:p>
            <a:r>
              <a:rPr kumimoji="1" lang="ja-JP" altLang="en-US" dirty="0"/>
              <a:t>子どもたちの教育や福祉に関わる仕事や活動をしてみたいと思っている学生にも、学ぶところの多い講座です。　</a:t>
            </a:r>
          </a:p>
          <a:p>
            <a:endParaRPr kumimoji="1" lang="ja-JP" altLang="en-US" dirty="0"/>
          </a:p>
          <a:p>
            <a:r>
              <a:rPr kumimoji="1" lang="ja-JP" altLang="en-US" dirty="0"/>
              <a:t>この講座に関連する分野の仕事には、刑務官、法務教官、保護観察官、矯正心理専門職、社会復帰調整官、家庭裁判所調査官などの国家公務員があります。また、保護司、教誨師（きょうかいし）、篤志（とくし）面接委員、</a:t>
            </a:r>
            <a:r>
              <a:rPr kumimoji="1" lang="en-US" altLang="ja-JP" dirty="0"/>
              <a:t>BBS</a:t>
            </a:r>
            <a:r>
              <a:rPr kumimoji="1" lang="ja-JP" altLang="en-US" dirty="0"/>
              <a:t>会員（</a:t>
            </a:r>
            <a:r>
              <a:rPr kumimoji="1" lang="en-US" altLang="ja-JP" dirty="0"/>
              <a:t>Big Brothers and Sisters Movement</a:t>
            </a:r>
            <a:r>
              <a:rPr kumimoji="1" lang="ja-JP" altLang="en-US" dirty="0"/>
              <a:t>）、更生保護女性会会員などの市民的活動もあります。</a:t>
            </a:r>
          </a:p>
          <a:p>
            <a:endParaRPr kumimoji="1" lang="en-US" altLang="ja-JP" dirty="0"/>
          </a:p>
          <a:p>
            <a:r>
              <a:rPr kumimoji="1" lang="ja-JP" altLang="en-US" dirty="0"/>
              <a:t>他学部では諸課程科目として開講していますが、社会学部では専攻科目の選択科目として開講しており、次の条件を満たせば卒業要件単位にカウントされます。</a:t>
            </a:r>
          </a:p>
          <a:p>
            <a:endParaRPr kumimoji="1" lang="en-US" altLang="ja-JP" dirty="0"/>
          </a:p>
          <a:p>
            <a:r>
              <a:rPr kumimoji="1" lang="ja-JP" altLang="en-US" dirty="0"/>
              <a:t>①「矯正・保護課程」瀬田開講の科目（社会学部専攻科目）が対象</a:t>
            </a:r>
            <a:endParaRPr kumimoji="1" lang="en-US" altLang="ja-JP" dirty="0"/>
          </a:p>
          <a:p>
            <a:r>
              <a:rPr kumimoji="1" lang="ja-JP" altLang="en-US" dirty="0"/>
              <a:t>②履修登録期間に正しく履修登録を行っていること</a:t>
            </a:r>
            <a:endParaRPr kumimoji="1" lang="en-US" altLang="ja-JP" dirty="0"/>
          </a:p>
          <a:p>
            <a:r>
              <a:rPr kumimoji="1" lang="ja-JP" altLang="en-US" dirty="0"/>
              <a:t>③履修登録制限単位の範囲内であること</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23</a:t>
            </a:fld>
            <a:endParaRPr kumimoji="1" lang="ja-JP" altLang="en-US"/>
          </a:p>
        </p:txBody>
      </p:sp>
    </p:spTree>
    <p:extLst>
      <p:ext uri="{BB962C8B-B14F-4D97-AF65-F5344CB8AC3E}">
        <p14:creationId xmlns:p14="http://schemas.microsoft.com/office/powerpoint/2010/main" val="34571933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ポイントの</a:t>
            </a:r>
            <a:r>
              <a:rPr kumimoji="1" lang="en-US" altLang="ja-JP" dirty="0"/>
              <a:t>2</a:t>
            </a:r>
            <a:r>
              <a:rPr kumimoji="1" lang="ja-JP" altLang="en-US" dirty="0"/>
              <a:t>つ目は、時間割表の空いている時間帯で履修可能な科目から選択することです。</a:t>
            </a:r>
            <a:endParaRPr kumimoji="1" lang="en-US" altLang="ja-JP" dirty="0"/>
          </a:p>
          <a:p>
            <a:endParaRPr kumimoji="1" lang="ja-JP" altLang="en-US" dirty="0"/>
          </a:p>
          <a:p>
            <a:r>
              <a:rPr kumimoji="1" lang="ja-JP" altLang="en-US" dirty="0"/>
              <a:t>シラバスや時間割表等を参照し、興味のある科目の中から選択すれば良いでしょう。</a:t>
            </a:r>
            <a:endParaRPr kumimoji="1" lang="en-US" altLang="ja-JP" dirty="0"/>
          </a:p>
          <a:p>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卒業までの履修計画を立ててください。</a:t>
            </a:r>
          </a:p>
          <a:p>
            <a:endParaRPr kumimoji="1" lang="ja-JP" altLang="en-US" dirty="0"/>
          </a:p>
          <a:p>
            <a:r>
              <a:rPr kumimoji="1" lang="ja-JP" altLang="en-US" dirty="0"/>
              <a:t>後ほど、履修要項やシラバス、時間割表を参照しながら、じっくり考えてください。</a:t>
            </a:r>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24</a:t>
            </a:fld>
            <a:endParaRPr kumimoji="1" lang="ja-JP" altLang="en-US"/>
          </a:p>
        </p:txBody>
      </p:sp>
    </p:spTree>
    <p:extLst>
      <p:ext uri="{BB962C8B-B14F-4D97-AF65-F5344CB8AC3E}">
        <p14:creationId xmlns:p14="http://schemas.microsoft.com/office/powerpoint/2010/main" val="50763066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r>
              <a:rPr kumimoji="1" lang="ja-JP" altLang="en-US" dirty="0"/>
              <a:t>時間割が決まれば、その時間割を大学に届け出る手続きが必要になります。</a:t>
            </a:r>
            <a:endParaRPr kumimoji="1" lang="en-US" altLang="ja-JP" dirty="0"/>
          </a:p>
          <a:p>
            <a:r>
              <a:rPr kumimoji="1" lang="ja-JP" altLang="en-US" dirty="0"/>
              <a:t>それが「履修登録」です。</a:t>
            </a:r>
            <a:endParaRPr kumimoji="1" lang="en-US" altLang="ja-JP" dirty="0"/>
          </a:p>
          <a:p>
            <a:endParaRPr kumimoji="1" lang="en-US" altLang="ja-JP" dirty="0"/>
          </a:p>
          <a:p>
            <a:r>
              <a:rPr kumimoji="1" lang="ja-JP" altLang="en-US" dirty="0"/>
              <a:t>ただし、人数調整が必要な科目の履修を希望する場合は、履修登録に先立って予備登録・事前登録の手続きが必要になります。</a:t>
            </a:r>
            <a:endParaRPr kumimoji="1" lang="en-US" altLang="ja-JP" dirty="0"/>
          </a:p>
          <a:p>
            <a:r>
              <a:rPr kumimoji="1" lang="ja-JP" altLang="en-US" dirty="0"/>
              <a:t>予備登録・事前登録が必要な科目の履修を希望しない場合は、この手続きは不要です。</a:t>
            </a:r>
            <a:endParaRPr kumimoji="1" lang="en-US" altLang="ja-JP" dirty="0"/>
          </a:p>
          <a:p>
            <a:endParaRPr kumimoji="1" lang="en-US" altLang="ja-JP" dirty="0"/>
          </a:p>
          <a:p>
            <a:r>
              <a:rPr kumimoji="1" lang="ja-JP" altLang="en-US" dirty="0"/>
              <a:t>その後、履修登録手続きを行います。</a:t>
            </a:r>
            <a:endParaRPr kumimoji="1" lang="en-US" altLang="ja-JP" dirty="0"/>
          </a:p>
          <a:p>
            <a:r>
              <a:rPr kumimoji="1" lang="ja-JP" altLang="en-US" dirty="0"/>
              <a:t>この手続きは、全員が対象であり、自己の責任で正確に行う必要があります。</a:t>
            </a:r>
            <a:endParaRPr kumimoji="1" lang="en-US" altLang="ja-JP" dirty="0"/>
          </a:p>
          <a:p>
            <a:r>
              <a:rPr kumimoji="1" lang="ja-JP" altLang="en-US" dirty="0"/>
              <a:t>予備登録・事前登録で受講を許可された科目および予備登録・事前登録が不要な科目から自分が履修を希望する科目を登録してください。</a:t>
            </a:r>
            <a:endParaRPr kumimoji="1" lang="en-US" altLang="ja-JP" dirty="0"/>
          </a:p>
          <a:p>
            <a:endParaRPr kumimoji="1" lang="en-US" altLang="ja-JP" dirty="0"/>
          </a:p>
          <a:p>
            <a:r>
              <a:rPr kumimoji="1" lang="ja-JP" altLang="en-US" dirty="0"/>
              <a:t>この手続きをしていなかったり、手続きに誤りがあった場合、仮に授業にきちんと出席していたとしても、試験を受けることや単位認定を受けることはできませんので、注意してください。　</a:t>
            </a:r>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25</a:t>
            </a:fld>
            <a:endParaRPr kumimoji="1" lang="ja-JP" altLang="en-US"/>
          </a:p>
        </p:txBody>
      </p:sp>
    </p:spTree>
    <p:extLst>
      <p:ext uri="{BB962C8B-B14F-4D97-AF65-F5344CB8AC3E}">
        <p14:creationId xmlns:p14="http://schemas.microsoft.com/office/powerpoint/2010/main" val="62603627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それでは、スケジュールの確認をします。</a:t>
            </a:r>
            <a:endParaRPr kumimoji="1" lang="en-US" altLang="ja-JP" dirty="0"/>
          </a:p>
          <a:p>
            <a:r>
              <a:rPr kumimoji="1" lang="ja-JP" altLang="en-US" dirty="0"/>
              <a:t>まず、予備登録・事前登録について説明します。</a:t>
            </a:r>
            <a:endParaRPr kumimoji="1" lang="en-US" altLang="ja-JP" dirty="0"/>
          </a:p>
          <a:p>
            <a:endParaRPr kumimoji="1" lang="en-US" altLang="ja-JP" dirty="0"/>
          </a:p>
          <a:p>
            <a:r>
              <a:rPr kumimoji="1" lang="ja-JP" altLang="en-US" dirty="0"/>
              <a:t>予備登録の対象となる教養教育科目は、履修要項の</a:t>
            </a:r>
            <a:r>
              <a:rPr kumimoji="1" lang="en-US" altLang="ja-JP" dirty="0"/>
              <a:t>48</a:t>
            </a:r>
            <a:r>
              <a:rPr kumimoji="1" lang="ja-JP" altLang="en-US" dirty="0"/>
              <a:t>ページ、またはＷｅｂ時間割表に記載のとおりです。</a:t>
            </a:r>
            <a:endParaRPr kumimoji="1" lang="en-US" altLang="ja-JP" dirty="0"/>
          </a:p>
          <a:p>
            <a:r>
              <a:rPr kumimoji="1" lang="ja-JP" altLang="en-US" dirty="0"/>
              <a:t>また、事前登録の対象となる専攻科目はＷｅｂ時間割表に記載の科目です。</a:t>
            </a:r>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予備登録・事前登録手続きの必要な科目は、この手続きをしなければ受講できません。</a:t>
            </a:r>
            <a:endParaRPr kumimoji="1" lang="en-US" altLang="ja-JP" dirty="0"/>
          </a:p>
          <a:p>
            <a:endParaRPr kumimoji="1" lang="en-US" altLang="ja-JP" dirty="0"/>
          </a:p>
          <a:p>
            <a:r>
              <a:rPr kumimoji="1" lang="ja-JP" altLang="en-US" dirty="0"/>
              <a:t>これらの科目の履修を希望する方のみ、予備登録・事前登録が必要になります。</a:t>
            </a:r>
            <a:endParaRPr kumimoji="1" lang="en-US" altLang="ja-JP" dirty="0"/>
          </a:p>
          <a:p>
            <a:r>
              <a:rPr kumimoji="1" lang="en-US" altLang="ja-JP" dirty="0"/>
              <a:t>4</a:t>
            </a:r>
            <a:r>
              <a:rPr kumimoji="1" lang="ja-JP" altLang="en-US" dirty="0"/>
              <a:t>月</a:t>
            </a:r>
            <a:r>
              <a:rPr kumimoji="1" lang="en-US" altLang="ja-JP" dirty="0"/>
              <a:t>9</a:t>
            </a:r>
            <a:r>
              <a:rPr kumimoji="1" lang="ja-JP" altLang="en-US" dirty="0"/>
              <a:t>日（火）</a:t>
            </a:r>
            <a:r>
              <a:rPr kumimoji="1" lang="en-US" altLang="ja-JP" dirty="0"/>
              <a:t>10</a:t>
            </a:r>
            <a:r>
              <a:rPr kumimoji="1" lang="ja-JP" altLang="en-US" dirty="0"/>
              <a:t>時～</a:t>
            </a:r>
            <a:r>
              <a:rPr kumimoji="1" lang="en-US" altLang="ja-JP" dirty="0"/>
              <a:t>16</a:t>
            </a:r>
            <a:r>
              <a:rPr kumimoji="1" lang="ja-JP" altLang="en-US" dirty="0"/>
              <a:t>時までに、</a:t>
            </a:r>
            <a:r>
              <a:rPr lang="ja-JP" altLang="en-US" sz="1200" dirty="0">
                <a:solidFill>
                  <a:schemeClr val="tx1"/>
                </a:solidFill>
              </a:rPr>
              <a:t>ポータルサイトの「アンケート機能」</a:t>
            </a:r>
            <a:r>
              <a:rPr kumimoji="1" lang="ja-JP" altLang="en-US" dirty="0"/>
              <a:t>から登録を行ってください。</a:t>
            </a:r>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最終日は</a:t>
            </a:r>
            <a:r>
              <a:rPr kumimoji="1" lang="en-US" altLang="ja-JP" dirty="0"/>
              <a:t>16</a:t>
            </a:r>
            <a:r>
              <a:rPr kumimoji="1" lang="ja-JP" altLang="en-US" dirty="0"/>
              <a:t>時になると「アンケート機能」画面が閉じられて、一切の登録を受け付けなくなってしまいます。</a:t>
            </a:r>
            <a:endParaRPr kumimoji="1" lang="en-US" altLang="ja-JP" dirty="0"/>
          </a:p>
          <a:p>
            <a:r>
              <a:rPr kumimoji="1" lang="ja-JP" altLang="en-US" dirty="0"/>
              <a:t>なお、希望者が多い場合は、履修を許可されない場合がありますので、ご了承ください。</a:t>
            </a:r>
            <a:endParaRPr kumimoji="1" lang="en-US" altLang="ja-JP" dirty="0"/>
          </a:p>
          <a:p>
            <a:endParaRPr kumimoji="1" lang="en-US" altLang="ja-JP" dirty="0"/>
          </a:p>
          <a:p>
            <a:r>
              <a:rPr kumimoji="1" lang="ja-JP" altLang="en-US" dirty="0"/>
              <a:t>予備登録・事前登録の結果については、</a:t>
            </a:r>
            <a:r>
              <a:rPr kumimoji="1" lang="en-US" altLang="ja-JP" dirty="0"/>
              <a:t>4</a:t>
            </a:r>
            <a:r>
              <a:rPr kumimoji="1" lang="ja-JP" altLang="en-US" dirty="0"/>
              <a:t>月</a:t>
            </a:r>
            <a:r>
              <a:rPr kumimoji="1" lang="en-US" altLang="ja-JP" dirty="0"/>
              <a:t>10</a:t>
            </a:r>
            <a:r>
              <a:rPr kumimoji="1" lang="ja-JP" altLang="en-US" dirty="0"/>
              <a:t>日（金）</a:t>
            </a:r>
            <a:r>
              <a:rPr kumimoji="1" lang="en-US" altLang="ja-JP" dirty="0"/>
              <a:t>9</a:t>
            </a:r>
            <a:r>
              <a:rPr kumimoji="1" lang="ja-JP" altLang="en-US" dirty="0"/>
              <a:t>時に</a:t>
            </a:r>
            <a:r>
              <a:rPr kumimoji="1" lang="en-US" altLang="ja-JP" dirty="0"/>
              <a:t>WEB</a:t>
            </a:r>
            <a:r>
              <a:rPr kumimoji="1" lang="ja-JP" altLang="en-US" dirty="0"/>
              <a:t>履修登録画面上で発表します。</a:t>
            </a:r>
            <a:endParaRPr kumimoji="1" lang="en-US" altLang="ja-JP" dirty="0"/>
          </a:p>
          <a:p>
            <a:r>
              <a:rPr kumimoji="1" lang="ja-JP" altLang="en-US" dirty="0"/>
              <a:t>該当科目が表示されていれば履修を許可されたことになります。</a:t>
            </a:r>
            <a:endParaRPr kumimoji="1" lang="en-US" altLang="ja-JP" dirty="0"/>
          </a:p>
          <a:p>
            <a:r>
              <a:rPr kumimoji="1" lang="ja-JP" altLang="en-US" dirty="0"/>
              <a:t>予備登録・事前登録によって履修が許可された場合、取り消しはできませんので、履修計画しっかりと立て、時間割を組んでから予備登録・事前登録を行ってください。</a:t>
            </a:r>
            <a:endParaRPr kumimoji="1" lang="en-US" altLang="ja-JP" dirty="0"/>
          </a:p>
          <a:p>
            <a:endParaRPr kumimoji="1" lang="en-US" altLang="ja-JP" dirty="0"/>
          </a:p>
          <a:p>
            <a:r>
              <a:rPr kumimoji="1" lang="ja-JP" altLang="en-US" dirty="0"/>
              <a:t>なお、該当科目が表示されていない場合は、履修を許可されなかったことになります。</a:t>
            </a:r>
            <a:endParaRPr kumimoji="1" lang="en-US" altLang="ja-JP" dirty="0"/>
          </a:p>
          <a:p>
            <a:r>
              <a:rPr kumimoji="1" lang="ja-JP" altLang="en-US" dirty="0"/>
              <a:t>この場合、履修制限単位の範囲内で、別の予備登録・事前登録が必要ない科目から選択して履修することができます。</a:t>
            </a:r>
            <a:endParaRPr kumimoji="1" lang="en-US" altLang="ja-JP" dirty="0"/>
          </a:p>
          <a:p>
            <a:endParaRPr kumimoji="1" lang="en-US" altLang="ja-JP" dirty="0"/>
          </a:p>
          <a:p>
            <a:r>
              <a:rPr kumimoji="1" lang="ja-JP" altLang="en-US" dirty="0"/>
              <a:t>繰り返しますが、予備登録・事前登録が必要な科目の履修を希望しない場合は、これらの手続きは不要です。</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26</a:t>
            </a:fld>
            <a:endParaRPr kumimoji="1" lang="ja-JP" altLang="en-US"/>
          </a:p>
        </p:txBody>
      </p:sp>
    </p:spTree>
    <p:extLst>
      <p:ext uri="{BB962C8B-B14F-4D97-AF65-F5344CB8AC3E}">
        <p14:creationId xmlns:p14="http://schemas.microsoft.com/office/powerpoint/2010/main" val="232735138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次に履修登録（本登録）の説明をします。</a:t>
            </a:r>
            <a:endParaRPr kumimoji="1" lang="en-US" altLang="ja-JP" dirty="0"/>
          </a:p>
          <a:p>
            <a:endParaRPr kumimoji="1" lang="en-US" altLang="ja-JP" dirty="0"/>
          </a:p>
          <a:p>
            <a:r>
              <a:rPr kumimoji="1" lang="ja-JP" altLang="en-US" dirty="0"/>
              <a:t>予備登録・事前登録は該当科目の履修希望者のみが行えばいいのですが、履修登録は全員が手続きを行う必要があります。</a:t>
            </a:r>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a:t>4</a:t>
            </a:r>
            <a:r>
              <a:rPr kumimoji="1" lang="ja-JP" altLang="en-US" dirty="0"/>
              <a:t>月</a:t>
            </a:r>
            <a:r>
              <a:rPr kumimoji="1" lang="en-US" altLang="ja-JP" dirty="0"/>
              <a:t>6</a:t>
            </a:r>
            <a:r>
              <a:rPr kumimoji="1" lang="ja-JP" altLang="en-US" dirty="0"/>
              <a:t>日（月）</a:t>
            </a:r>
            <a:r>
              <a:rPr kumimoji="1" lang="en-US" altLang="ja-JP" dirty="0"/>
              <a:t>9</a:t>
            </a:r>
            <a:r>
              <a:rPr kumimoji="1" lang="ja-JP" altLang="en-US" dirty="0"/>
              <a:t>時～</a:t>
            </a:r>
            <a:r>
              <a:rPr kumimoji="1" lang="en-US" altLang="ja-JP" dirty="0"/>
              <a:t>4</a:t>
            </a:r>
            <a:r>
              <a:rPr kumimoji="1" lang="ja-JP" altLang="en-US" dirty="0"/>
              <a:t>月</a:t>
            </a:r>
            <a:r>
              <a:rPr kumimoji="1" lang="en-US" altLang="ja-JP" dirty="0"/>
              <a:t>10</a:t>
            </a:r>
            <a:r>
              <a:rPr kumimoji="1" lang="ja-JP" altLang="en-US" dirty="0"/>
              <a:t>日（金）の</a:t>
            </a:r>
            <a:r>
              <a:rPr kumimoji="1" lang="en-US" altLang="ja-JP" dirty="0"/>
              <a:t>16</a:t>
            </a:r>
            <a:r>
              <a:rPr kumimoji="1" lang="ja-JP" altLang="en-US" dirty="0"/>
              <a:t>時までに、</a:t>
            </a:r>
            <a:r>
              <a:rPr kumimoji="1" lang="en-US" altLang="ja-JP" dirty="0"/>
              <a:t>W</a:t>
            </a:r>
            <a:r>
              <a:rPr kumimoji="1" lang="ja-JP" altLang="en-US" dirty="0"/>
              <a:t>ｅｂ履修登録画面から登録を行ってください。</a:t>
            </a:r>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r>
              <a:rPr kumimoji="1" lang="ja-JP" altLang="en-US" dirty="0"/>
              <a:t>最終日は</a:t>
            </a:r>
            <a:r>
              <a:rPr kumimoji="1" lang="en-US" altLang="ja-JP" dirty="0"/>
              <a:t>16</a:t>
            </a:r>
            <a:r>
              <a:rPr kumimoji="1" lang="ja-JP" altLang="en-US" dirty="0"/>
              <a:t>時になると履修登録画面が閉じられて、一切の登録を受け付けなくなってしまいます。</a:t>
            </a:r>
            <a:endParaRPr kumimoji="1" lang="en-US" altLang="ja-JP" dirty="0"/>
          </a:p>
          <a:p>
            <a:r>
              <a:rPr kumimoji="1" lang="ja-JP" altLang="en-US" dirty="0"/>
              <a:t>また、最終日は、特に締切時間間近になると回線が混み合って動作が遅くなることが想定されますので、締切日前日までに登録を完了しておくことが望ましいでしょう。</a:t>
            </a:r>
            <a:endParaRPr kumimoji="1" lang="en-US" altLang="ja-JP" dirty="0"/>
          </a:p>
          <a:p>
            <a:r>
              <a:rPr kumimoji="1" lang="en-US" altLang="ja-JP" dirty="0"/>
              <a:t>W</a:t>
            </a:r>
            <a:r>
              <a:rPr kumimoji="1" lang="ja-JP" altLang="en-US" dirty="0"/>
              <a:t>ｅｂ履修登録画面の操作方法については、時間割表の「②Ｗｅｂ履修登録画面までの流れ」、「③Ｗｅｂ履修登録（本登録）の手順について」を参照してください。</a:t>
            </a:r>
            <a:endParaRPr kumimoji="1" lang="en-US" altLang="ja-JP" dirty="0"/>
          </a:p>
          <a:p>
            <a:endParaRPr kumimoji="1" lang="en-US" altLang="ja-JP" dirty="0"/>
          </a:p>
          <a:p>
            <a:r>
              <a:rPr kumimoji="1" lang="ja-JP" altLang="en-US" dirty="0"/>
              <a:t>毎年、操作を誤り、登録ミスをする学生がいます。</a:t>
            </a:r>
            <a:endParaRPr kumimoji="1" lang="en-US" altLang="ja-JP" dirty="0"/>
          </a:p>
          <a:p>
            <a:r>
              <a:rPr kumimoji="1" lang="ja-JP" altLang="en-US" dirty="0"/>
              <a:t>特に、次の点に注意してください。</a:t>
            </a:r>
            <a:endParaRPr kumimoji="1" lang="en-US" altLang="ja-JP" dirty="0"/>
          </a:p>
          <a:p>
            <a:endParaRPr kumimoji="1" lang="en-US" altLang="ja-JP" dirty="0"/>
          </a:p>
          <a:p>
            <a:r>
              <a:rPr kumimoji="1" lang="en-US" altLang="ja-JP" dirty="0"/>
              <a:t>Web</a:t>
            </a:r>
            <a:r>
              <a:rPr kumimoji="1" lang="ja-JP" altLang="en-US" dirty="0"/>
              <a:t>履修登録においては、必ず「確認」→「登録」→「実行」→「受講登録確認表を出力して終了」の順でボタンをクリックして、受講登録確認表を印刷またはファイル保存しておいてください。</a:t>
            </a:r>
            <a:endParaRPr kumimoji="1" lang="en-US" altLang="ja-JP" dirty="0"/>
          </a:p>
          <a:p>
            <a:r>
              <a:rPr kumimoji="1" lang="ja-JP" altLang="en-US" dirty="0"/>
              <a:t>この操作を行わなければ、登録は完了しません！！！</a:t>
            </a:r>
            <a:endParaRPr kumimoji="1" lang="en-US" altLang="ja-JP" dirty="0"/>
          </a:p>
          <a:p>
            <a:endParaRPr kumimoji="1" lang="ja-JP" altLang="en-US" dirty="0"/>
          </a:p>
          <a:p>
            <a:r>
              <a:rPr kumimoji="1" lang="ja-JP" altLang="en-US" dirty="0"/>
              <a:t>なお、Ｗｅｂ予備・事前登録、Ｗｅｂ履修登録とも、絶対にスマートフォンは使用しないでください。</a:t>
            </a:r>
            <a:endParaRPr kumimoji="1" lang="en-US" altLang="ja-JP" dirty="0"/>
          </a:p>
          <a:p>
            <a:r>
              <a:rPr kumimoji="1" lang="ja-JP" altLang="en-US" dirty="0"/>
              <a:t>スマートフォンは大学として動作保証をしていません。</a:t>
            </a:r>
            <a:endParaRPr kumimoji="1" lang="en-US" altLang="ja-JP" dirty="0"/>
          </a:p>
          <a:p>
            <a:endParaRPr kumimoji="1" lang="en-US" altLang="ja-JP" dirty="0"/>
          </a:p>
          <a:p>
            <a:r>
              <a:rPr kumimoji="1" lang="ja-JP" altLang="en-US" dirty="0"/>
              <a:t>昨年度もスマートフォンを使用して事前登録を行い、確認を怠った学生が、後から教務課に「登録できていない」と抗議してきましたが、登録控えの用紙や保存した画面もなく、登録した事実を確認できなかったため、当該科目の履修が認められませんでした。</a:t>
            </a:r>
            <a:endParaRPr kumimoji="1" lang="en-US" altLang="ja-JP" dirty="0"/>
          </a:p>
          <a:p>
            <a:endParaRPr kumimoji="1" lang="en-US" altLang="ja-JP" dirty="0"/>
          </a:p>
          <a:p>
            <a:r>
              <a:rPr kumimoji="1" lang="ja-JP" altLang="en-US" dirty="0"/>
              <a:t>履修登録手続きは、パソコンで推奨ブラウザを利用し、自己の責任のもと、最後の確認まで行うとともに、受講登録確認表をプリントアウト（印刷）またはファイル保存して、大切に保管してください。</a:t>
            </a:r>
            <a:endParaRPr kumimoji="1" lang="en-US" altLang="ja-JP" dirty="0"/>
          </a:p>
          <a:p>
            <a:r>
              <a:rPr kumimoji="1" lang="ja-JP" altLang="en-US" dirty="0"/>
              <a:t>パソコンがない場合は、大学内のセルフラーニング室を利用してください！</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27</a:t>
            </a:fld>
            <a:endParaRPr kumimoji="1" lang="ja-JP" altLang="en-US"/>
          </a:p>
        </p:txBody>
      </p:sp>
    </p:spTree>
    <p:extLst>
      <p:ext uri="{BB962C8B-B14F-4D97-AF65-F5344CB8AC3E}">
        <p14:creationId xmlns:p14="http://schemas.microsoft.com/office/powerpoint/2010/main" val="420611355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第</a:t>
            </a:r>
            <a:r>
              <a:rPr kumimoji="1" lang="en-US" altLang="ja-JP" dirty="0"/>
              <a:t>1</a:t>
            </a:r>
            <a:r>
              <a:rPr kumimoji="1" lang="ja-JP" altLang="en-US" dirty="0"/>
              <a:t>学期（前期）の教室での授業は、</a:t>
            </a:r>
            <a:r>
              <a:rPr kumimoji="1" lang="en-US" altLang="ja-JP" dirty="0"/>
              <a:t>4</a:t>
            </a:r>
            <a:r>
              <a:rPr kumimoji="1" lang="ja-JP" altLang="en-US" dirty="0"/>
              <a:t>月</a:t>
            </a:r>
            <a:r>
              <a:rPr kumimoji="1" lang="en-US" altLang="ja-JP" dirty="0"/>
              <a:t>21</a:t>
            </a:r>
            <a:r>
              <a:rPr kumimoji="1" lang="ja-JP" altLang="en-US" dirty="0"/>
              <a:t>日（火）から始まります。</a:t>
            </a:r>
            <a:endParaRPr kumimoji="1" lang="en-US" altLang="ja-JP" dirty="0"/>
          </a:p>
          <a:p>
            <a:r>
              <a:rPr kumimoji="1" lang="ja-JP" altLang="en-US" dirty="0"/>
              <a:t>その前に時間割を決め、事前に教科書等を用意し、授業に出席してください。</a:t>
            </a:r>
          </a:p>
          <a:p>
            <a:endParaRPr kumimoji="1" lang="en-US" altLang="ja-JP" dirty="0"/>
          </a:p>
          <a:p>
            <a:pPr defTabSz="927704">
              <a:defRPr/>
            </a:pPr>
            <a:r>
              <a:rPr kumimoji="1" lang="ja-JP" altLang="en-US" dirty="0"/>
              <a:t>Ｗｅｂ履修登録は、</a:t>
            </a:r>
            <a:r>
              <a:rPr kumimoji="1" lang="en-US" altLang="ja-JP" dirty="0"/>
              <a:t>4</a:t>
            </a:r>
            <a:r>
              <a:rPr kumimoji="1" lang="ja-JP" altLang="en-US" dirty="0"/>
              <a:t>月</a:t>
            </a:r>
            <a:r>
              <a:rPr kumimoji="1" lang="en-US" altLang="ja-JP" dirty="0"/>
              <a:t>10</a:t>
            </a:r>
            <a:r>
              <a:rPr kumimoji="1" lang="ja-JP" altLang="en-US" dirty="0"/>
              <a:t>日（金）の</a:t>
            </a:r>
            <a:r>
              <a:rPr kumimoji="1" lang="en-US" altLang="ja-JP" dirty="0"/>
              <a:t>16</a:t>
            </a:r>
            <a:r>
              <a:rPr kumimoji="1" lang="ja-JP" altLang="en-US" dirty="0"/>
              <a:t>時まで行うことができます。</a:t>
            </a:r>
            <a:endParaRPr kumimoji="1" lang="en-US" altLang="ja-JP" dirty="0"/>
          </a:p>
          <a:p>
            <a:pPr defTabSz="927704">
              <a:defRPr/>
            </a:pPr>
            <a:r>
              <a:rPr kumimoji="1" lang="ja-JP" altLang="en-US" dirty="0"/>
              <a:t>また、</a:t>
            </a:r>
            <a:r>
              <a:rPr kumimoji="1" lang="en-US" altLang="ja-JP" dirty="0"/>
              <a:t>10</a:t>
            </a:r>
            <a:r>
              <a:rPr kumimoji="1" lang="ja-JP" altLang="en-US" dirty="0"/>
              <a:t>日の</a:t>
            </a:r>
            <a:r>
              <a:rPr kumimoji="1" lang="en-US" altLang="ja-JP" dirty="0"/>
              <a:t>16</a:t>
            </a:r>
            <a:r>
              <a:rPr kumimoji="1" lang="ja-JP" altLang="en-US" dirty="0"/>
              <a:t>時までであれば、一度登録した科目を変更することも可能です。</a:t>
            </a:r>
            <a:endParaRPr kumimoji="1" lang="en-US" altLang="ja-JP" dirty="0"/>
          </a:p>
          <a:p>
            <a:pPr defTabSz="927704">
              <a:defRPr/>
            </a:pPr>
            <a:endParaRPr kumimoji="1" lang="en-US" altLang="ja-JP" dirty="0"/>
          </a:p>
          <a:p>
            <a:r>
              <a:rPr kumimoji="1" lang="ja-JP" altLang="en-US" dirty="0"/>
              <a:t>なお、履修登録手続きは、すべて自身の責任のもとに行っていただきます。</a:t>
            </a:r>
            <a:endParaRPr kumimoji="1" lang="en-US" altLang="ja-JP" dirty="0"/>
          </a:p>
          <a:p>
            <a:r>
              <a:rPr kumimoji="1" lang="ja-JP" altLang="en-US" dirty="0"/>
              <a:t>履修登録後は必ず受講登録確認表を出力し、登録内容（科目名・クラス・開講曜講時・単位数等）を確認してください。</a:t>
            </a:r>
            <a:endParaRPr kumimoji="1" lang="en-US" altLang="ja-JP" dirty="0"/>
          </a:p>
          <a:p>
            <a:endParaRPr kumimoji="1" lang="en-US" altLang="ja-JP" dirty="0"/>
          </a:p>
          <a:p>
            <a:r>
              <a:rPr kumimoji="1" lang="ja-JP" altLang="en-US" dirty="0"/>
              <a:t>履修登録していない科目は、仮に授業に出席したとしても、試験を受けることや単位認定を受けることはできません。</a:t>
            </a:r>
            <a:endParaRPr kumimoji="1" lang="en-US" altLang="ja-JP" dirty="0"/>
          </a:p>
          <a:p>
            <a:r>
              <a:rPr kumimoji="1" lang="ja-JP" altLang="en-US" dirty="0"/>
              <a:t>クラスを指定されている科目については、指定されたクラスを履修登録していない場合や、履修登録したクラス（受講登録確認表に記載されているクラス）と異なるクラスに出席していた場合も成績評価の対象になりませんので、十分注意してください。</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28</a:t>
            </a:fld>
            <a:endParaRPr kumimoji="1" lang="ja-JP" altLang="en-US"/>
          </a:p>
        </p:txBody>
      </p:sp>
    </p:spTree>
    <p:extLst>
      <p:ext uri="{BB962C8B-B14F-4D97-AF65-F5344CB8AC3E}">
        <p14:creationId xmlns:p14="http://schemas.microsoft.com/office/powerpoint/2010/main" val="253211068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学業成績表は、</a:t>
            </a:r>
            <a:r>
              <a:rPr kumimoji="1" lang="en-US" altLang="ja-JP" dirty="0"/>
              <a:t>9</a:t>
            </a:r>
            <a:r>
              <a:rPr kumimoji="1" lang="ja-JP" altLang="en-US" dirty="0"/>
              <a:t>月中旬と</a:t>
            </a:r>
            <a:r>
              <a:rPr kumimoji="1" lang="en-US" altLang="ja-JP" dirty="0"/>
              <a:t>3</a:t>
            </a:r>
            <a:r>
              <a:rPr kumimoji="1" lang="ja-JP" altLang="en-US" dirty="0"/>
              <a:t>月下旬の年</a:t>
            </a:r>
            <a:r>
              <a:rPr kumimoji="1" lang="en-US" altLang="ja-JP" dirty="0"/>
              <a:t>2</a:t>
            </a:r>
            <a:r>
              <a:rPr kumimoji="1" lang="ja-JP" altLang="en-US" dirty="0"/>
              <a:t>回配付（ポータルサイトからダウンロード）します。</a:t>
            </a:r>
            <a:endParaRPr kumimoji="1" lang="en-US" altLang="ja-JP" dirty="0"/>
          </a:p>
          <a:p>
            <a:endParaRPr kumimoji="1" lang="en-US" altLang="ja-JP" dirty="0"/>
          </a:p>
          <a:p>
            <a:r>
              <a:rPr kumimoji="1" lang="ja-JP" altLang="en-US" dirty="0"/>
              <a:t>もし、履修した科目が不合格であった場合、必修科目については次の年度・セメスターで再度履修してください。</a:t>
            </a:r>
            <a:endParaRPr kumimoji="1" lang="en-US" altLang="ja-JP" dirty="0"/>
          </a:p>
          <a:p>
            <a:r>
              <a:rPr kumimoji="1" lang="ja-JP" altLang="en-US" dirty="0"/>
              <a:t>しかし、再履修のクラスが</a:t>
            </a:r>
            <a:r>
              <a:rPr kumimoji="1" lang="en-US" altLang="ja-JP" dirty="0"/>
              <a:t>4</a:t>
            </a:r>
            <a:r>
              <a:rPr kumimoji="1" lang="ja-JP" altLang="en-US" dirty="0"/>
              <a:t>年次の必修科目とバッティングしてしまった、という学生もいます。</a:t>
            </a:r>
            <a:endParaRPr kumimoji="1" lang="en-US" altLang="ja-JP" dirty="0"/>
          </a:p>
          <a:p>
            <a:r>
              <a:rPr kumimoji="1" lang="ja-JP" altLang="en-US" dirty="0"/>
              <a:t>そうなると、不合格＝卒業延期ということも起こりえますので、特に必修科目は配当されたセメスターに履修するように心がけてください。</a:t>
            </a:r>
            <a:endParaRPr kumimoji="1" lang="en-US" altLang="ja-JP" dirty="0"/>
          </a:p>
          <a:p>
            <a:endParaRPr kumimoji="1" lang="en-US" altLang="ja-JP" dirty="0"/>
          </a:p>
          <a:p>
            <a:r>
              <a:rPr kumimoji="1" lang="ja-JP" altLang="en-US" dirty="0"/>
              <a:t>また、先修制が設けられている科目は、前述のとおり、この条件（順序）を無視して履修することはできませんので、注意してください。</a:t>
            </a:r>
            <a:endParaRPr kumimoji="1" lang="en-US" altLang="ja-JP" dirty="0"/>
          </a:p>
          <a:p>
            <a:endParaRPr kumimoji="1" lang="en-US" altLang="ja-JP" dirty="0"/>
          </a:p>
          <a:p>
            <a:r>
              <a:rPr kumimoji="1" lang="ja-JP" altLang="en-US" dirty="0"/>
              <a:t>なお、選択科目の単位を修得できなかった場合は、必ずしも同じ科目を履修する必要はありません。</a:t>
            </a:r>
            <a:endParaRPr kumimoji="1" lang="en-US" altLang="ja-JP" dirty="0"/>
          </a:p>
          <a:p>
            <a:r>
              <a:rPr kumimoji="1" lang="ja-JP" altLang="en-US" dirty="0"/>
              <a:t>別の選択科目を履修することもできます。</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29</a:t>
            </a:fld>
            <a:endParaRPr kumimoji="1" lang="ja-JP" altLang="en-US"/>
          </a:p>
        </p:txBody>
      </p:sp>
    </p:spTree>
    <p:extLst>
      <p:ext uri="{BB962C8B-B14F-4D97-AF65-F5344CB8AC3E}">
        <p14:creationId xmlns:p14="http://schemas.microsoft.com/office/powerpoint/2010/main" val="1732912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r>
              <a:rPr kumimoji="1" lang="ja-JP" altLang="en-US" dirty="0"/>
              <a:t>では、リンク先から履修要項を開いてください。</a:t>
            </a:r>
            <a:endParaRPr kumimoji="1" lang="en-US" altLang="ja-JP" dirty="0"/>
          </a:p>
          <a:p>
            <a:endParaRPr kumimoji="1" lang="en-US" altLang="ja-JP" dirty="0"/>
          </a:p>
          <a:p>
            <a:r>
              <a:rPr kumimoji="1" lang="en-US" altLang="ja-JP" dirty="0"/>
              <a:t>2</a:t>
            </a:r>
            <a:r>
              <a:rPr kumimoji="1" lang="ja-JP" altLang="en-US" dirty="0"/>
              <a:t>ページには、龍谷大学の「建学の精神」を記載しています。</a:t>
            </a:r>
            <a:endParaRPr kumimoji="1" lang="en-US" altLang="ja-JP" dirty="0"/>
          </a:p>
          <a:p>
            <a:r>
              <a:rPr kumimoji="1" lang="ja-JP" altLang="en-US" dirty="0"/>
              <a:t>「建学の精神」とは、私立学校の設立の目的を表した言葉です。</a:t>
            </a:r>
            <a:endParaRPr kumimoji="1" lang="en-US" altLang="ja-JP" dirty="0"/>
          </a:p>
          <a:p>
            <a:r>
              <a:rPr kumimoji="1" lang="ja-JP" altLang="en-US" dirty="0"/>
              <a:t>本学でいうと、龍谷大学を設立した先人達が、龍谷大学をどのような学校にしたいと願ったのかが表されています。</a:t>
            </a:r>
            <a:endParaRPr kumimoji="1" lang="en-US" altLang="ja-JP" dirty="0"/>
          </a:p>
          <a:p>
            <a:endParaRPr kumimoji="1" lang="en-US" altLang="ja-JP" dirty="0"/>
          </a:p>
          <a:p>
            <a:r>
              <a:rPr kumimoji="1" lang="ja-JP" altLang="en-US" dirty="0"/>
              <a:t>また、</a:t>
            </a:r>
            <a:r>
              <a:rPr kumimoji="1" lang="en-US" altLang="ja-JP" dirty="0"/>
              <a:t>3</a:t>
            </a:r>
            <a:r>
              <a:rPr kumimoji="1" lang="ja-JP" altLang="en-US" dirty="0"/>
              <a:t>ページ以降には、教育の基本方針として、社会学部の教育理念や目的、コミュニティマネジメント学科の学位授与の方針、教育課程編成・実施の方針を記載しています。</a:t>
            </a:r>
            <a:endParaRPr kumimoji="1" lang="en-US" altLang="ja-JP" dirty="0"/>
          </a:p>
          <a:p>
            <a:r>
              <a:rPr kumimoji="1" lang="ja-JP" altLang="en-US" dirty="0"/>
              <a:t>これから皆さんが学ぶ龍谷大学・社会学部・コミュニティマネジメント学科では、どのような方針に基づいて教育を行っているのか、また皆さんが卒業までにどのような知識や力を身に付けなければならないのかを示したものです。</a:t>
            </a:r>
            <a:endParaRPr kumimoji="1" lang="en-US" altLang="ja-JP" dirty="0"/>
          </a:p>
          <a:p>
            <a:endParaRPr kumimoji="1" lang="en-US" altLang="ja-JP" dirty="0"/>
          </a:p>
          <a:p>
            <a:r>
              <a:rPr kumimoji="1" lang="ja-JP" altLang="en-US" dirty="0"/>
              <a:t>皆さんが本学で学ぶ指針になることを願っています。</a:t>
            </a:r>
            <a:endParaRPr kumimoji="1" lang="en-US" altLang="ja-JP" dirty="0"/>
          </a:p>
          <a:p>
            <a:r>
              <a:rPr kumimoji="1" lang="ja-JP" altLang="en-US" dirty="0"/>
              <a:t>必ず読んでください。</a:t>
            </a:r>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3</a:t>
            </a:fld>
            <a:endParaRPr kumimoji="1" lang="ja-JP" altLang="en-US"/>
          </a:p>
        </p:txBody>
      </p:sp>
    </p:spTree>
    <p:extLst>
      <p:ext uri="{BB962C8B-B14F-4D97-AF65-F5344CB8AC3E}">
        <p14:creationId xmlns:p14="http://schemas.microsoft.com/office/powerpoint/2010/main" val="397692898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r>
              <a:rPr lang="ja-JP" altLang="en-US" dirty="0"/>
              <a:t>よくある質問について</a:t>
            </a:r>
            <a:endParaRPr lang="en-US" altLang="ja-JP" dirty="0"/>
          </a:p>
          <a:p>
            <a:endParaRPr lang="en-US" altLang="ja-JP" dirty="0"/>
          </a:p>
          <a:p>
            <a:r>
              <a:rPr lang="ja-JP" altLang="en-US" dirty="0"/>
              <a:t>教科書はどこで購入したらいいの？　</a:t>
            </a:r>
            <a:endParaRPr lang="en-US" altLang="ja-JP" dirty="0"/>
          </a:p>
          <a:p>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履修したい授業が決まったら、シラバスで必要な教科書や参考文献を確認し、授業開始までに「龍谷大学瀬田キャンパス　教科書販売のご案内」のチラシを参照し、購入してください。</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画像が粗くなっているため、詳しくは、社会学部新入生特設サイト内にある、「龍谷大学瀬田キャンパス　教科書販売のご案内」をご覧ください。</a:t>
            </a:r>
            <a:endParaRPr lang="en-US" altLang="ja-JP" dirty="0"/>
          </a:p>
          <a:p>
            <a:endParaRPr lang="en-US" altLang="ja-JP" dirty="0"/>
          </a:p>
          <a:p>
            <a:r>
              <a:rPr lang="ja-JP" altLang="en-US" dirty="0"/>
              <a:t>第</a:t>
            </a:r>
            <a:r>
              <a:rPr lang="en-US" altLang="ja-JP" dirty="0"/>
              <a:t>1</a:t>
            </a:r>
            <a:r>
              <a:rPr lang="ja-JP" altLang="en-US" dirty="0"/>
              <a:t>回目の講義から教科書を使用する先生もいますので、必ず授業の前に教科書を用意してください。</a:t>
            </a:r>
            <a:endParaRPr lang="en-US" altLang="ja-JP" dirty="0"/>
          </a:p>
          <a:p>
            <a:r>
              <a:rPr lang="ja-JP" altLang="en-US" dirty="0"/>
              <a:t>また、参考文献は、必要に応じて購入すればよいでしょう。</a:t>
            </a:r>
            <a:endParaRPr lang="en-US" altLang="ja-JP" dirty="0"/>
          </a:p>
          <a:p>
            <a:endParaRPr lang="en-US" altLang="ja-JP" dirty="0"/>
          </a:p>
          <a:p>
            <a:r>
              <a:rPr lang="ja-JP" altLang="en-US" dirty="0"/>
              <a:t>なお、シラバスに教科書が記載されていない科目もありますので、担当教員の指示に従ってください。</a:t>
            </a:r>
            <a:endParaRPr lang="en-US" altLang="ja-JP"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30</a:t>
            </a:fld>
            <a:endParaRPr kumimoji="1" lang="ja-JP" altLang="en-US"/>
          </a:p>
        </p:txBody>
      </p:sp>
    </p:spTree>
    <p:extLst>
      <p:ext uri="{BB962C8B-B14F-4D97-AF65-F5344CB8AC3E}">
        <p14:creationId xmlns:p14="http://schemas.microsoft.com/office/powerpoint/2010/main" val="402336406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lang="ja-JP" altLang="en-US" dirty="0"/>
              <a:t>よくある質問について</a:t>
            </a:r>
            <a:endParaRPr lang="en-US" altLang="ja-JP" dirty="0"/>
          </a:p>
          <a:p>
            <a:endParaRPr lang="en-US" altLang="ja-JP" dirty="0"/>
          </a:p>
          <a:p>
            <a:r>
              <a:rPr lang="ja-JP" altLang="en-US" sz="1600" dirty="0"/>
              <a:t>授業を休んだ時の手続きはどうするの？</a:t>
            </a:r>
            <a:r>
              <a:rPr lang="ja-JP" altLang="en-US" dirty="0"/>
              <a:t>　</a:t>
            </a:r>
            <a:endParaRPr lang="en-US" altLang="ja-JP" dirty="0"/>
          </a:p>
          <a:p>
            <a:r>
              <a:rPr lang="ja-JP" altLang="en-US" dirty="0"/>
              <a:t>⇒社会学部教務課カウンターに設置している「講義欠席届」を各授業担当者に提出してください。</a:t>
            </a:r>
            <a:endParaRPr lang="en-US" altLang="ja-JP" dirty="0"/>
          </a:p>
          <a:p>
            <a:r>
              <a:rPr lang="ja-JP" altLang="en-US" dirty="0"/>
              <a:t>　可能な限り事前に連絡することが望ましいのですが、病気等で突然休むことになった場合は、事後（欠席した次の授業等）速やかに提出してください。</a:t>
            </a:r>
            <a:endParaRPr lang="en-US" altLang="ja-JP" dirty="0"/>
          </a:p>
          <a:p>
            <a:r>
              <a:rPr lang="ja-JP" altLang="en-US" dirty="0"/>
              <a:t>　なお、病気の場合は診断書、電車やバスが遅れた時は遅延証明書等、理由が分かる書類（コピーでも可）も一緒に提出してください。</a:t>
            </a:r>
            <a:endParaRPr lang="en-US" altLang="ja-JP" dirty="0"/>
          </a:p>
          <a:p>
            <a:r>
              <a:rPr lang="ja-JP" altLang="en-US" dirty="0"/>
              <a:t>　ただし、「講義欠席届」の扱いは担当教員に一任されていますので、ご了承ください。</a:t>
            </a:r>
            <a:endParaRPr lang="en-US" altLang="ja-JP" dirty="0"/>
          </a:p>
          <a:p>
            <a:endParaRPr lang="en-US" altLang="ja-JP" dirty="0"/>
          </a:p>
          <a:p>
            <a:r>
              <a:rPr lang="ja-JP" altLang="en-US" sz="1600" dirty="0"/>
              <a:t>授業に関することを質問したい、相談したい。</a:t>
            </a:r>
            <a:r>
              <a:rPr lang="ja-JP" altLang="en-US" sz="1400" dirty="0"/>
              <a:t>　</a:t>
            </a:r>
            <a:endParaRPr lang="en-US" altLang="ja-JP" sz="1400" dirty="0"/>
          </a:p>
          <a:p>
            <a:r>
              <a:rPr lang="ja-JP" altLang="en-US" dirty="0"/>
              <a:t>⇒まずは、直接、授業担当の先生に質問・相談してください。</a:t>
            </a:r>
            <a:endParaRPr lang="en-US" altLang="ja-JP" dirty="0"/>
          </a:p>
          <a:p>
            <a:r>
              <a:rPr lang="ja-JP" altLang="en-US" dirty="0"/>
              <a:t>　専任の先生であれば、オフィスアワーの時間に研究室を訪ねてもよいでしょう。</a:t>
            </a:r>
            <a:endParaRPr lang="en-US" altLang="ja-JP" dirty="0"/>
          </a:p>
          <a:p>
            <a:r>
              <a:rPr lang="en-US" altLang="ja-JP" dirty="0"/>
              <a:t>※</a:t>
            </a:r>
            <a:r>
              <a:rPr lang="ja-JP" altLang="en-US" dirty="0"/>
              <a:t>各科目の学修に関する学生の質問や相談に応じることができるよう、各担当教員が定期的に時間を確保しています。</a:t>
            </a:r>
            <a:endParaRPr lang="en-US" altLang="ja-JP" dirty="0"/>
          </a:p>
          <a:p>
            <a:r>
              <a:rPr lang="ja-JP" altLang="en-US" dirty="0"/>
              <a:t>　　この時間のことを「オフィスアワー」（研究室や講師控室に在室する時間の意）と呼びます。</a:t>
            </a:r>
            <a:endParaRPr lang="en-US" altLang="ja-JP" dirty="0"/>
          </a:p>
          <a:p>
            <a:endParaRPr lang="en-US" altLang="ja-JP" dirty="0"/>
          </a:p>
          <a:p>
            <a:r>
              <a:rPr lang="ja-JP" altLang="en-US" dirty="0"/>
              <a:t>　非常勤の先生の場合は授業の時だけ出講しますので、授業の前後に教室または</a:t>
            </a:r>
            <a:r>
              <a:rPr lang="en-US" altLang="ja-JP" dirty="0"/>
              <a:t>1</a:t>
            </a:r>
            <a:r>
              <a:rPr lang="ja-JP" altLang="en-US" dirty="0"/>
              <a:t>号館</a:t>
            </a:r>
            <a:r>
              <a:rPr lang="en-US" altLang="ja-JP" dirty="0"/>
              <a:t>1</a:t>
            </a:r>
            <a:r>
              <a:rPr lang="ja-JP" altLang="en-US" dirty="0"/>
              <a:t>階の講師控室で質問してください。</a:t>
            </a:r>
            <a:endParaRPr lang="en-US" altLang="ja-JP" dirty="0"/>
          </a:p>
          <a:p>
            <a:endParaRPr lang="en-US" altLang="ja-JP" dirty="0"/>
          </a:p>
          <a:p>
            <a:r>
              <a:rPr lang="ja-JP" altLang="en-US" dirty="0"/>
              <a:t>もし、個々の質問ではなく、勉強方法を相談したい、困っていることがある、といった場合は、クラス担任（社会学入門演習）の先生に相談してください。</a:t>
            </a:r>
            <a:endParaRPr lang="en-US" altLang="ja-JP" dirty="0"/>
          </a:p>
          <a:p>
            <a:r>
              <a:rPr lang="ja-JP" altLang="en-US" dirty="0"/>
              <a:t>レポート課題など、文章の書き方については、ライティングセンターに専門のスタッフがいますので、活用してください。</a:t>
            </a:r>
            <a:endParaRPr lang="en-US" altLang="ja-JP" dirty="0"/>
          </a:p>
          <a:p>
            <a:endParaRPr lang="en-US" altLang="ja-JP" dirty="0"/>
          </a:p>
          <a:p>
            <a:r>
              <a:rPr lang="ja-JP" altLang="en-US" sz="1600" dirty="0"/>
              <a:t>興味がない語学であっても登録して</a:t>
            </a:r>
            <a:r>
              <a:rPr lang="en-US" altLang="ja-JP" sz="1600" dirty="0"/>
              <a:t>24</a:t>
            </a:r>
            <a:r>
              <a:rPr lang="ja-JP" altLang="en-US" sz="1600" dirty="0"/>
              <a:t>単位にした方がいいの？</a:t>
            </a:r>
            <a:r>
              <a:rPr lang="ja-JP" altLang="en-US" dirty="0"/>
              <a:t>　</a:t>
            </a:r>
            <a:endParaRPr lang="en-US" altLang="ja-JP" dirty="0"/>
          </a:p>
          <a:p>
            <a:r>
              <a:rPr kumimoji="1" lang="ja-JP" altLang="en-US" dirty="0"/>
              <a:t>⇒履修登録制限が</a:t>
            </a:r>
            <a:r>
              <a:rPr kumimoji="1" lang="en-US" altLang="ja-JP" dirty="0"/>
              <a:t>24</a:t>
            </a:r>
            <a:r>
              <a:rPr kumimoji="1" lang="ja-JP" altLang="en-US" dirty="0"/>
              <a:t>単位ということは、</a:t>
            </a:r>
            <a:r>
              <a:rPr kumimoji="1" lang="en-US" altLang="ja-JP" dirty="0"/>
              <a:t>24</a:t>
            </a:r>
            <a:r>
              <a:rPr kumimoji="1" lang="ja-JP" altLang="en-US" dirty="0"/>
              <a:t>単位を超えて登録することができないという意味であり、</a:t>
            </a:r>
            <a:r>
              <a:rPr kumimoji="1" lang="en-US" altLang="ja-JP" dirty="0"/>
              <a:t>24</a:t>
            </a:r>
            <a:r>
              <a:rPr kumimoji="1" lang="ja-JP" altLang="en-US" dirty="0"/>
              <a:t>単位登録しなければならないということではありません。</a:t>
            </a:r>
            <a:endParaRPr kumimoji="1" lang="en-US" altLang="ja-JP" dirty="0"/>
          </a:p>
          <a:p>
            <a:r>
              <a:rPr kumimoji="1" lang="ja-JP" altLang="en-US" dirty="0"/>
              <a:t>　登録の仕方によっては</a:t>
            </a:r>
            <a:r>
              <a:rPr kumimoji="1" lang="en-US" altLang="ja-JP" dirty="0"/>
              <a:t>23</a:t>
            </a:r>
            <a:r>
              <a:rPr kumimoji="1" lang="ja-JP" altLang="en-US" dirty="0"/>
              <a:t>単位しか登録できないこともあり得ますが、</a:t>
            </a:r>
            <a:r>
              <a:rPr kumimoji="1" lang="en-US" altLang="ja-JP" dirty="0"/>
              <a:t>23</a:t>
            </a:r>
            <a:r>
              <a:rPr kumimoji="1" lang="ja-JP" altLang="en-US" dirty="0"/>
              <a:t>単位</a:t>
            </a:r>
            <a:r>
              <a:rPr kumimoji="1" lang="en-US" altLang="ja-JP" dirty="0"/>
              <a:t>×4</a:t>
            </a:r>
            <a:r>
              <a:rPr kumimoji="1" lang="ja-JP" altLang="en-US" dirty="0"/>
              <a:t>セメスター＝</a:t>
            </a:r>
            <a:r>
              <a:rPr kumimoji="1" lang="en-US" altLang="ja-JP" dirty="0"/>
              <a:t>4</a:t>
            </a:r>
            <a:r>
              <a:rPr kumimoji="1" lang="ja-JP" altLang="en-US" dirty="0"/>
              <a:t>年次の第</a:t>
            </a:r>
            <a:r>
              <a:rPr kumimoji="1" lang="en-US" altLang="ja-JP" dirty="0"/>
              <a:t>8</a:t>
            </a:r>
            <a:r>
              <a:rPr kumimoji="1" lang="ja-JP" altLang="en-US" dirty="0"/>
              <a:t>セメスターまでで</a:t>
            </a:r>
            <a:r>
              <a:rPr kumimoji="1" lang="en-US" altLang="ja-JP" dirty="0"/>
              <a:t>92</a:t>
            </a:r>
            <a:r>
              <a:rPr kumimoji="1" lang="ja-JP" altLang="en-US" dirty="0"/>
              <a:t>単位登録できることになります。</a:t>
            </a:r>
            <a:endParaRPr kumimoji="1" lang="en-US" altLang="ja-JP" dirty="0"/>
          </a:p>
          <a:p>
            <a:r>
              <a:rPr lang="ja-JP" altLang="en-US" dirty="0"/>
              <a:t>　各セメスターごとに、自分にとって必要な科目が何かを意識して、履修していきましょう。　</a:t>
            </a:r>
            <a:endParaRPr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31</a:t>
            </a:fld>
            <a:endParaRPr kumimoji="1" lang="ja-JP" altLang="en-US"/>
          </a:p>
        </p:txBody>
      </p:sp>
    </p:spTree>
    <p:extLst>
      <p:ext uri="{BB962C8B-B14F-4D97-AF65-F5344CB8AC3E}">
        <p14:creationId xmlns:p14="http://schemas.microsoft.com/office/powerpoint/2010/main" val="402336406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r>
              <a:rPr kumimoji="1" lang="ja-JP" altLang="en-US" dirty="0"/>
              <a:t>社会学部教務課からの事務連絡です。</a:t>
            </a:r>
            <a:endParaRPr kumimoji="1" lang="en-US" altLang="ja-JP" dirty="0"/>
          </a:p>
          <a:p>
            <a:endParaRPr kumimoji="1" lang="en-US" altLang="ja-JP" dirty="0"/>
          </a:p>
          <a:p>
            <a:r>
              <a:rPr kumimoji="1" lang="ja-JP" altLang="en-US" dirty="0"/>
              <a:t>履修要項の</a:t>
            </a:r>
            <a:r>
              <a:rPr kumimoji="1" lang="en-US" altLang="ja-JP" dirty="0"/>
              <a:t>8</a:t>
            </a:r>
            <a:r>
              <a:rPr kumimoji="1" lang="ja-JP" altLang="en-US" dirty="0"/>
              <a:t>ページを開いてください。</a:t>
            </a:r>
            <a:endParaRPr kumimoji="1" lang="en-US" altLang="ja-JP" dirty="0"/>
          </a:p>
          <a:p>
            <a:endParaRPr kumimoji="1" lang="en-US" altLang="ja-JP" dirty="0"/>
          </a:p>
          <a:p>
            <a:r>
              <a:rPr kumimoji="1" lang="ja-JP" altLang="en-US" dirty="0"/>
              <a:t>大学からの連絡や通知は、特別な場合を除いてすべて掲示またはポータルサイトで行います。</a:t>
            </a:r>
            <a:endParaRPr kumimoji="1" lang="en-US" altLang="ja-JP" dirty="0"/>
          </a:p>
          <a:p>
            <a:r>
              <a:rPr kumimoji="1" lang="ja-JP" altLang="en-US" dirty="0"/>
              <a:t>社会学部からのお知らせや本学開講科目の休講・補講・教室変更情報、履修登録に関する手続きについて等、重要なお知らせは、</a:t>
            </a:r>
            <a:r>
              <a:rPr kumimoji="1" lang="en-US" altLang="ja-JP" dirty="0"/>
              <a:t>2</a:t>
            </a:r>
            <a:r>
              <a:rPr kumimoji="1" lang="ja-JP" altLang="en-US" dirty="0"/>
              <a:t>号館</a:t>
            </a:r>
            <a:r>
              <a:rPr kumimoji="1" lang="en-US" altLang="ja-JP" dirty="0"/>
              <a:t>-6</a:t>
            </a:r>
            <a:r>
              <a:rPr kumimoji="1" lang="ja-JP" altLang="en-US" dirty="0"/>
              <a:t>号館の連絡通路にある掲示板に掲示します。</a:t>
            </a:r>
            <a:endParaRPr kumimoji="1" lang="en-US" altLang="ja-JP" dirty="0"/>
          </a:p>
          <a:p>
            <a:r>
              <a:rPr kumimoji="1" lang="ja-JP" altLang="en-US" dirty="0"/>
              <a:t>また、奨学金等のお知らせは学生部の掲示板、進路・就職に関するお知らせはキャリアセンターの掲示板に掲示します。</a:t>
            </a:r>
            <a:endParaRPr kumimoji="1" lang="en-US" altLang="ja-JP" dirty="0"/>
          </a:p>
          <a:p>
            <a:endParaRPr kumimoji="1" lang="en-US" altLang="ja-JP" dirty="0"/>
          </a:p>
          <a:p>
            <a:r>
              <a:rPr kumimoji="1" lang="ja-JP" altLang="en-US" dirty="0"/>
              <a:t>掲示やポータルサイトを見落としたために後で支障をきたすことのないよう、大学に来たらまず掲示板を見る、また、ポータルサイトを確認する習慣をつけましょう。</a:t>
            </a:r>
            <a:endParaRPr kumimoji="1" lang="en-US" altLang="ja-JP" dirty="0"/>
          </a:p>
          <a:p>
            <a:r>
              <a:rPr kumimoji="1" lang="ja-JP" altLang="en-US" dirty="0"/>
              <a:t>電話やメールでの問合せには一切応じませんので、注意してください。</a:t>
            </a:r>
            <a:endParaRPr kumimoji="1" lang="en-US" altLang="ja-JP" dirty="0"/>
          </a:p>
          <a:p>
            <a:endParaRPr kumimoji="1" lang="en-US" altLang="ja-JP" dirty="0"/>
          </a:p>
          <a:p>
            <a:r>
              <a:rPr kumimoji="1" lang="ja-JP" altLang="en-US" dirty="0"/>
              <a:t>なお、休講・補講・教室変更情報については、掲示やポータルサイトの他、メールでの配信サービスも行っています。</a:t>
            </a:r>
            <a:endParaRPr kumimoji="1" lang="en-US" altLang="ja-JP" dirty="0"/>
          </a:p>
          <a:p>
            <a:r>
              <a:rPr kumimoji="1" lang="ja-JP" altLang="en-US" dirty="0"/>
              <a:t>詳細は、履修要項の</a:t>
            </a:r>
            <a:r>
              <a:rPr kumimoji="1" lang="en-US" altLang="ja-JP" dirty="0"/>
              <a:t>9</a:t>
            </a:r>
            <a:r>
              <a:rPr kumimoji="1" lang="ja-JP" altLang="en-US" dirty="0"/>
              <a:t>ページを参照してください。</a:t>
            </a:r>
            <a:endParaRPr kumimoji="1" lang="en-US" altLang="ja-JP" dirty="0"/>
          </a:p>
          <a:p>
            <a:endParaRPr kumimoji="1" lang="en-US" altLang="ja-JP" dirty="0"/>
          </a:p>
          <a:p>
            <a:r>
              <a:rPr kumimoji="1" lang="ja-JP" altLang="en-US" dirty="0"/>
              <a:t>次に、学年暦について説明します。</a:t>
            </a:r>
            <a:endParaRPr kumimoji="1" lang="en-US" altLang="ja-JP" dirty="0"/>
          </a:p>
          <a:p>
            <a:r>
              <a:rPr kumimoji="1" lang="ja-JP" altLang="en-US" dirty="0"/>
              <a:t>学年暦として、大学行事、授業日、休日の授業実施日、定期試験期間、休業期間などの日程を定めています。</a:t>
            </a:r>
            <a:endParaRPr kumimoji="1" lang="en-US" altLang="ja-JP" dirty="0"/>
          </a:p>
          <a:p>
            <a:r>
              <a:rPr kumimoji="1" lang="ja-JP" altLang="en-US" dirty="0"/>
              <a:t>学年暦は毎年度変更となりますので、履修要項</a:t>
            </a:r>
            <a:r>
              <a:rPr kumimoji="1" lang="en-US" altLang="ja-JP" dirty="0"/>
              <a:t>Web</a:t>
            </a:r>
            <a:r>
              <a:rPr kumimoji="1" lang="ja-JP" altLang="en-US" dirty="0"/>
              <a:t>サイトで必ず確認してください。</a:t>
            </a:r>
            <a:endParaRPr kumimoji="1" lang="en-US" altLang="ja-JP" dirty="0"/>
          </a:p>
          <a:p>
            <a:endParaRPr kumimoji="1" lang="en-US" altLang="ja-JP" dirty="0"/>
          </a:p>
          <a:p>
            <a:r>
              <a:rPr kumimoji="1" lang="en-US" altLang="ja-JP" dirty="0"/>
              <a:t>7</a:t>
            </a:r>
            <a:r>
              <a:rPr kumimoji="1" lang="ja-JP" altLang="en-US" dirty="0"/>
              <a:t>月下旬～</a:t>
            </a:r>
            <a:r>
              <a:rPr kumimoji="1" lang="en-US" altLang="ja-JP" dirty="0"/>
              <a:t>8</a:t>
            </a:r>
            <a:r>
              <a:rPr kumimoji="1" lang="ja-JP" altLang="en-US" dirty="0"/>
              <a:t>月上旬にかけて、第</a:t>
            </a:r>
            <a:r>
              <a:rPr kumimoji="1" lang="en-US" altLang="ja-JP" dirty="0"/>
              <a:t>1</a:t>
            </a:r>
            <a:r>
              <a:rPr kumimoji="1" lang="ja-JP" altLang="en-US" dirty="0"/>
              <a:t>学期（前期）定期試験が行われます。</a:t>
            </a:r>
            <a:endParaRPr kumimoji="1" lang="en-US" altLang="ja-JP" dirty="0"/>
          </a:p>
          <a:p>
            <a:r>
              <a:rPr kumimoji="1" lang="en-US" altLang="ja-JP" dirty="0"/>
              <a:t>2020</a:t>
            </a:r>
            <a:r>
              <a:rPr kumimoji="1" lang="ja-JP" altLang="en-US" dirty="0"/>
              <a:t>年度の第</a:t>
            </a:r>
            <a:r>
              <a:rPr kumimoji="1" lang="en-US" altLang="ja-JP" dirty="0"/>
              <a:t>1</a:t>
            </a:r>
            <a:r>
              <a:rPr kumimoji="1" lang="ja-JP" altLang="en-US" dirty="0"/>
              <a:t>学期定期試験は</a:t>
            </a:r>
            <a:r>
              <a:rPr kumimoji="1" lang="en-US" altLang="ja-JP" dirty="0"/>
              <a:t>7</a:t>
            </a:r>
            <a:r>
              <a:rPr kumimoji="1" lang="ja-JP" altLang="en-US" dirty="0"/>
              <a:t>月</a:t>
            </a:r>
            <a:r>
              <a:rPr kumimoji="1" lang="en-US" altLang="ja-JP" dirty="0"/>
              <a:t>28</a:t>
            </a:r>
            <a:r>
              <a:rPr kumimoji="1" lang="ja-JP" altLang="en-US" dirty="0"/>
              <a:t>日（火）から</a:t>
            </a:r>
            <a:r>
              <a:rPr kumimoji="1" lang="en-US" altLang="ja-JP" dirty="0"/>
              <a:t>8</a:t>
            </a:r>
            <a:r>
              <a:rPr kumimoji="1" lang="ja-JP" altLang="en-US" dirty="0"/>
              <a:t>月</a:t>
            </a:r>
            <a:r>
              <a:rPr kumimoji="1" lang="en-US" altLang="ja-JP" dirty="0"/>
              <a:t>4</a:t>
            </a:r>
            <a:r>
              <a:rPr kumimoji="1" lang="ja-JP" altLang="en-US" dirty="0"/>
              <a:t>日（火）です、</a:t>
            </a:r>
            <a:endParaRPr kumimoji="1" lang="en-US" altLang="ja-JP" dirty="0"/>
          </a:p>
          <a:p>
            <a:r>
              <a:rPr kumimoji="1" lang="ja-JP" altLang="en-US" dirty="0"/>
              <a:t>なお、</a:t>
            </a:r>
            <a:r>
              <a:rPr kumimoji="1" lang="en-US" altLang="ja-JP" dirty="0"/>
              <a:t>8</a:t>
            </a:r>
            <a:r>
              <a:rPr kumimoji="1" lang="ja-JP" altLang="en-US" dirty="0"/>
              <a:t>月</a:t>
            </a:r>
            <a:r>
              <a:rPr kumimoji="1" lang="en-US" altLang="ja-JP" dirty="0"/>
              <a:t>2</a:t>
            </a:r>
            <a:r>
              <a:rPr kumimoji="1" lang="ja-JP" altLang="en-US" dirty="0"/>
              <a:t>日（日）と</a:t>
            </a:r>
            <a:r>
              <a:rPr kumimoji="1" lang="en-US" altLang="ja-JP" dirty="0"/>
              <a:t>4</a:t>
            </a:r>
            <a:r>
              <a:rPr kumimoji="1" lang="ja-JP" altLang="en-US" dirty="0"/>
              <a:t>日（火）は、予備日に設定されています。</a:t>
            </a:r>
            <a:endParaRPr kumimoji="1" lang="en-US" altLang="ja-JP" dirty="0"/>
          </a:p>
          <a:p>
            <a:r>
              <a:rPr kumimoji="1" lang="ja-JP" altLang="en-US" dirty="0"/>
              <a:t>定期試験の時間割やレポート試験の詳細については、時期になれば掲示板やポータルサイトで発表します。</a:t>
            </a:r>
            <a:r>
              <a:rPr kumimoji="1" lang="ja-JP" altLang="en-US" baseline="0" dirty="0"/>
              <a:t>　</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32</a:t>
            </a:fld>
            <a:endParaRPr kumimoji="1" lang="ja-JP" altLang="en-US"/>
          </a:p>
        </p:txBody>
      </p:sp>
    </p:spTree>
    <p:extLst>
      <p:ext uri="{BB962C8B-B14F-4D97-AF65-F5344CB8AC3E}">
        <p14:creationId xmlns:p14="http://schemas.microsoft.com/office/powerpoint/2010/main" val="167964606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学生証をご覧ください。</a:t>
            </a:r>
            <a:endParaRPr kumimoji="1" lang="en-US" altLang="ja-JP" dirty="0"/>
          </a:p>
          <a:p>
            <a:endParaRPr kumimoji="1" lang="en-US" altLang="ja-JP" dirty="0"/>
          </a:p>
          <a:p>
            <a:r>
              <a:rPr kumimoji="1" lang="ja-JP" altLang="en-US" dirty="0"/>
              <a:t>“Ｃ”から始まる</a:t>
            </a:r>
            <a:r>
              <a:rPr kumimoji="1" lang="en-US" altLang="ja-JP" dirty="0"/>
              <a:t>7</a:t>
            </a:r>
            <a:r>
              <a:rPr kumimoji="1" lang="ja-JP" altLang="en-US" dirty="0"/>
              <a:t>桁の番号が、学籍番号です。</a:t>
            </a:r>
            <a:endParaRPr kumimoji="1" lang="en-US" altLang="ja-JP" dirty="0"/>
          </a:p>
          <a:p>
            <a:r>
              <a:rPr kumimoji="1" lang="ja-JP" altLang="en-US" dirty="0"/>
              <a:t>これは、皆さん個人を識別・特定するための重要な番号です。</a:t>
            </a:r>
            <a:endParaRPr kumimoji="1" lang="en-US" altLang="ja-JP" dirty="0"/>
          </a:p>
          <a:p>
            <a:endParaRPr kumimoji="1" lang="en-US" altLang="ja-JP" dirty="0"/>
          </a:p>
          <a:p>
            <a:r>
              <a:rPr kumimoji="1" lang="ja-JP" altLang="en-US" dirty="0"/>
              <a:t>学籍番号の仕組みについては、履修要項の</a:t>
            </a:r>
            <a:r>
              <a:rPr kumimoji="1" lang="en-US" altLang="ja-JP" dirty="0"/>
              <a:t>75</a:t>
            </a:r>
            <a:r>
              <a:rPr kumimoji="1" lang="ja-JP" altLang="en-US" dirty="0"/>
              <a:t>ページをご覧で確認してください。</a:t>
            </a:r>
            <a:endParaRPr kumimoji="1" lang="en-US" altLang="ja-JP" dirty="0"/>
          </a:p>
          <a:p>
            <a:r>
              <a:rPr kumimoji="1" lang="ja-JP" altLang="en-US" dirty="0"/>
              <a:t>なお、頭の“Ｃ”は社会学部の学生であることを意味していますが、“Ｃ”を省略すると他学部の学生と区別できませんので注意してください。</a:t>
            </a:r>
            <a:endParaRPr kumimoji="1" lang="en-US" altLang="ja-JP" dirty="0"/>
          </a:p>
          <a:p>
            <a:endParaRPr kumimoji="1" lang="en-US" altLang="ja-JP" dirty="0"/>
          </a:p>
          <a:p>
            <a:r>
              <a:rPr kumimoji="1" lang="ja-JP" altLang="en-US" dirty="0"/>
              <a:t>学生証は、本学の学生であるという身分を証明するとともに、学生生活での諸手続きに際して本人であることを証明する大切なものです。</a:t>
            </a:r>
            <a:endParaRPr kumimoji="1" lang="en-US" altLang="ja-JP" dirty="0"/>
          </a:p>
          <a:p>
            <a:r>
              <a:rPr kumimoji="1" lang="ja-JP" altLang="en-US" dirty="0"/>
              <a:t>卒業するまで使用しますので、大切に扱うとともに常に携帯してください。</a:t>
            </a:r>
            <a:endParaRPr kumimoji="1" lang="en-US" altLang="ja-JP" dirty="0"/>
          </a:p>
          <a:p>
            <a:endParaRPr kumimoji="1" lang="en-US" altLang="ja-JP" dirty="0"/>
          </a:p>
          <a:p>
            <a:r>
              <a:rPr kumimoji="1" lang="ja-JP" altLang="en-US" dirty="0"/>
              <a:t>在籍確認シールは、在籍を証明するものです。</a:t>
            </a:r>
            <a:endParaRPr kumimoji="1" lang="en-US" altLang="ja-JP" dirty="0"/>
          </a:p>
          <a:p>
            <a:r>
              <a:rPr kumimoji="1" lang="ja-JP" altLang="en-US" dirty="0"/>
              <a:t>毎年学年初めに配付しますので、速やかに学生証の裏面に貼ってください。</a:t>
            </a:r>
            <a:endParaRPr kumimoji="1" lang="en-US" altLang="ja-JP" dirty="0"/>
          </a:p>
          <a:p>
            <a:r>
              <a:rPr kumimoji="1" lang="ja-JP" altLang="en-US" dirty="0"/>
              <a:t>当該年度の在籍確認シールが貼られていない学生証は無効として扱われますので、注意してください。</a:t>
            </a:r>
            <a:endParaRPr kumimoji="1" lang="en-US" altLang="ja-JP" dirty="0"/>
          </a:p>
          <a:p>
            <a:endParaRPr kumimoji="1" lang="en-US" altLang="ja-JP" dirty="0"/>
          </a:p>
          <a:p>
            <a:r>
              <a:rPr kumimoji="1" lang="ja-JP" altLang="en-US" dirty="0"/>
              <a:t>学生証の記載事項に変更が生じた場合は、速やかに社会学部教務課にその内容を届け出てください。</a:t>
            </a:r>
            <a:endParaRPr kumimoji="1" lang="en-US" altLang="ja-JP" dirty="0"/>
          </a:p>
          <a:p>
            <a:r>
              <a:rPr kumimoji="1" lang="ja-JP" altLang="en-US" dirty="0"/>
              <a:t>ただし、「在籍確認シール」に記載されている“通学区間情報”を変更する場合は、ポータルサイトの“連絡先・通学情報登録”画面にて変更し、社会学部教務課窓口で「在籍確認シール」のの交付を受けてください。</a:t>
            </a:r>
            <a:endParaRPr kumimoji="1" lang="en-US" altLang="ja-JP" dirty="0"/>
          </a:p>
          <a:p>
            <a:endParaRPr kumimoji="1" lang="en-US" altLang="ja-JP" dirty="0"/>
          </a:p>
          <a:p>
            <a:r>
              <a:rPr kumimoji="1" lang="ja-JP" altLang="en-US" dirty="0"/>
              <a:t>なお、万が一学生証を紛失した場合は、悪用を防ぐために最寄りの警察署（交番）と生協事務室（智光館</a:t>
            </a:r>
            <a:r>
              <a:rPr kumimoji="1" lang="en-US" altLang="ja-JP" dirty="0"/>
              <a:t>1</a:t>
            </a:r>
            <a:r>
              <a:rPr kumimoji="1" lang="ja-JP" altLang="en-US" dirty="0"/>
              <a:t>階）に紛失届を提出するとともに、社会学部教務課で再発行の手続きを行ってください。</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33</a:t>
            </a:fld>
            <a:endParaRPr kumimoji="1" lang="ja-JP" altLang="en-US"/>
          </a:p>
        </p:txBody>
      </p:sp>
    </p:spTree>
    <p:extLst>
      <p:ext uri="{BB962C8B-B14F-4D97-AF65-F5344CB8AC3E}">
        <p14:creationId xmlns:p14="http://schemas.microsoft.com/office/powerpoint/2010/main" val="167964606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通学手段について説明します。</a:t>
            </a:r>
            <a:endParaRPr kumimoji="1" lang="en-US" altLang="ja-JP" dirty="0"/>
          </a:p>
          <a:p>
            <a:r>
              <a:rPr kumimoji="1" lang="ja-JP" altLang="en-US" dirty="0"/>
              <a:t>履修要項の</a:t>
            </a:r>
            <a:r>
              <a:rPr kumimoji="1" lang="en-US" altLang="ja-JP" dirty="0"/>
              <a:t>80</a:t>
            </a:r>
            <a:r>
              <a:rPr kumimoji="1" lang="ja-JP" altLang="en-US" dirty="0"/>
              <a:t>ページを開いてください。</a:t>
            </a:r>
            <a:endParaRPr kumimoji="1" lang="en-US" altLang="ja-JP" dirty="0"/>
          </a:p>
          <a:p>
            <a:endParaRPr kumimoji="1" lang="en-US" altLang="ja-JP" dirty="0"/>
          </a:p>
          <a:p>
            <a:r>
              <a:rPr kumimoji="1" lang="ja-JP" altLang="en-US" dirty="0"/>
              <a:t>龍谷大学では、自動車通学は全面禁止です。</a:t>
            </a:r>
            <a:endParaRPr kumimoji="1" lang="en-US" altLang="ja-JP" dirty="0"/>
          </a:p>
          <a:p>
            <a:r>
              <a:rPr kumimoji="1" lang="ja-JP" altLang="en-US" dirty="0"/>
              <a:t>したがって、皆さんは、電車・バス・自転車・バイク・徒歩等で通学することになります。</a:t>
            </a:r>
            <a:endParaRPr kumimoji="1" lang="en-US" altLang="ja-JP" dirty="0"/>
          </a:p>
          <a:p>
            <a:endParaRPr kumimoji="1" lang="en-US" altLang="ja-JP" dirty="0"/>
          </a:p>
          <a:p>
            <a:r>
              <a:rPr kumimoji="1" lang="ja-JP" altLang="en-US" dirty="0"/>
              <a:t>なお、自転車・バイクを利用する方については、くれぐれも交通規則・マナーを守ってください。</a:t>
            </a:r>
            <a:endParaRPr kumimoji="1" lang="en-US" altLang="ja-JP" dirty="0"/>
          </a:p>
          <a:p>
            <a:r>
              <a:rPr kumimoji="1" lang="ja-JP" altLang="en-US" dirty="0"/>
              <a:t>近隣の施設や住民の方からの苦情もありますし、過去に実際に重傷を負う事故が起こっています。</a:t>
            </a:r>
            <a:endParaRPr kumimoji="1" lang="en-US" altLang="ja-JP" dirty="0"/>
          </a:p>
          <a:p>
            <a:r>
              <a:rPr kumimoji="1" lang="ja-JP" altLang="en-US" dirty="0"/>
              <a:t>安全運転を心がけてください。</a:t>
            </a:r>
            <a:endParaRPr kumimoji="1" lang="en-US" altLang="ja-JP" dirty="0"/>
          </a:p>
          <a:p>
            <a:endParaRPr kumimoji="1" lang="en-US" altLang="ja-JP" dirty="0"/>
          </a:p>
          <a:p>
            <a:r>
              <a:rPr kumimoji="1" lang="ja-JP" altLang="en-US" dirty="0"/>
              <a:t>通学定期券は、＜自宅最寄り駅～大学最寄り駅　</a:t>
            </a:r>
            <a:r>
              <a:rPr kumimoji="1" lang="en-US" altLang="ja-JP" dirty="0"/>
              <a:t>※</a:t>
            </a:r>
            <a:r>
              <a:rPr kumimoji="1" lang="ja-JP" altLang="en-US" dirty="0"/>
              <a:t>＞の最も経済的な区間に限り購入することができます。</a:t>
            </a:r>
            <a:endParaRPr kumimoji="1" lang="en-US" altLang="ja-JP" dirty="0"/>
          </a:p>
          <a:p>
            <a:r>
              <a:rPr kumimoji="1" lang="ja-JP" altLang="en-US" dirty="0"/>
              <a:t>（注意）就職活動・アルバイト・課外活動等の理由によって、＜自宅最寄り駅～大学最寄り駅＞以外の区間の通学定期券を購入することはできません。</a:t>
            </a:r>
            <a:endParaRPr kumimoji="1" lang="en-US" altLang="ja-JP" dirty="0"/>
          </a:p>
          <a:p>
            <a:endParaRPr kumimoji="1" lang="en-US" altLang="ja-JP" dirty="0"/>
          </a:p>
          <a:p>
            <a:r>
              <a:rPr kumimoji="1" lang="en-US" altLang="ja-JP" dirty="0"/>
              <a:t>※</a:t>
            </a:r>
            <a:r>
              <a:rPr kumimoji="1" lang="ja-JP" altLang="en-US" dirty="0"/>
              <a:t>大学最寄り駅（所属する学部・研究科の学舎）：通常講義を受講するために通学する学舎：社会学部→瀬田学舎</a:t>
            </a:r>
            <a:endParaRPr kumimoji="1" lang="en-US" altLang="ja-JP" dirty="0"/>
          </a:p>
          <a:p>
            <a:r>
              <a:rPr kumimoji="1" lang="ja-JP" altLang="en-US" dirty="0"/>
              <a:t>　（例</a:t>
            </a:r>
            <a:r>
              <a:rPr kumimoji="1" lang="en-US" altLang="ja-JP" dirty="0"/>
              <a:t>1)</a:t>
            </a:r>
            <a:r>
              <a:rPr kumimoji="1" lang="ja-JP" altLang="en-US" dirty="0"/>
              <a:t>自宅最寄り駅～瀬田駅（</a:t>
            </a:r>
            <a:r>
              <a:rPr kumimoji="1" lang="en-US" altLang="ja-JP" dirty="0"/>
              <a:t>JR)</a:t>
            </a:r>
            <a:r>
              <a:rPr kumimoji="1" lang="ja-JP" altLang="en-US" dirty="0"/>
              <a:t>・瀬田駅～龍谷大学（帝産バス）</a:t>
            </a:r>
            <a:endParaRPr kumimoji="1" lang="en-US" altLang="ja-JP" dirty="0"/>
          </a:p>
          <a:p>
            <a:r>
              <a:rPr kumimoji="1" lang="ja-JP" altLang="en-US" dirty="0"/>
              <a:t>　　　　</a:t>
            </a:r>
            <a:r>
              <a:rPr kumimoji="1" lang="en-US" altLang="ja-JP" dirty="0"/>
              <a:t>※</a:t>
            </a:r>
            <a:r>
              <a:rPr kumimoji="1" lang="ja-JP" altLang="en-US" dirty="0"/>
              <a:t>京都・大阪方面から通学する学生は、</a:t>
            </a:r>
            <a:r>
              <a:rPr kumimoji="1" lang="en-US" altLang="ja-JP" dirty="0"/>
              <a:t>JR</a:t>
            </a:r>
            <a:r>
              <a:rPr kumimoji="1" lang="ja-JP" altLang="en-US" dirty="0"/>
              <a:t>石山駅も選択できます（手続きは社会学部教務課窓口へ）。</a:t>
            </a:r>
            <a:endParaRPr kumimoji="1" lang="en-US" altLang="ja-JP" dirty="0"/>
          </a:p>
          <a:p>
            <a:endParaRPr kumimoji="1" lang="en-US" altLang="ja-JP" dirty="0"/>
          </a:p>
          <a:p>
            <a:r>
              <a:rPr kumimoji="1" lang="ja-JP" altLang="en-US" dirty="0"/>
              <a:t>　（例</a:t>
            </a:r>
            <a:r>
              <a:rPr kumimoji="1" lang="en-US" altLang="ja-JP" dirty="0"/>
              <a:t>2</a:t>
            </a:r>
            <a:r>
              <a:rPr kumimoji="1" lang="ja-JP" altLang="en-US" dirty="0"/>
              <a:t>）自宅最寄り駅～中書島駅（京阪）・中書島～龍谷大学（京阪バス）</a:t>
            </a:r>
            <a:endParaRPr kumimoji="1" lang="en-US" altLang="ja-JP" dirty="0"/>
          </a:p>
          <a:p>
            <a:endParaRPr kumimoji="1" lang="en-US" altLang="ja-JP" dirty="0"/>
          </a:p>
          <a:p>
            <a:r>
              <a:rPr kumimoji="1" lang="ja-JP" altLang="en-US" dirty="0"/>
              <a:t>ほとんどの交通機関において、学生証</a:t>
            </a:r>
            <a:r>
              <a:rPr kumimoji="1" lang="en-US" altLang="ja-JP" dirty="0"/>
              <a:t>(</a:t>
            </a:r>
            <a:r>
              <a:rPr kumimoji="1" lang="ja-JP" altLang="en-US" dirty="0"/>
              <a:t>裏面に当該年度の在籍確認シールが貼付されていること）のみで購入することができます。</a:t>
            </a:r>
            <a:endParaRPr kumimoji="1" lang="en-US" altLang="ja-JP" dirty="0"/>
          </a:p>
          <a:p>
            <a:r>
              <a:rPr kumimoji="1" lang="ja-JP" altLang="en-US" dirty="0"/>
              <a:t>なお、通学情報を変更する場合は、ポータルサイトにログインし、メニュー“情報環境”→“各種設定”→「連絡先・通学情報登録」画面にて、通学方法・通学経路の確認・登録を行った後、社会学部教務課窓口で「在籍確認シール」を受け取り、学生証裏面のシールと貼り替えてください。</a:t>
            </a:r>
            <a:endParaRPr kumimoji="1" lang="en-US" altLang="ja-JP" dirty="0"/>
          </a:p>
          <a:p>
            <a:endParaRPr kumimoji="1" lang="en-US" altLang="ja-JP" dirty="0"/>
          </a:p>
          <a:p>
            <a:r>
              <a:rPr kumimoji="1" lang="ja-JP" altLang="en-US" dirty="0"/>
              <a:t>ＪＲ瀬田駅から帝産バスを利用する皆さんは、生協購買窓口もしくは瀬田駅階段下帝産販売所で回数券を購入できます。</a:t>
            </a:r>
            <a:endParaRPr kumimoji="1" lang="en-US" altLang="ja-JP" dirty="0"/>
          </a:p>
          <a:p>
            <a:r>
              <a:rPr kumimoji="1" lang="ja-JP" altLang="en-US" dirty="0"/>
              <a:t>通常、ＪＲ瀬田駅から龍谷大学までは片道</a:t>
            </a:r>
            <a:r>
              <a:rPr kumimoji="1" lang="en-US" altLang="ja-JP" dirty="0"/>
              <a:t>220</a:t>
            </a:r>
            <a:r>
              <a:rPr kumimoji="1" lang="ja-JP" altLang="en-US" dirty="0"/>
              <a:t>円ですが、回数券は</a:t>
            </a:r>
            <a:r>
              <a:rPr kumimoji="1" lang="en-US" altLang="ja-JP" dirty="0"/>
              <a:t>19</a:t>
            </a:r>
            <a:r>
              <a:rPr kumimoji="1" lang="ja-JP" altLang="en-US" dirty="0"/>
              <a:t>枚つづりで</a:t>
            </a:r>
            <a:r>
              <a:rPr kumimoji="1" lang="en-US" altLang="ja-JP" dirty="0"/>
              <a:t>2,980</a:t>
            </a:r>
            <a:r>
              <a:rPr kumimoji="1" lang="ja-JP" altLang="en-US" dirty="0"/>
              <a:t>円ですので、片道約</a:t>
            </a:r>
            <a:r>
              <a:rPr kumimoji="1" lang="en-US" altLang="ja-JP" dirty="0"/>
              <a:t>160</a:t>
            </a:r>
            <a:r>
              <a:rPr kumimoji="1" lang="ja-JP" altLang="en-US" dirty="0"/>
              <a:t>円で乗車できます。</a:t>
            </a:r>
            <a:endParaRPr kumimoji="1" lang="en-US" altLang="ja-JP" dirty="0"/>
          </a:p>
          <a:p>
            <a:endParaRPr kumimoji="1" lang="en-US" altLang="ja-JP" dirty="0"/>
          </a:p>
          <a:p>
            <a:r>
              <a:rPr kumimoji="1" lang="ja-JP" altLang="en-US" dirty="0"/>
              <a:t>また、朝</a:t>
            </a:r>
            <a:r>
              <a:rPr kumimoji="1" lang="en-US" altLang="ja-JP" dirty="0"/>
              <a:t>7:55</a:t>
            </a:r>
            <a:r>
              <a:rPr kumimoji="1" lang="ja-JP" altLang="en-US" dirty="0"/>
              <a:t>から</a:t>
            </a:r>
            <a:r>
              <a:rPr kumimoji="1" lang="en-US" altLang="ja-JP" dirty="0"/>
              <a:t>8:17</a:t>
            </a:r>
            <a:r>
              <a:rPr kumimoji="1" lang="ja-JP" altLang="en-US" dirty="0"/>
              <a:t>のバスを利用する場合は、早朝バス利用整理券を利用すると</a:t>
            </a:r>
            <a:r>
              <a:rPr kumimoji="1" lang="en-US" altLang="ja-JP" dirty="0"/>
              <a:t>100</a:t>
            </a:r>
            <a:r>
              <a:rPr kumimoji="1" lang="ja-JP" altLang="en-US" dirty="0"/>
              <a:t>円で乗車できます。</a:t>
            </a:r>
            <a:endParaRPr kumimoji="1" lang="en-US" altLang="ja-JP" dirty="0"/>
          </a:p>
          <a:p>
            <a:endParaRPr kumimoji="1" lang="en-US" altLang="ja-JP" dirty="0"/>
          </a:p>
          <a:p>
            <a:r>
              <a:rPr kumimoji="1" lang="ja-JP" altLang="en-US" dirty="0"/>
              <a:t>なお、授業期間中の平日および祝日の授業実施日の午前</a:t>
            </a:r>
            <a:r>
              <a:rPr kumimoji="1" lang="en-US" altLang="ja-JP" dirty="0"/>
              <a:t>8</a:t>
            </a:r>
            <a:r>
              <a:rPr kumimoji="1" lang="ja-JP" altLang="en-US" dirty="0"/>
              <a:t>時</a:t>
            </a:r>
            <a:r>
              <a:rPr kumimoji="1" lang="en-US" altLang="ja-JP" dirty="0"/>
              <a:t>36</a:t>
            </a:r>
            <a:r>
              <a:rPr kumimoji="1" lang="ja-JP" altLang="en-US" dirty="0"/>
              <a:t>分から</a:t>
            </a:r>
            <a:r>
              <a:rPr kumimoji="1" lang="en-US" altLang="ja-JP" dirty="0"/>
              <a:t>9</a:t>
            </a:r>
            <a:r>
              <a:rPr kumimoji="1" lang="ja-JP" altLang="en-US" dirty="0"/>
              <a:t>時</a:t>
            </a:r>
            <a:r>
              <a:rPr kumimoji="1" lang="en-US" altLang="ja-JP" dirty="0"/>
              <a:t>15</a:t>
            </a:r>
            <a:r>
              <a:rPr kumimoji="1" lang="ja-JP" altLang="en-US" dirty="0"/>
              <a:t>分までの間、ＪＲ瀬田駅前「龍谷大学行き直通バス停留所」から直通バスを運行していますので、ぜひこちらを利用してください。</a:t>
            </a:r>
            <a:endParaRPr kumimoji="1" lang="en-US" altLang="ja-JP" dirty="0"/>
          </a:p>
          <a:p>
            <a:r>
              <a:rPr kumimoji="1" lang="ja-JP" altLang="en-US" dirty="0"/>
              <a:t>ピストン運行していますので、通常のバス乗り場を利用するよりも便利です。</a:t>
            </a:r>
            <a:endParaRPr kumimoji="1" lang="en-US" altLang="ja-JP" dirty="0"/>
          </a:p>
          <a:p>
            <a:r>
              <a:rPr kumimoji="1" lang="ja-JP" altLang="en-US" dirty="0"/>
              <a:t>ＪＲ瀬田駅前「龍谷大学行き直通バス停留所」案内図は、</a:t>
            </a:r>
            <a:r>
              <a:rPr lang="ja-JP" altLang="en-US" dirty="0"/>
              <a:t>社会学部新入生特設サイト内</a:t>
            </a:r>
            <a:r>
              <a:rPr kumimoji="1" lang="ja-JP" altLang="en-US" dirty="0"/>
              <a:t>にアップしています。</a:t>
            </a:r>
            <a:endParaRPr kumimoji="1" lang="en-US" altLang="ja-JP" dirty="0"/>
          </a:p>
          <a:p>
            <a:endParaRPr kumimoji="1" lang="en-US" altLang="ja-JP" dirty="0"/>
          </a:p>
          <a:p>
            <a:r>
              <a:rPr kumimoji="1" lang="ja-JP" altLang="en-US" dirty="0"/>
              <a:t>さらに、運行本数は少ないのですが、ＪＲ石山駅からも帝産バスが運行されています。</a:t>
            </a:r>
            <a:endParaRPr kumimoji="1" lang="en-US" altLang="ja-JP" dirty="0"/>
          </a:p>
          <a:p>
            <a:r>
              <a:rPr kumimoji="1" lang="ja-JP" altLang="en-US" dirty="0"/>
              <a:t>ＪＲ石山駅からの回数券も生協購買部で取り扱っています。回数券は</a:t>
            </a:r>
            <a:r>
              <a:rPr kumimoji="1" lang="en-US" altLang="ja-JP" dirty="0"/>
              <a:t>2,000</a:t>
            </a:r>
            <a:r>
              <a:rPr kumimoji="1" lang="ja-JP" altLang="en-US" dirty="0"/>
              <a:t>円（</a:t>
            </a:r>
            <a:r>
              <a:rPr kumimoji="1" lang="en-US" altLang="ja-JP" dirty="0"/>
              <a:t>170</a:t>
            </a:r>
            <a:r>
              <a:rPr kumimoji="1" lang="ja-JP" altLang="en-US" dirty="0"/>
              <a:t>円</a:t>
            </a:r>
            <a:r>
              <a:rPr kumimoji="1" lang="en-US" altLang="ja-JP" dirty="0"/>
              <a:t>×13</a:t>
            </a:r>
            <a:r>
              <a:rPr kumimoji="1" lang="ja-JP" altLang="en-US" dirty="0"/>
              <a:t>枚＋</a:t>
            </a:r>
            <a:r>
              <a:rPr kumimoji="1" lang="en-US" altLang="ja-JP" dirty="0"/>
              <a:t>90</a:t>
            </a:r>
            <a:r>
              <a:rPr kumimoji="1" lang="ja-JP" altLang="en-US" dirty="0"/>
              <a:t>円</a:t>
            </a:r>
            <a:r>
              <a:rPr kumimoji="1" lang="en-US" altLang="ja-JP" dirty="0"/>
              <a:t>×1</a:t>
            </a:r>
            <a:r>
              <a:rPr kumimoji="1" lang="ja-JP" altLang="en-US" dirty="0"/>
              <a:t>枚）です。</a:t>
            </a:r>
            <a:endParaRPr kumimoji="1" lang="en-US" altLang="ja-JP" dirty="0"/>
          </a:p>
          <a:p>
            <a:r>
              <a:rPr kumimoji="1" lang="ja-JP" altLang="en-US" dirty="0"/>
              <a:t>また、時間に関係なく</a:t>
            </a:r>
            <a:r>
              <a:rPr kumimoji="1" lang="en-US" altLang="ja-JP" dirty="0"/>
              <a:t>170</a:t>
            </a:r>
            <a:r>
              <a:rPr kumimoji="1" lang="ja-JP" altLang="en-US" dirty="0"/>
              <a:t>円で乗車できる利用整理券があります。</a:t>
            </a:r>
            <a:endParaRPr kumimoji="1" lang="en-US" altLang="ja-JP" dirty="0"/>
          </a:p>
          <a:p>
            <a:endParaRPr kumimoji="1" lang="en-US" altLang="ja-JP" dirty="0"/>
          </a:p>
          <a:p>
            <a:r>
              <a:rPr kumimoji="1" lang="ja-JP" altLang="en-US" dirty="0"/>
              <a:t>瀬田駅の早朝バス利用整理券や石山駅の利用整理券は、社会学部教務課にあります。</a:t>
            </a:r>
            <a:endParaRPr kumimoji="1" lang="en-US" altLang="ja-JP" dirty="0"/>
          </a:p>
          <a:p>
            <a:endParaRPr kumimoji="1" lang="en-US" altLang="ja-JP" dirty="0"/>
          </a:p>
          <a:p>
            <a:r>
              <a:rPr kumimoji="1" lang="ja-JP" altLang="en-US" dirty="0"/>
              <a:t>京阪中書島駅からは、京阪バスが運行されています。</a:t>
            </a:r>
            <a:endParaRPr kumimoji="1" lang="en-US" altLang="ja-JP" dirty="0"/>
          </a:p>
          <a:p>
            <a:r>
              <a:rPr kumimoji="1" lang="ja-JP" altLang="en-US" dirty="0"/>
              <a:t>片道</a:t>
            </a:r>
            <a:r>
              <a:rPr kumimoji="1" lang="en-US" altLang="ja-JP" dirty="0"/>
              <a:t>520</a:t>
            </a:r>
            <a:r>
              <a:rPr kumimoji="1" lang="ja-JP" altLang="en-US" dirty="0"/>
              <a:t>円ですが、</a:t>
            </a:r>
            <a:r>
              <a:rPr kumimoji="1" lang="en-US" altLang="ja-JP" dirty="0"/>
              <a:t>10</a:t>
            </a:r>
            <a:r>
              <a:rPr kumimoji="1" lang="ja-JP" altLang="en-US" dirty="0"/>
              <a:t>枚つづり</a:t>
            </a:r>
            <a:r>
              <a:rPr kumimoji="1" lang="en-US" altLang="ja-JP" dirty="0"/>
              <a:t>4,160</a:t>
            </a:r>
            <a:r>
              <a:rPr kumimoji="1" lang="ja-JP" altLang="en-US" dirty="0"/>
              <a:t>円の回数券も販売されています。</a:t>
            </a:r>
            <a:endParaRPr kumimoji="1" lang="en-US" altLang="ja-JP" dirty="0"/>
          </a:p>
          <a:p>
            <a:r>
              <a:rPr kumimoji="1" lang="ja-JP" altLang="en-US" dirty="0"/>
              <a:t>ただし、高速道路を運行する関係上、座席がいっぱいになれば乗車いただくことができませんので、注意してください。</a:t>
            </a:r>
            <a:endParaRPr kumimoji="1" lang="en-US" altLang="ja-JP" dirty="0"/>
          </a:p>
          <a:p>
            <a:endParaRPr kumimoji="1" lang="en-US" altLang="ja-JP" dirty="0"/>
          </a:p>
          <a:p>
            <a:r>
              <a:rPr kumimoji="1" lang="ja-JP" altLang="en-US" dirty="0"/>
              <a:t>証明書については、履修要項ＨＰの「窓口事務」に発行できる証明書の一覧を掲載しています。</a:t>
            </a:r>
            <a:endParaRPr kumimoji="1" lang="en-US" altLang="ja-JP" dirty="0"/>
          </a:p>
          <a:p>
            <a:r>
              <a:rPr kumimoji="1" lang="ja-JP" altLang="en-US" dirty="0"/>
              <a:t>学内に設置されている証明書発行機で即日発行できるものもありますが、証明書の種類によっては発行に日数を要するものもあります。</a:t>
            </a:r>
            <a:endParaRPr kumimoji="1" lang="en-US" altLang="ja-JP" dirty="0"/>
          </a:p>
          <a:p>
            <a:endParaRPr kumimoji="1" lang="en-US" altLang="ja-JP" dirty="0"/>
          </a:p>
          <a:p>
            <a:r>
              <a:rPr kumimoji="1" lang="ja-JP" altLang="en-US" dirty="0"/>
              <a:t>余裕を持って申し込んでください。</a:t>
            </a:r>
            <a:endParaRPr kumimoji="1" lang="en-US" altLang="ja-JP" dirty="0"/>
          </a:p>
          <a:p>
            <a:endParaRPr kumimoji="1" lang="en-US" altLang="ja-JP" dirty="0"/>
          </a:p>
          <a:p>
            <a:r>
              <a:rPr kumimoji="1" lang="ja-JP" altLang="en-US" dirty="0"/>
              <a:t>なお、在学証明書を</a:t>
            </a:r>
            <a:r>
              <a:rPr kumimoji="1" lang="en-US" altLang="ja-JP" dirty="0"/>
              <a:t>1</a:t>
            </a:r>
            <a:r>
              <a:rPr kumimoji="1" lang="ja-JP" altLang="en-US" dirty="0"/>
              <a:t>通郵送しています。</a:t>
            </a:r>
            <a:endParaRPr kumimoji="1" lang="en-US" altLang="ja-JP" dirty="0"/>
          </a:p>
          <a:p>
            <a:r>
              <a:rPr kumimoji="1" lang="ja-JP" altLang="en-US" dirty="0"/>
              <a:t>保証人の方が扶養控除の手続きで勤務先に提出される場合がありますので、必要に応じてお渡しください。</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34</a:t>
            </a:fld>
            <a:endParaRPr kumimoji="1" lang="ja-JP" altLang="en-US"/>
          </a:p>
        </p:txBody>
      </p:sp>
    </p:spTree>
    <p:extLst>
      <p:ext uri="{BB962C8B-B14F-4D97-AF65-F5344CB8AC3E}">
        <p14:creationId xmlns:p14="http://schemas.microsoft.com/office/powerpoint/2010/main" val="167964606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r>
              <a:rPr kumimoji="1" lang="ja-JP" altLang="en-US" dirty="0"/>
              <a:t>次に各種窓口についてです。</a:t>
            </a:r>
          </a:p>
          <a:p>
            <a:endParaRPr kumimoji="1" lang="ja-JP" altLang="en-US" dirty="0"/>
          </a:p>
          <a:p>
            <a:r>
              <a:rPr kumimoji="1" lang="ja-JP" altLang="en-US" dirty="0"/>
              <a:t>大学への質問や相談は、それぞれ担当の窓口に相談してください。</a:t>
            </a:r>
          </a:p>
          <a:p>
            <a:r>
              <a:rPr kumimoji="1" lang="ja-JP" altLang="en-US" dirty="0"/>
              <a:t>どこに聞いたらいいのか分からない、そんな時はまずは社会学部教務課に相談してください。</a:t>
            </a:r>
          </a:p>
          <a:p>
            <a:endParaRPr kumimoji="1" lang="ja-JP" altLang="en-US" dirty="0"/>
          </a:p>
          <a:p>
            <a:r>
              <a:rPr kumimoji="1" lang="ja-JP" altLang="en-US" dirty="0"/>
              <a:t>分からないまま放置すると自身の不利益になることがありますので、分からないことはまず相談してください。</a:t>
            </a:r>
            <a:endParaRPr kumimoji="1" lang="en-US" altLang="ja-JP" dirty="0"/>
          </a:p>
          <a:p>
            <a:endParaRPr kumimoji="1" lang="en-US" altLang="ja-JP" dirty="0"/>
          </a:p>
          <a:p>
            <a:r>
              <a:rPr kumimoji="1" lang="ja-JP" altLang="en-US" dirty="0"/>
              <a:t>龍谷大学では、キャンパス内は全面禁煙になっています。</a:t>
            </a:r>
            <a:endParaRPr kumimoji="1" lang="en-US" altLang="ja-JP" dirty="0"/>
          </a:p>
          <a:p>
            <a:r>
              <a:rPr kumimoji="1" lang="ja-JP" altLang="en-US" dirty="0"/>
              <a:t>たばこを吸われる方は、卒煙支援ブースの中でお願いします。　</a:t>
            </a:r>
          </a:p>
          <a:p>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35</a:t>
            </a:fld>
            <a:endParaRPr kumimoji="1" lang="ja-JP" altLang="en-US"/>
          </a:p>
        </p:txBody>
      </p:sp>
    </p:spTree>
    <p:extLst>
      <p:ext uri="{BB962C8B-B14F-4D97-AF65-F5344CB8AC3E}">
        <p14:creationId xmlns:p14="http://schemas.microsoft.com/office/powerpoint/2010/main" val="210826887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r>
              <a:rPr kumimoji="1" lang="ja-JP" altLang="en-US" dirty="0"/>
              <a:t>履修説明は以上です。</a:t>
            </a:r>
            <a:endParaRPr kumimoji="1" lang="en-US" altLang="ja-JP" dirty="0"/>
          </a:p>
          <a:p>
            <a:endParaRPr kumimoji="1" lang="ja-JP" altLang="en-US" dirty="0"/>
          </a:p>
          <a:p>
            <a:r>
              <a:rPr kumimoji="1" lang="ja-JP" altLang="en-US" dirty="0"/>
              <a:t>本日説明した事項は、基本的にこの履修要項に全て網羅されています。</a:t>
            </a:r>
          </a:p>
          <a:p>
            <a:r>
              <a:rPr kumimoji="1" lang="ja-JP" altLang="en-US" dirty="0"/>
              <a:t>わからないことは、まず履修要項を確認してください。</a:t>
            </a:r>
          </a:p>
          <a:p>
            <a:endParaRPr kumimoji="1" lang="ja-JP" altLang="en-US" dirty="0"/>
          </a:p>
          <a:p>
            <a:r>
              <a:rPr kumimoji="1" lang="ja-JP" altLang="en-US" dirty="0"/>
              <a:t>大学での履修に関することは全て自己責任となっています。</a:t>
            </a:r>
            <a:endParaRPr kumimoji="1" lang="en-US" altLang="ja-JP" dirty="0"/>
          </a:p>
          <a:p>
            <a:r>
              <a:rPr kumimoji="1" lang="ja-JP" altLang="en-US" dirty="0"/>
              <a:t>わからないまま放置すると自身に不利益が生じることがありますので、不明な点は必ず社会学部教務課に相談してください。</a:t>
            </a:r>
            <a:endParaRPr kumimoji="1" lang="en-US" altLang="ja-JP" dirty="0"/>
          </a:p>
          <a:p>
            <a:endParaRPr kumimoji="1" lang="en-US" altLang="ja-JP" dirty="0"/>
          </a:p>
          <a:p>
            <a:r>
              <a:rPr kumimoji="1" lang="ja-JP" altLang="en-US" dirty="0"/>
              <a:t>みなさんにお会いできることを楽しみにしています。</a:t>
            </a:r>
            <a:endParaRPr kumimoji="1" lang="en-US" altLang="ja-JP" dirty="0"/>
          </a:p>
          <a:p>
            <a:r>
              <a:rPr kumimoji="1" lang="ja-JP" altLang="en-US" dirty="0"/>
              <a:t>お疲れ様でした。</a:t>
            </a:r>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36</a:t>
            </a:fld>
            <a:endParaRPr kumimoji="1" lang="ja-JP" altLang="en-US"/>
          </a:p>
        </p:txBody>
      </p:sp>
    </p:spTree>
    <p:extLst>
      <p:ext uri="{BB962C8B-B14F-4D97-AF65-F5344CB8AC3E}">
        <p14:creationId xmlns:p14="http://schemas.microsoft.com/office/powerpoint/2010/main" val="33074614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r>
              <a:rPr kumimoji="1" lang="ja-JP" altLang="en-US" dirty="0"/>
              <a:t>それでは、大学で学ぶにあたって知っておかなければならない制度について説明します。</a:t>
            </a:r>
            <a:endParaRPr kumimoji="1" lang="en-US" altLang="ja-JP" dirty="0"/>
          </a:p>
          <a:p>
            <a:r>
              <a:rPr kumimoji="1" lang="ja-JP" altLang="en-US" dirty="0"/>
              <a:t>履修要項の</a:t>
            </a:r>
            <a:r>
              <a:rPr kumimoji="1" lang="en-US" altLang="ja-JP" dirty="0"/>
              <a:t>13</a:t>
            </a:r>
            <a:r>
              <a:rPr kumimoji="1" lang="ja-JP" altLang="en-US" dirty="0"/>
              <a:t>ページにはとても重要なことを載せていますが、この資料を読み終えた後の</a:t>
            </a:r>
            <a:r>
              <a:rPr kumimoji="1" lang="ja-JP" altLang="en-US" dirty="0">
                <a:highlight>
                  <a:srgbClr val="FFFF00"/>
                </a:highlight>
              </a:rPr>
              <a:t>方が理解できると思いますので、後ほど読んでおいてください。</a:t>
            </a:r>
            <a:endParaRPr kumimoji="1" lang="en-US" altLang="ja-JP" dirty="0">
              <a:highlight>
                <a:srgbClr val="FFFF00"/>
              </a:highlight>
            </a:endParaRPr>
          </a:p>
          <a:p>
            <a:endParaRPr kumimoji="1" lang="en-US" altLang="ja-JP" dirty="0"/>
          </a:p>
          <a:p>
            <a:r>
              <a:rPr kumimoji="1" lang="ja-JP" altLang="en-US" dirty="0"/>
              <a:t>履修要項の</a:t>
            </a:r>
            <a:r>
              <a:rPr kumimoji="1" lang="en-US" altLang="ja-JP" dirty="0"/>
              <a:t>15</a:t>
            </a:r>
            <a:r>
              <a:rPr kumimoji="1" lang="ja-JP" altLang="en-US" dirty="0"/>
              <a:t>ページを開いてください。</a:t>
            </a:r>
          </a:p>
          <a:p>
            <a:endParaRPr kumimoji="1" lang="en-US" altLang="ja-JP" dirty="0"/>
          </a:p>
          <a:p>
            <a:r>
              <a:rPr kumimoji="1" lang="ja-JP" altLang="en-US" dirty="0"/>
              <a:t>まず、単位制度について説明します。</a:t>
            </a:r>
            <a:endParaRPr kumimoji="1" lang="en-US" altLang="ja-JP" dirty="0"/>
          </a:p>
          <a:p>
            <a:r>
              <a:rPr kumimoji="1" lang="ja-JP" altLang="en-US" dirty="0"/>
              <a:t>大学での学修は単位制で行われています。</a:t>
            </a:r>
            <a:endParaRPr kumimoji="1" lang="en-US" altLang="ja-JP" dirty="0"/>
          </a:p>
          <a:p>
            <a:r>
              <a:rPr lang="ja-JP" altLang="en-US" dirty="0">
                <a:solidFill>
                  <a:prstClr val="black"/>
                </a:solidFill>
              </a:rPr>
              <a:t>単位制とは、すべての科目に一定の単位数が定められており、その科目を履修して単位を修得し、定められた卒業要件単位数を満たすことで卒業が認定される制度です。</a:t>
            </a:r>
            <a:endParaRPr lang="en-US" altLang="ja-JP" dirty="0">
              <a:solidFill>
                <a:prstClr val="black"/>
              </a:solidFill>
            </a:endParaRPr>
          </a:p>
          <a:p>
            <a:pPr defTabSz="928910">
              <a:defRPr/>
            </a:pPr>
            <a:endParaRPr lang="en-US" altLang="ja-JP" dirty="0">
              <a:solidFill>
                <a:prstClr val="black"/>
              </a:solidFill>
            </a:endParaRPr>
          </a:p>
          <a:p>
            <a:pPr defTabSz="928910">
              <a:defRPr/>
            </a:pPr>
            <a:r>
              <a:rPr lang="ja-JP" altLang="en-US" dirty="0">
                <a:solidFill>
                  <a:prstClr val="black"/>
                </a:solidFill>
              </a:rPr>
              <a:t>「単位」とは、学修の量を数字で表したものです。</a:t>
            </a:r>
            <a:endParaRPr lang="en-US" altLang="ja-JP" dirty="0">
              <a:solidFill>
                <a:prstClr val="black"/>
              </a:solidFill>
            </a:endParaRPr>
          </a:p>
          <a:p>
            <a:pPr defTabSz="928910">
              <a:defRPr/>
            </a:pPr>
            <a:r>
              <a:rPr lang="ja-JP" altLang="en-US" dirty="0">
                <a:solidFill>
                  <a:prstClr val="black"/>
                </a:solidFill>
              </a:rPr>
              <a:t>本学における単位の計算方法は、表のとおり、原則として単位数によって必要な学修時間が定められています。</a:t>
            </a:r>
            <a:endParaRPr lang="en-US" altLang="ja-JP" dirty="0">
              <a:solidFill>
                <a:prstClr val="black"/>
              </a:solidFill>
            </a:endParaRPr>
          </a:p>
          <a:p>
            <a:pPr defTabSz="928910">
              <a:defRPr/>
            </a:pPr>
            <a:endParaRPr lang="en-US" altLang="ja-JP" dirty="0">
              <a:solidFill>
                <a:prstClr val="black"/>
              </a:solidFill>
            </a:endParaRPr>
          </a:p>
          <a:p>
            <a:pPr defTabSz="928910">
              <a:defRPr/>
            </a:pPr>
            <a:r>
              <a:rPr lang="ja-JP" altLang="en-US" dirty="0">
                <a:solidFill>
                  <a:prstClr val="black"/>
                </a:solidFill>
              </a:rPr>
              <a:t>単位の計算方法は、学則第</a:t>
            </a:r>
            <a:r>
              <a:rPr lang="en-US" altLang="ja-JP" dirty="0">
                <a:solidFill>
                  <a:prstClr val="black"/>
                </a:solidFill>
              </a:rPr>
              <a:t>26</a:t>
            </a:r>
            <a:r>
              <a:rPr lang="ja-JP" altLang="en-US" dirty="0">
                <a:solidFill>
                  <a:prstClr val="black"/>
                </a:solidFill>
              </a:rPr>
              <a:t>条に基づき、原則として次の基準によって計算します。</a:t>
            </a:r>
            <a:endParaRPr lang="en-US" altLang="ja-JP" dirty="0">
              <a:solidFill>
                <a:prstClr val="black"/>
              </a:solidFill>
            </a:endParaRPr>
          </a:p>
          <a:p>
            <a:pPr defTabSz="928910">
              <a:defRPr/>
            </a:pPr>
            <a:r>
              <a:rPr lang="ja-JP" altLang="en-US" dirty="0">
                <a:solidFill>
                  <a:prstClr val="black"/>
                </a:solidFill>
              </a:rPr>
              <a:t>①本学では単位計算上、</a:t>
            </a:r>
            <a:r>
              <a:rPr lang="en-US" altLang="ja-JP" dirty="0">
                <a:solidFill>
                  <a:prstClr val="black"/>
                </a:solidFill>
              </a:rPr>
              <a:t>1</a:t>
            </a:r>
            <a:r>
              <a:rPr lang="ja-JP" altLang="en-US" dirty="0" err="1">
                <a:solidFill>
                  <a:prstClr val="black"/>
                </a:solidFill>
              </a:rPr>
              <a:t>つの</a:t>
            </a:r>
            <a:r>
              <a:rPr lang="ja-JP" altLang="en-US" dirty="0">
                <a:solidFill>
                  <a:prstClr val="black"/>
                </a:solidFill>
              </a:rPr>
              <a:t>授業</a:t>
            </a:r>
            <a:r>
              <a:rPr lang="en-US" altLang="ja-JP" dirty="0">
                <a:solidFill>
                  <a:prstClr val="black"/>
                </a:solidFill>
              </a:rPr>
              <a:t>90</a:t>
            </a:r>
            <a:r>
              <a:rPr lang="ja-JP" altLang="en-US" dirty="0">
                <a:solidFill>
                  <a:prstClr val="black"/>
                </a:solidFill>
              </a:rPr>
              <a:t>分を</a:t>
            </a:r>
            <a:r>
              <a:rPr lang="en-US" altLang="ja-JP" dirty="0">
                <a:solidFill>
                  <a:prstClr val="black"/>
                </a:solidFill>
              </a:rPr>
              <a:t>2</a:t>
            </a:r>
            <a:r>
              <a:rPr lang="ja-JP" altLang="en-US" dirty="0">
                <a:solidFill>
                  <a:prstClr val="black"/>
                </a:solidFill>
              </a:rPr>
              <a:t>時間として計算します。</a:t>
            </a:r>
            <a:endParaRPr lang="en-US" altLang="ja-JP" dirty="0">
              <a:solidFill>
                <a:prstClr val="black"/>
              </a:solidFill>
            </a:endParaRPr>
          </a:p>
          <a:p>
            <a:pPr defTabSz="928910">
              <a:defRPr/>
            </a:pPr>
            <a:r>
              <a:rPr lang="ja-JP" altLang="en-US" dirty="0">
                <a:solidFill>
                  <a:prstClr val="black"/>
                </a:solidFill>
              </a:rPr>
              <a:t>　　</a:t>
            </a:r>
            <a:r>
              <a:rPr lang="en-US" altLang="ja-JP" dirty="0">
                <a:solidFill>
                  <a:prstClr val="black"/>
                </a:solidFill>
              </a:rPr>
              <a:t>※</a:t>
            </a:r>
            <a:r>
              <a:rPr lang="ja-JP" altLang="en-US" dirty="0">
                <a:solidFill>
                  <a:prstClr val="black"/>
                </a:solidFill>
              </a:rPr>
              <a:t>授業時間帯は履修要項の</a:t>
            </a:r>
            <a:r>
              <a:rPr lang="en-US" altLang="ja-JP" dirty="0">
                <a:solidFill>
                  <a:prstClr val="black"/>
                </a:solidFill>
              </a:rPr>
              <a:t>17</a:t>
            </a:r>
            <a:r>
              <a:rPr lang="ja-JP" altLang="en-US" dirty="0">
                <a:solidFill>
                  <a:prstClr val="black"/>
                </a:solidFill>
              </a:rPr>
              <a:t>ページで確認してください。</a:t>
            </a:r>
            <a:endParaRPr lang="en-US" altLang="ja-JP" dirty="0">
              <a:solidFill>
                <a:prstClr val="black"/>
              </a:solidFill>
            </a:endParaRPr>
          </a:p>
          <a:p>
            <a:pPr defTabSz="928910">
              <a:defRPr/>
            </a:pPr>
            <a:r>
              <a:rPr lang="ja-JP" altLang="en-US" dirty="0">
                <a:solidFill>
                  <a:prstClr val="black"/>
                </a:solidFill>
              </a:rPr>
              <a:t>②</a:t>
            </a:r>
            <a:r>
              <a:rPr lang="en-US" altLang="ja-JP" dirty="0">
                <a:solidFill>
                  <a:prstClr val="black"/>
                </a:solidFill>
              </a:rPr>
              <a:t>1</a:t>
            </a:r>
            <a:r>
              <a:rPr lang="ja-JP" altLang="en-US" dirty="0">
                <a:solidFill>
                  <a:prstClr val="black"/>
                </a:solidFill>
              </a:rPr>
              <a:t>単位につき、授業の時間と予習や復習など自主的学修の時間を合わせて</a:t>
            </a:r>
            <a:r>
              <a:rPr lang="en-US" altLang="ja-JP" dirty="0">
                <a:solidFill>
                  <a:prstClr val="black"/>
                </a:solidFill>
              </a:rPr>
              <a:t>45</a:t>
            </a:r>
            <a:r>
              <a:rPr lang="ja-JP" altLang="en-US" dirty="0">
                <a:solidFill>
                  <a:prstClr val="black"/>
                </a:solidFill>
              </a:rPr>
              <a:t>時間の学修時間を必要と定めています。</a:t>
            </a:r>
            <a:endParaRPr lang="en-US" altLang="ja-JP" dirty="0">
              <a:solidFill>
                <a:prstClr val="black"/>
              </a:solidFill>
            </a:endParaRPr>
          </a:p>
          <a:p>
            <a:pPr defTabSz="928910">
              <a:defRPr/>
            </a:pPr>
            <a:r>
              <a:rPr lang="ja-JP" altLang="en-US" dirty="0">
                <a:solidFill>
                  <a:prstClr val="black"/>
                </a:solidFill>
              </a:rPr>
              <a:t>③第</a:t>
            </a:r>
            <a:r>
              <a:rPr lang="en-US" altLang="ja-JP" dirty="0">
                <a:solidFill>
                  <a:prstClr val="black"/>
                </a:solidFill>
              </a:rPr>
              <a:t>1</a:t>
            </a:r>
            <a:r>
              <a:rPr lang="ja-JP" altLang="en-US" dirty="0">
                <a:solidFill>
                  <a:prstClr val="black"/>
                </a:solidFill>
              </a:rPr>
              <a:t>学期（前期）授業期間を</a:t>
            </a:r>
            <a:r>
              <a:rPr lang="en-US" altLang="ja-JP" dirty="0">
                <a:solidFill>
                  <a:prstClr val="black"/>
                </a:solidFill>
              </a:rPr>
              <a:t>15</a:t>
            </a:r>
            <a:r>
              <a:rPr lang="ja-JP" altLang="en-US" dirty="0">
                <a:solidFill>
                  <a:prstClr val="black"/>
                </a:solidFill>
              </a:rPr>
              <a:t>週、第</a:t>
            </a:r>
            <a:r>
              <a:rPr lang="en-US" altLang="ja-JP" dirty="0">
                <a:solidFill>
                  <a:prstClr val="black"/>
                </a:solidFill>
              </a:rPr>
              <a:t>2</a:t>
            </a:r>
            <a:r>
              <a:rPr lang="ja-JP" altLang="en-US" dirty="0">
                <a:solidFill>
                  <a:prstClr val="black"/>
                </a:solidFill>
              </a:rPr>
              <a:t>学期（後期）授業期間を</a:t>
            </a:r>
            <a:r>
              <a:rPr lang="en-US" altLang="ja-JP" dirty="0">
                <a:solidFill>
                  <a:prstClr val="black"/>
                </a:solidFill>
              </a:rPr>
              <a:t>15</a:t>
            </a:r>
            <a:r>
              <a:rPr lang="ja-JP" altLang="en-US" dirty="0">
                <a:solidFill>
                  <a:prstClr val="black"/>
                </a:solidFill>
              </a:rPr>
              <a:t>週とし、</a:t>
            </a:r>
            <a:r>
              <a:rPr lang="en-US" altLang="ja-JP" dirty="0">
                <a:solidFill>
                  <a:prstClr val="black"/>
                </a:solidFill>
              </a:rPr>
              <a:t>1</a:t>
            </a:r>
            <a:r>
              <a:rPr lang="ja-JP" altLang="en-US" dirty="0">
                <a:solidFill>
                  <a:prstClr val="black"/>
                </a:solidFill>
              </a:rPr>
              <a:t>年間（通年）で</a:t>
            </a:r>
            <a:r>
              <a:rPr lang="en-US" altLang="ja-JP" dirty="0">
                <a:solidFill>
                  <a:prstClr val="black"/>
                </a:solidFill>
              </a:rPr>
              <a:t>30</a:t>
            </a:r>
            <a:r>
              <a:rPr lang="ja-JP" altLang="en-US" dirty="0">
                <a:solidFill>
                  <a:prstClr val="black"/>
                </a:solidFill>
              </a:rPr>
              <a:t>週としています。</a:t>
            </a:r>
            <a:endParaRPr lang="en-US" altLang="ja-JP" dirty="0">
              <a:solidFill>
                <a:prstClr val="black"/>
              </a:solidFill>
            </a:endParaRPr>
          </a:p>
          <a:p>
            <a:pPr defTabSz="928910">
              <a:defRPr/>
            </a:pPr>
            <a:endParaRPr lang="en-US" altLang="ja-JP" dirty="0">
              <a:solidFill>
                <a:prstClr val="black"/>
              </a:solidFill>
            </a:endParaRPr>
          </a:p>
          <a:p>
            <a:pPr defTabSz="928910">
              <a:defRPr/>
            </a:pPr>
            <a:r>
              <a:rPr lang="ja-JP" altLang="en-US" dirty="0">
                <a:solidFill>
                  <a:prstClr val="black"/>
                </a:solidFill>
              </a:rPr>
              <a:t>講義・演習・講読科目の場合、単位計算上の授業時間</a:t>
            </a:r>
            <a:r>
              <a:rPr lang="en-US" altLang="ja-JP" dirty="0">
                <a:solidFill>
                  <a:prstClr val="black"/>
                </a:solidFill>
              </a:rPr>
              <a:t>2</a:t>
            </a:r>
            <a:r>
              <a:rPr lang="ja-JP" altLang="en-US" dirty="0">
                <a:solidFill>
                  <a:prstClr val="black"/>
                </a:solidFill>
              </a:rPr>
              <a:t>時間に対し、</a:t>
            </a:r>
            <a:r>
              <a:rPr lang="en-US" altLang="ja-JP" dirty="0">
                <a:solidFill>
                  <a:prstClr val="black"/>
                </a:solidFill>
              </a:rPr>
              <a:t>4</a:t>
            </a:r>
            <a:r>
              <a:rPr lang="ja-JP" altLang="en-US" dirty="0">
                <a:solidFill>
                  <a:prstClr val="black"/>
                </a:solidFill>
              </a:rPr>
              <a:t>時間（授業時間の</a:t>
            </a:r>
            <a:r>
              <a:rPr lang="en-US" altLang="ja-JP" dirty="0">
                <a:solidFill>
                  <a:prstClr val="black"/>
                </a:solidFill>
              </a:rPr>
              <a:t>2</a:t>
            </a:r>
            <a:r>
              <a:rPr lang="ja-JP" altLang="en-US" dirty="0">
                <a:solidFill>
                  <a:prstClr val="black"/>
                </a:solidFill>
              </a:rPr>
              <a:t>倍）の予習や復習など自主的学修が必要と定めています。</a:t>
            </a:r>
            <a:endParaRPr lang="en-US" altLang="ja-JP" dirty="0">
              <a:solidFill>
                <a:prstClr val="black"/>
              </a:solidFill>
            </a:endParaRPr>
          </a:p>
          <a:p>
            <a:pPr defTabSz="928910">
              <a:defRPr/>
            </a:pPr>
            <a:r>
              <a:rPr lang="ja-JP" altLang="en-US" dirty="0">
                <a:solidFill>
                  <a:prstClr val="black"/>
                </a:solidFill>
              </a:rPr>
              <a:t>また、外国語・スポーツ・実習科目の場合、単位計算上の授業時間</a:t>
            </a:r>
            <a:r>
              <a:rPr lang="en-US" altLang="ja-JP" dirty="0">
                <a:solidFill>
                  <a:prstClr val="black"/>
                </a:solidFill>
              </a:rPr>
              <a:t>2</a:t>
            </a:r>
            <a:r>
              <a:rPr lang="ja-JP" altLang="en-US" dirty="0">
                <a:solidFill>
                  <a:prstClr val="black"/>
                </a:solidFill>
              </a:rPr>
              <a:t>時間に対し、</a:t>
            </a:r>
            <a:r>
              <a:rPr lang="en-US" altLang="ja-JP" dirty="0">
                <a:solidFill>
                  <a:prstClr val="black"/>
                </a:solidFill>
              </a:rPr>
              <a:t>1</a:t>
            </a:r>
            <a:r>
              <a:rPr lang="ja-JP" altLang="en-US" dirty="0">
                <a:solidFill>
                  <a:prstClr val="black"/>
                </a:solidFill>
              </a:rPr>
              <a:t>時間（授業時間の半分）の自主的学修が必要と定めています。　</a:t>
            </a:r>
            <a:endParaRPr lang="en-US" altLang="ja-JP" dirty="0">
              <a:solidFill>
                <a:prstClr val="black"/>
              </a:solidFill>
            </a:endParaRPr>
          </a:p>
          <a:p>
            <a:pPr defTabSz="928910">
              <a:defRPr/>
            </a:pPr>
            <a:endParaRPr lang="en-US" altLang="ja-JP" dirty="0">
              <a:solidFill>
                <a:prstClr val="black"/>
              </a:solidFill>
            </a:endParaRPr>
          </a:p>
          <a:p>
            <a:pPr defTabSz="928910">
              <a:defRPr/>
            </a:pPr>
            <a:r>
              <a:rPr lang="ja-JP" altLang="en-US" dirty="0">
                <a:solidFill>
                  <a:prstClr val="black"/>
                </a:solidFill>
              </a:rPr>
              <a:t>例えば、半期</a:t>
            </a:r>
            <a:r>
              <a:rPr lang="en-US" altLang="ja-JP" dirty="0">
                <a:solidFill>
                  <a:prstClr val="black"/>
                </a:solidFill>
              </a:rPr>
              <a:t>15</a:t>
            </a:r>
            <a:r>
              <a:rPr lang="ja-JP" altLang="en-US" dirty="0">
                <a:solidFill>
                  <a:prstClr val="black"/>
                </a:solidFill>
              </a:rPr>
              <a:t>週で週</a:t>
            </a:r>
            <a:r>
              <a:rPr lang="en-US" altLang="ja-JP" dirty="0">
                <a:solidFill>
                  <a:prstClr val="black"/>
                </a:solidFill>
              </a:rPr>
              <a:t>1</a:t>
            </a:r>
            <a:r>
              <a:rPr lang="ja-JP" altLang="en-US" dirty="0">
                <a:solidFill>
                  <a:prstClr val="black"/>
                </a:solidFill>
              </a:rPr>
              <a:t>回授業が行われる講義科目は、</a:t>
            </a:r>
            <a:r>
              <a:rPr lang="en-US" altLang="ja-JP" dirty="0">
                <a:solidFill>
                  <a:prstClr val="black"/>
                </a:solidFill>
              </a:rPr>
              <a:t>2</a:t>
            </a:r>
            <a:r>
              <a:rPr lang="ja-JP" altLang="en-US" dirty="0">
                <a:solidFill>
                  <a:prstClr val="black"/>
                </a:solidFill>
              </a:rPr>
              <a:t>単位となります。　</a:t>
            </a:r>
            <a:endParaRPr lang="en-US" altLang="ja-JP" dirty="0">
              <a:solidFill>
                <a:prstClr val="black"/>
              </a:solidFill>
            </a:endParaRPr>
          </a:p>
          <a:p>
            <a:pPr defTabSz="928910">
              <a:defRPr/>
            </a:pPr>
            <a:r>
              <a:rPr lang="ja-JP" altLang="en-US" dirty="0">
                <a:solidFill>
                  <a:prstClr val="black"/>
                </a:solidFill>
              </a:rPr>
              <a:t>半期</a:t>
            </a:r>
            <a:r>
              <a:rPr lang="en-US" altLang="ja-JP" dirty="0">
                <a:solidFill>
                  <a:prstClr val="black"/>
                </a:solidFill>
              </a:rPr>
              <a:t>15</a:t>
            </a:r>
            <a:r>
              <a:rPr lang="ja-JP" altLang="en-US" dirty="0">
                <a:solidFill>
                  <a:prstClr val="black"/>
                </a:solidFill>
              </a:rPr>
              <a:t>週で週に</a:t>
            </a:r>
            <a:r>
              <a:rPr lang="en-US" altLang="ja-JP" dirty="0">
                <a:solidFill>
                  <a:prstClr val="black"/>
                </a:solidFill>
              </a:rPr>
              <a:t>2</a:t>
            </a:r>
            <a:r>
              <a:rPr lang="ja-JP" altLang="en-US" dirty="0">
                <a:solidFill>
                  <a:prstClr val="black"/>
                </a:solidFill>
              </a:rPr>
              <a:t>回授業が行われる講義科目や、年間</a:t>
            </a:r>
            <a:r>
              <a:rPr lang="en-US" altLang="ja-JP" dirty="0">
                <a:solidFill>
                  <a:prstClr val="black"/>
                </a:solidFill>
              </a:rPr>
              <a:t>30</a:t>
            </a:r>
            <a:r>
              <a:rPr lang="ja-JP" altLang="en-US" dirty="0">
                <a:solidFill>
                  <a:prstClr val="black"/>
                </a:solidFill>
              </a:rPr>
              <a:t>週で週１回授業が行われる講義科目は、</a:t>
            </a:r>
            <a:r>
              <a:rPr lang="en-US" altLang="ja-JP" dirty="0">
                <a:solidFill>
                  <a:prstClr val="black"/>
                </a:solidFill>
              </a:rPr>
              <a:t>4</a:t>
            </a:r>
            <a:r>
              <a:rPr lang="ja-JP" altLang="en-US" dirty="0">
                <a:solidFill>
                  <a:prstClr val="black"/>
                </a:solidFill>
              </a:rPr>
              <a:t>単位になります。　</a:t>
            </a:r>
            <a:endParaRPr lang="en-US" altLang="ja-JP" dirty="0">
              <a:solidFill>
                <a:prstClr val="black"/>
              </a:solidFill>
            </a:endParaRPr>
          </a:p>
          <a:p>
            <a:pPr defTabSz="928910">
              <a:defRPr/>
            </a:pPr>
            <a:r>
              <a:rPr lang="ja-JP" altLang="en-US" dirty="0">
                <a:solidFill>
                  <a:prstClr val="black"/>
                </a:solidFill>
              </a:rPr>
              <a:t>外国語科目や実習科目であれば、半期</a:t>
            </a:r>
            <a:r>
              <a:rPr lang="en-US" altLang="ja-JP" dirty="0">
                <a:solidFill>
                  <a:prstClr val="black"/>
                </a:solidFill>
              </a:rPr>
              <a:t>15</a:t>
            </a:r>
            <a:r>
              <a:rPr lang="ja-JP" altLang="en-US" dirty="0">
                <a:solidFill>
                  <a:prstClr val="black"/>
                </a:solidFill>
              </a:rPr>
              <a:t>週で週</a:t>
            </a:r>
            <a:r>
              <a:rPr lang="en-US" altLang="ja-JP" dirty="0">
                <a:solidFill>
                  <a:prstClr val="black"/>
                </a:solidFill>
              </a:rPr>
              <a:t>1</a:t>
            </a:r>
            <a:r>
              <a:rPr lang="ja-JP" altLang="en-US" dirty="0">
                <a:solidFill>
                  <a:prstClr val="black"/>
                </a:solidFill>
              </a:rPr>
              <a:t>回授業が行われる科目は、</a:t>
            </a:r>
            <a:r>
              <a:rPr lang="en-US" altLang="ja-JP" dirty="0">
                <a:solidFill>
                  <a:prstClr val="black"/>
                </a:solidFill>
              </a:rPr>
              <a:t>1</a:t>
            </a:r>
            <a:r>
              <a:rPr lang="ja-JP" altLang="en-US" dirty="0">
                <a:solidFill>
                  <a:prstClr val="black"/>
                </a:solidFill>
              </a:rPr>
              <a:t>単位です。</a:t>
            </a:r>
          </a:p>
          <a:p>
            <a:pPr defTabSz="928910">
              <a:defRPr/>
            </a:pPr>
            <a:endParaRPr lang="en-US" altLang="ja-JP" dirty="0">
              <a:solidFill>
                <a:prstClr val="black"/>
              </a:solidFill>
            </a:endParaRPr>
          </a:p>
          <a:p>
            <a:r>
              <a:rPr kumimoji="1" lang="en-US" altLang="ja-JP" dirty="0"/>
              <a:t>1</a:t>
            </a:r>
            <a:r>
              <a:rPr kumimoji="1" lang="ja-JP" altLang="en-US" dirty="0" err="1"/>
              <a:t>つの</a:t>
            </a:r>
            <a:r>
              <a:rPr kumimoji="1" lang="ja-JP" altLang="en-US" dirty="0"/>
              <a:t>授業科目に定められた所定の単位を修得するためには、次の</a:t>
            </a:r>
            <a:r>
              <a:rPr kumimoji="1" lang="en-US" altLang="ja-JP" dirty="0"/>
              <a:t>3</a:t>
            </a:r>
            <a:r>
              <a:rPr kumimoji="1" lang="ja-JP" altLang="en-US" dirty="0" err="1"/>
              <a:t>つの</a:t>
            </a:r>
            <a:r>
              <a:rPr kumimoji="1" lang="ja-JP" altLang="en-US" dirty="0"/>
              <a:t>条件を満たしていなければなりません。</a:t>
            </a:r>
            <a:endParaRPr kumimoji="1" lang="en-US" altLang="ja-JP" dirty="0"/>
          </a:p>
          <a:p>
            <a:r>
              <a:rPr kumimoji="1" lang="en-US" altLang="ja-JP" dirty="0"/>
              <a:t>(1)</a:t>
            </a:r>
            <a:r>
              <a:rPr kumimoji="1" lang="ja-JP" altLang="en-US" dirty="0"/>
              <a:t>単位の認定を受けようとする科目について、履修登録をすること。</a:t>
            </a:r>
            <a:endParaRPr kumimoji="1" lang="en-US" altLang="ja-JP" dirty="0"/>
          </a:p>
          <a:p>
            <a:r>
              <a:rPr kumimoji="1" lang="en-US" altLang="ja-JP" dirty="0"/>
              <a:t>(2)</a:t>
            </a:r>
            <a:r>
              <a:rPr kumimoji="1" lang="ja-JP" altLang="en-US" dirty="0"/>
              <a:t>その科目の授業に出席し、履修に必要な学修をすること。</a:t>
            </a:r>
            <a:endParaRPr kumimoji="1" lang="en-US" altLang="ja-JP" dirty="0"/>
          </a:p>
          <a:p>
            <a:r>
              <a:rPr kumimoji="1" lang="ja-JP" altLang="en-US" dirty="0"/>
              <a:t>　</a:t>
            </a:r>
            <a:r>
              <a:rPr kumimoji="1" lang="en-US" altLang="ja-JP" dirty="0"/>
              <a:t>※</a:t>
            </a:r>
            <a:r>
              <a:rPr kumimoji="1" lang="ja-JP" altLang="en-US" dirty="0"/>
              <a:t>総授業回数の</a:t>
            </a:r>
            <a:r>
              <a:rPr kumimoji="1" lang="en-US" altLang="ja-JP" dirty="0"/>
              <a:t>3</a:t>
            </a:r>
            <a:r>
              <a:rPr kumimoji="1" lang="ja-JP" altLang="en-US" dirty="0"/>
              <a:t>分の１を超えて欠席した場合は、その科目の単位認定は受けられないことがあります。</a:t>
            </a:r>
            <a:endParaRPr kumimoji="1" lang="en-US" altLang="ja-JP" dirty="0"/>
          </a:p>
          <a:p>
            <a:r>
              <a:rPr kumimoji="1" lang="en-US" altLang="ja-JP" dirty="0"/>
              <a:t>(3)</a:t>
            </a:r>
            <a:r>
              <a:rPr kumimoji="1" lang="ja-JP" altLang="en-US" dirty="0"/>
              <a:t>その科目の試験を受け、合格すること。　</a:t>
            </a:r>
            <a:endParaRPr lang="en-US" altLang="ja-JP" dirty="0">
              <a:solidFill>
                <a:prstClr val="black"/>
              </a:solidFill>
            </a:endParaRPr>
          </a:p>
          <a:p>
            <a:pPr defTabSz="928910">
              <a:defRPr/>
            </a:pPr>
            <a:endParaRPr lang="ja-JP" altLang="en-US" dirty="0">
              <a:solidFill>
                <a:prstClr val="black"/>
              </a:solidFill>
            </a:endParaRPr>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4</a:t>
            </a:fld>
            <a:endParaRPr kumimoji="1" lang="ja-JP" altLang="en-US"/>
          </a:p>
        </p:txBody>
      </p:sp>
    </p:spTree>
    <p:extLst>
      <p:ext uri="{BB962C8B-B14F-4D97-AF65-F5344CB8AC3E}">
        <p14:creationId xmlns:p14="http://schemas.microsoft.com/office/powerpoint/2010/main" val="34511706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r>
              <a:rPr kumimoji="1" lang="ja-JP" altLang="en-US" dirty="0"/>
              <a:t>次に、授業科目の開設方法について説明します。</a:t>
            </a:r>
            <a:endParaRPr kumimoji="1" lang="en-US" altLang="ja-JP" dirty="0"/>
          </a:p>
          <a:p>
            <a:pPr defTabSz="915496">
              <a:defRPr/>
            </a:pPr>
            <a:r>
              <a:rPr lang="ja-JP" altLang="en-US" dirty="0"/>
              <a:t>履修要項の</a:t>
            </a:r>
            <a:r>
              <a:rPr lang="en-US" altLang="ja-JP" dirty="0"/>
              <a:t>19</a:t>
            </a:r>
            <a:r>
              <a:rPr lang="ja-JP" altLang="en-US" dirty="0"/>
              <a:t>ページを開いてください。</a:t>
            </a:r>
            <a:endParaRPr lang="en-US" altLang="ja-JP" sz="1100" dirty="0"/>
          </a:p>
          <a:p>
            <a:endParaRPr kumimoji="1" lang="en-US" altLang="ja-JP" dirty="0"/>
          </a:p>
          <a:p>
            <a:r>
              <a:rPr kumimoji="1" lang="ja-JP" altLang="en-US" dirty="0"/>
              <a:t>社会学部の授業は、セメスター制で開講しています。</a:t>
            </a:r>
            <a:endParaRPr kumimoji="1" lang="en-US" altLang="ja-JP" dirty="0"/>
          </a:p>
          <a:p>
            <a:r>
              <a:rPr kumimoji="1" lang="ja-JP" altLang="en-US" dirty="0"/>
              <a:t>セメスター制とは、半年を</a:t>
            </a:r>
            <a:r>
              <a:rPr kumimoji="1" lang="en-US" altLang="ja-JP" dirty="0"/>
              <a:t>1</a:t>
            </a:r>
            <a:r>
              <a:rPr kumimoji="1" lang="ja-JP" altLang="en-US" dirty="0"/>
              <a:t>学期とするもので、</a:t>
            </a:r>
            <a:r>
              <a:rPr kumimoji="1" lang="en-US" altLang="ja-JP" dirty="0"/>
              <a:t>1</a:t>
            </a:r>
            <a:r>
              <a:rPr kumimoji="1" lang="ja-JP" altLang="en-US" dirty="0"/>
              <a:t>学年を、原則として</a:t>
            </a:r>
            <a:r>
              <a:rPr kumimoji="1" lang="en-US" altLang="ja-JP" dirty="0"/>
              <a:t>4</a:t>
            </a:r>
            <a:r>
              <a:rPr kumimoji="1" lang="ja-JP" altLang="en-US" dirty="0"/>
              <a:t>月～</a:t>
            </a:r>
            <a:r>
              <a:rPr kumimoji="1" lang="en-US" altLang="ja-JP" dirty="0"/>
              <a:t>9</a:t>
            </a:r>
            <a:r>
              <a:rPr kumimoji="1" lang="ja-JP" altLang="en-US" dirty="0"/>
              <a:t>月末までの第</a:t>
            </a:r>
            <a:r>
              <a:rPr kumimoji="1" lang="en-US" altLang="ja-JP" dirty="0"/>
              <a:t>1</a:t>
            </a:r>
            <a:r>
              <a:rPr kumimoji="1" lang="ja-JP" altLang="en-US" dirty="0"/>
              <a:t>学期（前期）と、</a:t>
            </a:r>
            <a:r>
              <a:rPr kumimoji="1" lang="en-US" altLang="ja-JP" dirty="0"/>
              <a:t>10</a:t>
            </a:r>
            <a:r>
              <a:rPr kumimoji="1" lang="ja-JP" altLang="en-US" dirty="0"/>
              <a:t>月～翌年</a:t>
            </a:r>
            <a:r>
              <a:rPr kumimoji="1" lang="en-US" altLang="ja-JP" dirty="0"/>
              <a:t>3</a:t>
            </a:r>
            <a:r>
              <a:rPr kumimoji="1" lang="ja-JP" altLang="en-US" dirty="0"/>
              <a:t>月末までの第</a:t>
            </a:r>
            <a:r>
              <a:rPr kumimoji="1" lang="en-US" altLang="ja-JP" dirty="0"/>
              <a:t>2</a:t>
            </a:r>
            <a:r>
              <a:rPr kumimoji="1" lang="ja-JP" altLang="en-US" dirty="0"/>
              <a:t>学期（後期）に区分し、以後</a:t>
            </a:r>
            <a:r>
              <a:rPr kumimoji="1" lang="en-US" altLang="ja-JP" dirty="0"/>
              <a:t>4</a:t>
            </a:r>
            <a:r>
              <a:rPr kumimoji="1" lang="ja-JP" altLang="en-US" dirty="0"/>
              <a:t>学年までの計</a:t>
            </a:r>
            <a:r>
              <a:rPr kumimoji="1" lang="en-US" altLang="ja-JP" dirty="0"/>
              <a:t>8</a:t>
            </a:r>
            <a:r>
              <a:rPr kumimoji="1" lang="ja-JP" altLang="en-US" dirty="0"/>
              <a:t>学期にわたって教育課程（カリキュラム）の編成を行うものです。</a:t>
            </a:r>
            <a:endParaRPr kumimoji="1" lang="en-US" altLang="ja-JP" dirty="0"/>
          </a:p>
          <a:p>
            <a:r>
              <a:rPr kumimoji="1" lang="ja-JP" altLang="en-US" dirty="0"/>
              <a:t>第</a:t>
            </a:r>
            <a:r>
              <a:rPr kumimoji="1" lang="en-US" altLang="ja-JP" dirty="0"/>
              <a:t>1</a:t>
            </a:r>
            <a:r>
              <a:rPr kumimoji="1" lang="ja-JP" altLang="en-US" dirty="0"/>
              <a:t>学年の第</a:t>
            </a:r>
            <a:r>
              <a:rPr kumimoji="1" lang="en-US" altLang="ja-JP" dirty="0"/>
              <a:t>1</a:t>
            </a:r>
            <a:r>
              <a:rPr kumimoji="1" lang="ja-JP" altLang="en-US" dirty="0"/>
              <a:t>学期（前期）が第</a:t>
            </a:r>
            <a:r>
              <a:rPr kumimoji="1" lang="en-US" altLang="ja-JP" dirty="0"/>
              <a:t>1</a:t>
            </a:r>
            <a:r>
              <a:rPr kumimoji="1" lang="ja-JP" altLang="en-US" dirty="0"/>
              <a:t>セメスター、第</a:t>
            </a:r>
            <a:r>
              <a:rPr kumimoji="1" lang="en-US" altLang="ja-JP" dirty="0"/>
              <a:t>2</a:t>
            </a:r>
            <a:r>
              <a:rPr kumimoji="1" lang="ja-JP" altLang="en-US" dirty="0"/>
              <a:t>学期（後期）が第</a:t>
            </a:r>
            <a:r>
              <a:rPr kumimoji="1" lang="en-US" altLang="ja-JP" dirty="0"/>
              <a:t>2</a:t>
            </a:r>
            <a:r>
              <a:rPr kumimoji="1" lang="ja-JP" altLang="en-US" dirty="0"/>
              <a:t>セメスター、第</a:t>
            </a:r>
            <a:r>
              <a:rPr kumimoji="1" lang="en-US" altLang="ja-JP" dirty="0"/>
              <a:t>4</a:t>
            </a:r>
            <a:r>
              <a:rPr kumimoji="1" lang="ja-JP" altLang="en-US" dirty="0"/>
              <a:t>学年の第</a:t>
            </a:r>
            <a:r>
              <a:rPr kumimoji="1" lang="en-US" altLang="ja-JP" dirty="0"/>
              <a:t>2</a:t>
            </a:r>
            <a:r>
              <a:rPr kumimoji="1" lang="ja-JP" altLang="en-US" dirty="0"/>
              <a:t>学期（後期）が第</a:t>
            </a:r>
            <a:r>
              <a:rPr kumimoji="1" lang="en-US" altLang="ja-JP" dirty="0"/>
              <a:t>8</a:t>
            </a:r>
            <a:r>
              <a:rPr kumimoji="1" lang="ja-JP" altLang="en-US" dirty="0"/>
              <a:t>セメスターになります。</a:t>
            </a:r>
            <a:endParaRPr kumimoji="1" lang="en-US" altLang="ja-JP" dirty="0"/>
          </a:p>
          <a:p>
            <a:r>
              <a:rPr kumimoji="1" lang="ja-JP" altLang="en-US" dirty="0"/>
              <a:t>なお、実際に授業を開講する上での第</a:t>
            </a:r>
            <a:r>
              <a:rPr kumimoji="1" lang="en-US" altLang="ja-JP" dirty="0"/>
              <a:t>1</a:t>
            </a:r>
            <a:r>
              <a:rPr kumimoji="1" lang="ja-JP" altLang="en-US" dirty="0"/>
              <a:t>学期（前期）、第</a:t>
            </a:r>
            <a:r>
              <a:rPr kumimoji="1" lang="en-US" altLang="ja-JP" dirty="0"/>
              <a:t>2</a:t>
            </a:r>
            <a:r>
              <a:rPr kumimoji="1" lang="ja-JP" altLang="en-US" dirty="0"/>
              <a:t>学期（後期）の区分・日程は、毎年度、学年暦によって決定します。　</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5</a:t>
            </a:fld>
            <a:endParaRPr kumimoji="1" lang="ja-JP" altLang="en-US"/>
          </a:p>
        </p:txBody>
      </p:sp>
    </p:spTree>
    <p:extLst>
      <p:ext uri="{BB962C8B-B14F-4D97-AF65-F5344CB8AC3E}">
        <p14:creationId xmlns:p14="http://schemas.microsoft.com/office/powerpoint/2010/main" val="40483650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r>
              <a:rPr kumimoji="1" lang="ja-JP" altLang="en-US" dirty="0"/>
              <a:t>各授業科目は、原則として各セメスターを単位として開設しています。</a:t>
            </a:r>
            <a:endParaRPr kumimoji="1" lang="en-US" altLang="ja-JP" dirty="0"/>
          </a:p>
          <a:p>
            <a:r>
              <a:rPr kumimoji="1" lang="ja-JP" altLang="en-US" dirty="0"/>
              <a:t>実際には科目の性格等により、</a:t>
            </a:r>
            <a:r>
              <a:rPr kumimoji="1" lang="en-US" altLang="ja-JP" dirty="0"/>
              <a:t>1</a:t>
            </a:r>
            <a:r>
              <a:rPr kumimoji="1" lang="ja-JP" altLang="en-US" dirty="0"/>
              <a:t>週間に</a:t>
            </a:r>
            <a:r>
              <a:rPr kumimoji="1" lang="en-US" altLang="ja-JP" dirty="0"/>
              <a:t>1</a:t>
            </a:r>
            <a:r>
              <a:rPr kumimoji="1" lang="ja-JP" altLang="en-US" dirty="0"/>
              <a:t>回または</a:t>
            </a:r>
            <a:r>
              <a:rPr kumimoji="1" lang="en-US" altLang="ja-JP" dirty="0"/>
              <a:t>2</a:t>
            </a:r>
            <a:r>
              <a:rPr kumimoji="1" lang="ja-JP" altLang="en-US" dirty="0"/>
              <a:t>回の授業を行い、</a:t>
            </a:r>
            <a:r>
              <a:rPr kumimoji="1" lang="en-US" altLang="ja-JP" dirty="0"/>
              <a:t>1</a:t>
            </a:r>
            <a:r>
              <a:rPr kumimoji="1" lang="ja-JP" altLang="en-US" dirty="0" err="1"/>
              <a:t>つの</a:t>
            </a:r>
            <a:r>
              <a:rPr kumimoji="1" lang="ja-JP" altLang="en-US" dirty="0"/>
              <a:t>学期で完結する学期完結型（前期・後期型）、</a:t>
            </a:r>
            <a:r>
              <a:rPr kumimoji="1" lang="en-US" altLang="ja-JP" dirty="0"/>
              <a:t>1</a:t>
            </a:r>
            <a:r>
              <a:rPr kumimoji="1" lang="ja-JP" altLang="en-US" dirty="0"/>
              <a:t>週間に</a:t>
            </a:r>
            <a:r>
              <a:rPr kumimoji="1" lang="en-US" altLang="ja-JP" dirty="0"/>
              <a:t>1</a:t>
            </a:r>
            <a:r>
              <a:rPr kumimoji="1" lang="ja-JP" altLang="en-US" dirty="0"/>
              <a:t>回の授業を行い、</a:t>
            </a:r>
            <a:r>
              <a:rPr kumimoji="1" lang="en-US" altLang="ja-JP" dirty="0"/>
              <a:t>2</a:t>
            </a:r>
            <a:r>
              <a:rPr kumimoji="1" lang="ja-JP" altLang="en-US" dirty="0" err="1"/>
              <a:t>つの</a:t>
            </a:r>
            <a:r>
              <a:rPr kumimoji="1" lang="ja-JP" altLang="en-US" dirty="0"/>
              <a:t>学期（</a:t>
            </a:r>
            <a:r>
              <a:rPr kumimoji="1" lang="en-US" altLang="ja-JP" dirty="0"/>
              <a:t>1</a:t>
            </a:r>
            <a:r>
              <a:rPr kumimoji="1" lang="ja-JP" altLang="en-US" dirty="0"/>
              <a:t>年間）で完結する学期連結型（通年型）などの開講方式をとっています。</a:t>
            </a:r>
            <a:endParaRPr kumimoji="1" lang="en-US" altLang="ja-JP" dirty="0"/>
          </a:p>
          <a:p>
            <a:r>
              <a:rPr kumimoji="1" lang="ja-JP" altLang="en-US" dirty="0"/>
              <a:t>なお、</a:t>
            </a:r>
            <a:r>
              <a:rPr kumimoji="1" lang="en-US" altLang="ja-JP" dirty="0"/>
              <a:t>1</a:t>
            </a:r>
            <a:r>
              <a:rPr kumimoji="1" lang="ja-JP" altLang="en-US" dirty="0"/>
              <a:t>週間に</a:t>
            </a:r>
            <a:r>
              <a:rPr kumimoji="1" lang="en-US" altLang="ja-JP" dirty="0"/>
              <a:t>2</a:t>
            </a:r>
            <a:r>
              <a:rPr kumimoji="1" lang="ja-JP" altLang="en-US" dirty="0"/>
              <a:t>回授業を行う科目の場合、一方の授業に出席するだけではその科目を履修したことにはならないので、注意する必要があります。</a:t>
            </a:r>
            <a:endParaRPr kumimoji="1" lang="en-US" altLang="ja-JP" dirty="0"/>
          </a:p>
          <a:p>
            <a:r>
              <a:rPr kumimoji="1" lang="ja-JP" altLang="en-US" dirty="0"/>
              <a:t>この他に、夏休み期間中に開講されるサマーセッションなど集中型の科目があります。</a:t>
            </a:r>
            <a:endParaRPr kumimoji="1" lang="en-US" altLang="ja-JP" dirty="0"/>
          </a:p>
          <a:p>
            <a:endParaRPr kumimoji="1" lang="en-US" altLang="ja-JP" dirty="0"/>
          </a:p>
          <a:p>
            <a:r>
              <a:rPr kumimoji="1" lang="ja-JP" altLang="en-US" dirty="0"/>
              <a:t>「授業科目」は、単位を認定する区分を示すものです。</a:t>
            </a:r>
            <a:endParaRPr kumimoji="1" lang="en-US" altLang="ja-JP" dirty="0"/>
          </a:p>
          <a:p>
            <a:r>
              <a:rPr kumimoji="1" lang="ja-JP" altLang="en-US" dirty="0"/>
              <a:t>授業内容を示すために、原則として「授業テーマ」が示されています。</a:t>
            </a:r>
          </a:p>
          <a:p>
            <a:r>
              <a:rPr kumimoji="1" lang="ja-JP" altLang="en-US" dirty="0"/>
              <a:t>同じ授業科目で複数クラスが開講されている場合は、特に指定のない限りどの授業テーマのクラスを履修してもかまいません。</a:t>
            </a:r>
            <a:endParaRPr kumimoji="1" lang="en-US" altLang="ja-JP" dirty="0"/>
          </a:p>
          <a:p>
            <a:r>
              <a:rPr kumimoji="1" lang="ja-JP" altLang="en-US" dirty="0"/>
              <a:t>ただし、例え「授業テーマ」が異なっている場合でも、単位の認定を受けることができるのは</a:t>
            </a:r>
            <a:r>
              <a:rPr kumimoji="1" lang="en-US" altLang="ja-JP" dirty="0"/>
              <a:t>1</a:t>
            </a:r>
            <a:r>
              <a:rPr kumimoji="1" lang="ja-JP" altLang="en-US" dirty="0" err="1"/>
              <a:t>つの</a:t>
            </a:r>
            <a:r>
              <a:rPr kumimoji="1" lang="ja-JP" altLang="en-US" dirty="0"/>
              <a:t>科目に対して</a:t>
            </a:r>
            <a:r>
              <a:rPr kumimoji="1" lang="en-US" altLang="ja-JP" dirty="0"/>
              <a:t>1</a:t>
            </a:r>
            <a:r>
              <a:rPr kumimoji="1" lang="ja-JP" altLang="en-US" dirty="0"/>
              <a:t>回だけです。</a:t>
            </a:r>
            <a:endParaRPr kumimoji="1" lang="en-US" altLang="ja-JP" dirty="0"/>
          </a:p>
          <a:p>
            <a:endParaRPr kumimoji="1" lang="en-US" altLang="ja-JP" dirty="0"/>
          </a:p>
          <a:p>
            <a:r>
              <a:rPr kumimoji="1" lang="ja-JP" altLang="en-US" dirty="0"/>
              <a:t>例えば、「人権論Ａ」「人権論Ｂ」という科目があります。</a:t>
            </a:r>
            <a:endParaRPr kumimoji="1" lang="en-US" altLang="ja-JP" dirty="0"/>
          </a:p>
          <a:p>
            <a:r>
              <a:rPr kumimoji="1" lang="ja-JP" altLang="en-US" dirty="0"/>
              <a:t>「人権論Ａ」も「人権論Ｂ」も複数の教員が担当して複数の授業が開講されており、「授業テーマ」もそれぞれ異なります。</a:t>
            </a:r>
            <a:endParaRPr kumimoji="1" lang="en-US" altLang="ja-JP" dirty="0"/>
          </a:p>
          <a:p>
            <a:r>
              <a:rPr kumimoji="1" lang="ja-JP" altLang="en-US" dirty="0"/>
              <a:t>どの教員が担当する授業を選ぶかは、時間割表やシラバスを参照して、自身で決めることができます。</a:t>
            </a:r>
            <a:endParaRPr kumimoji="1" lang="en-US" altLang="ja-JP" dirty="0"/>
          </a:p>
          <a:p>
            <a:r>
              <a:rPr kumimoji="1" lang="ja-JP" altLang="en-US" dirty="0"/>
              <a:t>ただし、「人権論Ａ」として履修できるのは１授業のみ、「人権論Ｂ」として履修できるのも１授業のみとなります。</a:t>
            </a:r>
            <a:endParaRPr kumimoji="1" lang="en-US" altLang="ja-JP" dirty="0"/>
          </a:p>
          <a:p>
            <a:endParaRPr kumimoji="1" lang="en-US" altLang="ja-JP" dirty="0"/>
          </a:p>
          <a:p>
            <a:r>
              <a:rPr kumimoji="1" lang="ja-JP" altLang="en-US" dirty="0"/>
              <a:t>注意してください。　</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6</a:t>
            </a:fld>
            <a:endParaRPr kumimoji="1" lang="ja-JP" altLang="en-US"/>
          </a:p>
        </p:txBody>
      </p:sp>
    </p:spTree>
    <p:extLst>
      <p:ext uri="{BB962C8B-B14F-4D97-AF65-F5344CB8AC3E}">
        <p14:creationId xmlns:p14="http://schemas.microsoft.com/office/powerpoint/2010/main" val="1617345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pPr defTabSz="928910">
              <a:defRPr/>
            </a:pPr>
            <a:r>
              <a:rPr lang="ja-JP" altLang="en-US" dirty="0"/>
              <a:t>履修要項の</a:t>
            </a:r>
            <a:r>
              <a:rPr lang="en-US" altLang="ja-JP" dirty="0"/>
              <a:t>16</a:t>
            </a:r>
            <a:r>
              <a:rPr lang="ja-JP" altLang="en-US" dirty="0"/>
              <a:t>ページを開いてください。</a:t>
            </a:r>
            <a:endParaRPr lang="en-US" altLang="ja-JP" sz="800" dirty="0"/>
          </a:p>
          <a:p>
            <a:pPr defTabSz="928910">
              <a:defRPr/>
            </a:pPr>
            <a:endParaRPr lang="en-US" altLang="ja-JP" dirty="0">
              <a:solidFill>
                <a:prstClr val="black"/>
              </a:solidFill>
            </a:endParaRPr>
          </a:p>
          <a:p>
            <a:pPr defTabSz="928910">
              <a:defRPr/>
            </a:pPr>
            <a:r>
              <a:rPr lang="ja-JP" altLang="en-US" dirty="0">
                <a:solidFill>
                  <a:prstClr val="black"/>
                </a:solidFill>
              </a:rPr>
              <a:t>履修登録は、科目を履修するための手続きです。</a:t>
            </a:r>
            <a:endParaRPr lang="en-US" altLang="ja-JP" dirty="0">
              <a:solidFill>
                <a:prstClr val="black"/>
              </a:solidFill>
            </a:endParaRPr>
          </a:p>
          <a:p>
            <a:pPr defTabSz="928910">
              <a:defRPr/>
            </a:pPr>
            <a:r>
              <a:rPr lang="ja-JP" altLang="en-US" dirty="0">
                <a:solidFill>
                  <a:prstClr val="black"/>
                </a:solidFill>
              </a:rPr>
              <a:t>この手続きをしていなければ、仮にその授業に出席していたとしても、試験を受けることや単位認定を受けることはできません。</a:t>
            </a:r>
            <a:endParaRPr lang="en-US" altLang="ja-JP" dirty="0">
              <a:solidFill>
                <a:prstClr val="black"/>
              </a:solidFill>
            </a:endParaRPr>
          </a:p>
          <a:p>
            <a:pPr defTabSz="928910">
              <a:defRPr/>
            </a:pPr>
            <a:r>
              <a:rPr lang="ja-JP" altLang="en-US" dirty="0">
                <a:solidFill>
                  <a:prstClr val="black"/>
                </a:solidFill>
              </a:rPr>
              <a:t>履修登録は学修計画の基礎となるものであり、登録が有効に行われるようすべて自己の責任において取り組まなければなりません。</a:t>
            </a:r>
          </a:p>
          <a:p>
            <a:pPr defTabSz="928910">
              <a:defRPr/>
            </a:pPr>
            <a:endParaRPr lang="en-US" altLang="ja-JP" dirty="0">
              <a:solidFill>
                <a:prstClr val="black"/>
              </a:solidFill>
            </a:endParaRPr>
          </a:p>
          <a:p>
            <a:pPr defTabSz="928910">
              <a:defRPr/>
            </a:pPr>
            <a:r>
              <a:rPr lang="ja-JP" altLang="en-US" dirty="0">
                <a:solidFill>
                  <a:prstClr val="black"/>
                </a:solidFill>
              </a:rPr>
              <a:t>履修登録は第</a:t>
            </a:r>
            <a:r>
              <a:rPr lang="en-US" altLang="ja-JP" dirty="0">
                <a:solidFill>
                  <a:prstClr val="black"/>
                </a:solidFill>
              </a:rPr>
              <a:t>1</a:t>
            </a:r>
            <a:r>
              <a:rPr lang="ja-JP" altLang="en-US" dirty="0">
                <a:solidFill>
                  <a:prstClr val="black"/>
                </a:solidFill>
              </a:rPr>
              <a:t>学期、第</a:t>
            </a:r>
            <a:r>
              <a:rPr lang="en-US" altLang="ja-JP" dirty="0">
                <a:solidFill>
                  <a:prstClr val="black"/>
                </a:solidFill>
              </a:rPr>
              <a:t>2</a:t>
            </a:r>
            <a:r>
              <a:rPr lang="ja-JP" altLang="en-US" dirty="0">
                <a:solidFill>
                  <a:prstClr val="black"/>
                </a:solidFill>
              </a:rPr>
              <a:t>学期の年</a:t>
            </a:r>
            <a:r>
              <a:rPr lang="en-US" altLang="ja-JP" dirty="0">
                <a:solidFill>
                  <a:prstClr val="black"/>
                </a:solidFill>
              </a:rPr>
              <a:t>2</a:t>
            </a:r>
            <a:r>
              <a:rPr lang="ja-JP" altLang="en-US" dirty="0">
                <a:solidFill>
                  <a:prstClr val="black"/>
                </a:solidFill>
              </a:rPr>
              <a:t>回行われます。</a:t>
            </a:r>
            <a:endParaRPr lang="en-US" altLang="ja-JP" dirty="0">
              <a:solidFill>
                <a:prstClr val="black"/>
              </a:solidFill>
            </a:endParaRPr>
          </a:p>
          <a:p>
            <a:pPr defTabSz="928910">
              <a:defRPr/>
            </a:pPr>
            <a:r>
              <a:rPr lang="en-US" altLang="ja-JP" dirty="0">
                <a:solidFill>
                  <a:prstClr val="black"/>
                </a:solidFill>
              </a:rPr>
              <a:t>※4</a:t>
            </a:r>
            <a:r>
              <a:rPr lang="ja-JP" altLang="en-US" dirty="0">
                <a:solidFill>
                  <a:prstClr val="black"/>
                </a:solidFill>
              </a:rPr>
              <a:t>年次は、第</a:t>
            </a:r>
            <a:r>
              <a:rPr lang="en-US" altLang="ja-JP" dirty="0">
                <a:solidFill>
                  <a:prstClr val="black"/>
                </a:solidFill>
              </a:rPr>
              <a:t>1</a:t>
            </a:r>
            <a:r>
              <a:rPr lang="ja-JP" altLang="en-US" dirty="0">
                <a:solidFill>
                  <a:prstClr val="black"/>
                </a:solidFill>
              </a:rPr>
              <a:t>学期に第</a:t>
            </a:r>
            <a:r>
              <a:rPr lang="en-US" altLang="ja-JP" dirty="0">
                <a:solidFill>
                  <a:prstClr val="black"/>
                </a:solidFill>
              </a:rPr>
              <a:t>2</a:t>
            </a:r>
            <a:r>
              <a:rPr lang="ja-JP" altLang="en-US" dirty="0">
                <a:solidFill>
                  <a:prstClr val="black"/>
                </a:solidFill>
              </a:rPr>
              <a:t>学期開講科目を含む通年分の履修登録をする必要があります。</a:t>
            </a:r>
            <a:endParaRPr lang="en-US" altLang="ja-JP" dirty="0">
              <a:solidFill>
                <a:prstClr val="black"/>
              </a:solidFill>
            </a:endParaRPr>
          </a:p>
          <a:p>
            <a:pPr defTabSz="928910">
              <a:defRPr/>
            </a:pPr>
            <a:endParaRPr lang="en-US" altLang="ja-JP" dirty="0">
              <a:solidFill>
                <a:prstClr val="black"/>
              </a:solidFill>
            </a:endParaRPr>
          </a:p>
          <a:p>
            <a:pPr defTabSz="928910">
              <a:defRPr/>
            </a:pPr>
            <a:r>
              <a:rPr lang="ja-JP" altLang="en-US" dirty="0">
                <a:solidFill>
                  <a:prstClr val="black"/>
                </a:solidFill>
              </a:rPr>
              <a:t>履修登録スケジュールの詳細は、後のページで提示します。</a:t>
            </a:r>
            <a:endParaRPr lang="en-US" altLang="ja-JP" dirty="0">
              <a:solidFill>
                <a:prstClr val="black"/>
              </a:solidFill>
            </a:endParaRPr>
          </a:p>
          <a:p>
            <a:pPr defTabSz="928910">
              <a:defRPr/>
            </a:pPr>
            <a:r>
              <a:rPr lang="ja-JP" altLang="en-US" dirty="0">
                <a:solidFill>
                  <a:prstClr val="black"/>
                </a:solidFill>
              </a:rPr>
              <a:t>第</a:t>
            </a:r>
            <a:r>
              <a:rPr lang="en-US" altLang="ja-JP" dirty="0">
                <a:solidFill>
                  <a:prstClr val="black"/>
                </a:solidFill>
              </a:rPr>
              <a:t>1</a:t>
            </a:r>
            <a:r>
              <a:rPr lang="ja-JP" altLang="en-US" dirty="0">
                <a:solidFill>
                  <a:prstClr val="black"/>
                </a:solidFill>
              </a:rPr>
              <a:t>学期</a:t>
            </a:r>
            <a:r>
              <a:rPr kumimoji="1" lang="ja-JP" altLang="en-US" dirty="0"/>
              <a:t>履修登録は、第</a:t>
            </a:r>
            <a:r>
              <a:rPr kumimoji="1" lang="en-US" altLang="ja-JP" dirty="0"/>
              <a:t>1</a:t>
            </a:r>
            <a:r>
              <a:rPr kumimoji="1" lang="ja-JP" altLang="en-US" dirty="0"/>
              <a:t>学期（前期）開講科目、通年開講科目、</a:t>
            </a:r>
            <a:r>
              <a:rPr kumimoji="1" lang="en-US" altLang="ja-JP" dirty="0"/>
              <a:t>8</a:t>
            </a:r>
            <a:r>
              <a:rPr kumimoji="1" lang="ja-JP" altLang="en-US" dirty="0"/>
              <a:t>月～</a:t>
            </a:r>
            <a:r>
              <a:rPr kumimoji="1" lang="en-US" altLang="ja-JP" dirty="0"/>
              <a:t>9</a:t>
            </a:r>
            <a:r>
              <a:rPr kumimoji="1" lang="ja-JP" altLang="en-US" dirty="0"/>
              <a:t>月のサマーセッション期間に開講されるサマーセッション科目を登録します。</a:t>
            </a:r>
          </a:p>
          <a:p>
            <a:r>
              <a:rPr kumimoji="1" lang="en-US" altLang="ja-JP" dirty="0"/>
              <a:t>8</a:t>
            </a:r>
            <a:r>
              <a:rPr kumimoji="1" lang="ja-JP" altLang="en-US" dirty="0"/>
              <a:t>月下旬から</a:t>
            </a:r>
            <a:r>
              <a:rPr kumimoji="1" lang="en-US" altLang="ja-JP" dirty="0"/>
              <a:t>9</a:t>
            </a:r>
            <a:r>
              <a:rPr kumimoji="1" lang="ja-JP" altLang="en-US" dirty="0"/>
              <a:t>月上旬に開講されるサマーセッション科目は第</a:t>
            </a:r>
            <a:r>
              <a:rPr kumimoji="1" lang="en-US" altLang="ja-JP" dirty="0"/>
              <a:t>2</a:t>
            </a:r>
            <a:r>
              <a:rPr kumimoji="1" lang="ja-JP" altLang="en-US" dirty="0"/>
              <a:t>学期（後期）科目として取り扱いますが、第</a:t>
            </a:r>
            <a:r>
              <a:rPr kumimoji="1" lang="en-US" altLang="ja-JP" dirty="0"/>
              <a:t>1</a:t>
            </a:r>
            <a:r>
              <a:rPr kumimoji="1" lang="ja-JP" altLang="en-US" dirty="0"/>
              <a:t>学期（前期）履修登録期間に履修登録する必要がありますので、注意してください。</a:t>
            </a:r>
          </a:p>
          <a:p>
            <a:r>
              <a:rPr kumimoji="1" lang="en-US" altLang="ja-JP" dirty="0"/>
              <a:t>9</a:t>
            </a:r>
            <a:r>
              <a:rPr kumimoji="1" lang="ja-JP" altLang="en-US" dirty="0"/>
              <a:t>月の第</a:t>
            </a:r>
            <a:r>
              <a:rPr kumimoji="1" lang="en-US" altLang="ja-JP" dirty="0"/>
              <a:t>2</a:t>
            </a:r>
            <a:r>
              <a:rPr kumimoji="1" lang="ja-JP" altLang="en-US" dirty="0"/>
              <a:t>学期履修登録は、第</a:t>
            </a:r>
            <a:r>
              <a:rPr kumimoji="1" lang="en-US" altLang="ja-JP" dirty="0"/>
              <a:t>2</a:t>
            </a:r>
            <a:r>
              <a:rPr kumimoji="1" lang="ja-JP" altLang="en-US" dirty="0"/>
              <a:t>学期（後期）開講科目を登録します。</a:t>
            </a:r>
            <a:endParaRPr kumimoji="1" lang="en-US" altLang="ja-JP" dirty="0"/>
          </a:p>
          <a:p>
            <a:r>
              <a:rPr kumimoji="1" lang="ja-JP" altLang="en-US" dirty="0"/>
              <a:t>なお、第</a:t>
            </a:r>
            <a:r>
              <a:rPr kumimoji="1" lang="en-US" altLang="ja-JP" dirty="0"/>
              <a:t>2</a:t>
            </a:r>
            <a:r>
              <a:rPr kumimoji="1" lang="ja-JP" altLang="en-US" dirty="0"/>
              <a:t>学期登録時に、第</a:t>
            </a:r>
            <a:r>
              <a:rPr kumimoji="1" lang="en-US" altLang="ja-JP" dirty="0"/>
              <a:t>1</a:t>
            </a:r>
            <a:r>
              <a:rPr kumimoji="1" lang="ja-JP" altLang="en-US" dirty="0"/>
              <a:t>学期で登録した通年開講科目の履修を放棄して別の第</a:t>
            </a:r>
            <a:r>
              <a:rPr kumimoji="1" lang="en-US" altLang="ja-JP" dirty="0"/>
              <a:t>2</a:t>
            </a:r>
            <a:r>
              <a:rPr kumimoji="1" lang="ja-JP" altLang="en-US" dirty="0"/>
              <a:t>学期（後期）開講科目を登録することはできません。</a:t>
            </a:r>
          </a:p>
          <a:p>
            <a:pPr defTabSz="928910">
              <a:defRPr/>
            </a:pPr>
            <a:endParaRPr lang="en-US" altLang="ja-JP" dirty="0">
              <a:solidFill>
                <a:prstClr val="black"/>
              </a:solidFill>
            </a:endParaRPr>
          </a:p>
          <a:p>
            <a:pPr defTabSz="928910">
              <a:defRPr/>
            </a:pPr>
            <a:r>
              <a:rPr lang="ja-JP" altLang="en-US" dirty="0">
                <a:solidFill>
                  <a:prstClr val="black"/>
                </a:solidFill>
              </a:rPr>
              <a:t>履修要項の</a:t>
            </a:r>
            <a:r>
              <a:rPr lang="en-US" altLang="ja-JP" dirty="0">
                <a:solidFill>
                  <a:prstClr val="black"/>
                </a:solidFill>
              </a:rPr>
              <a:t>22</a:t>
            </a:r>
            <a:r>
              <a:rPr lang="ja-JP" altLang="en-US" dirty="0">
                <a:solidFill>
                  <a:prstClr val="black"/>
                </a:solidFill>
              </a:rPr>
              <a:t>ページを開いてください。</a:t>
            </a:r>
            <a:endParaRPr lang="en-US" altLang="ja-JP" dirty="0">
              <a:solidFill>
                <a:prstClr val="black"/>
              </a:solidFill>
            </a:endParaRPr>
          </a:p>
          <a:p>
            <a:pPr defTabSz="928910">
              <a:defRPr/>
            </a:pPr>
            <a:endParaRPr lang="en-US" altLang="ja-JP" dirty="0">
              <a:solidFill>
                <a:prstClr val="black"/>
              </a:solidFill>
            </a:endParaRPr>
          </a:p>
          <a:p>
            <a:r>
              <a:rPr kumimoji="1" lang="ja-JP" altLang="en-US" dirty="0"/>
              <a:t>大学での学修においては、単位制度の趣旨、教育効果（自主的な学修時間の確保）および健康管理の点から、一度に多くの科目を履修することは適当ではありません。</a:t>
            </a:r>
            <a:endParaRPr kumimoji="1" lang="en-US" altLang="ja-JP" dirty="0"/>
          </a:p>
          <a:p>
            <a:r>
              <a:rPr kumimoji="1" lang="ja-JP" altLang="en-US" dirty="0"/>
              <a:t>このため、履修登録制限を行っています。</a:t>
            </a:r>
            <a:endParaRPr kumimoji="1" lang="en-US" altLang="ja-JP" dirty="0"/>
          </a:p>
          <a:p>
            <a:r>
              <a:rPr kumimoji="1" lang="ja-JP" altLang="en-US" dirty="0"/>
              <a:t>コミュニティマネジメント学科では、</a:t>
            </a:r>
            <a:r>
              <a:rPr kumimoji="1" lang="en-US" altLang="ja-JP" dirty="0"/>
              <a:t>3</a:t>
            </a:r>
            <a:r>
              <a:rPr kumimoji="1" lang="ja-JP" altLang="en-US" dirty="0"/>
              <a:t>年次生が</a:t>
            </a:r>
            <a:r>
              <a:rPr kumimoji="1" lang="en-US" altLang="ja-JP" dirty="0"/>
              <a:t>1</a:t>
            </a:r>
            <a:r>
              <a:rPr kumimoji="1" lang="ja-JP" altLang="en-US" dirty="0" err="1"/>
              <a:t>つの</a:t>
            </a:r>
            <a:r>
              <a:rPr kumimoji="1" lang="ja-JP" altLang="en-US" dirty="0"/>
              <a:t>セメスター（半期）で登録できる単位は、上限</a:t>
            </a:r>
            <a:r>
              <a:rPr kumimoji="1" lang="en-US" altLang="ja-JP" dirty="0"/>
              <a:t>24</a:t>
            </a:r>
            <a:r>
              <a:rPr kumimoji="1" lang="ja-JP" altLang="en-US" dirty="0"/>
              <a:t>単位に定められています。</a:t>
            </a:r>
            <a:endParaRPr kumimoji="1" lang="en-US" altLang="ja-JP" dirty="0"/>
          </a:p>
          <a:p>
            <a:r>
              <a:rPr kumimoji="1" lang="en-US" altLang="ja-JP" dirty="0"/>
              <a:t>4</a:t>
            </a:r>
            <a:r>
              <a:rPr kumimoji="1" lang="ja-JP" altLang="en-US" dirty="0"/>
              <a:t>年次は</a:t>
            </a:r>
            <a:r>
              <a:rPr kumimoji="1" lang="en-US" altLang="ja-JP" dirty="0"/>
              <a:t>1</a:t>
            </a:r>
            <a:r>
              <a:rPr kumimoji="1" lang="ja-JP" altLang="en-US" dirty="0"/>
              <a:t>年間で</a:t>
            </a:r>
            <a:r>
              <a:rPr kumimoji="1" lang="en-US" altLang="ja-JP" dirty="0"/>
              <a:t>48</a:t>
            </a:r>
            <a:r>
              <a:rPr kumimoji="1" lang="ja-JP" altLang="en-US" dirty="0"/>
              <a:t>単位です。</a:t>
            </a:r>
            <a:endParaRPr kumimoji="1" lang="en-US" altLang="ja-JP" dirty="0"/>
          </a:p>
          <a:p>
            <a:r>
              <a:rPr kumimoji="1" lang="ja-JP" altLang="en-US" dirty="0"/>
              <a:t>この単位数を超えて履修登録することは一切できませんので、注意してください。</a:t>
            </a:r>
            <a:endParaRPr kumimoji="1" lang="en-US" altLang="ja-JP" dirty="0"/>
          </a:p>
          <a:p>
            <a:endParaRPr kumimoji="1" lang="en-US" altLang="ja-JP" dirty="0"/>
          </a:p>
          <a:p>
            <a:r>
              <a:rPr kumimoji="1" lang="ja-JP" altLang="en-US" dirty="0"/>
              <a:t>注意事項</a:t>
            </a:r>
            <a:endParaRPr kumimoji="1" lang="en-US" altLang="ja-JP" dirty="0"/>
          </a:p>
          <a:p>
            <a:r>
              <a:rPr kumimoji="1" lang="ja-JP" altLang="en-US" dirty="0"/>
              <a:t>●通年科目の単位数は、原則として第</a:t>
            </a:r>
            <a:r>
              <a:rPr kumimoji="1" lang="en-US" altLang="ja-JP" dirty="0"/>
              <a:t>1</a:t>
            </a:r>
            <a:r>
              <a:rPr kumimoji="1" lang="ja-JP" altLang="en-US" dirty="0"/>
              <a:t>学期（前期）と第</a:t>
            </a:r>
            <a:r>
              <a:rPr kumimoji="1" lang="en-US" altLang="ja-JP" dirty="0"/>
              <a:t>2</a:t>
            </a:r>
            <a:r>
              <a:rPr kumimoji="1" lang="ja-JP" altLang="en-US" dirty="0"/>
              <a:t>学期（後期）で２分割して計算します。</a:t>
            </a:r>
            <a:endParaRPr kumimoji="1" lang="en-US" altLang="ja-JP" dirty="0"/>
          </a:p>
          <a:p>
            <a:r>
              <a:rPr kumimoji="1" lang="ja-JP" altLang="en-US" dirty="0"/>
              <a:t>　</a:t>
            </a:r>
            <a:r>
              <a:rPr kumimoji="1" lang="en-US" altLang="ja-JP" dirty="0"/>
              <a:t>※</a:t>
            </a:r>
            <a:r>
              <a:rPr kumimoji="1" lang="ja-JP" altLang="en-US" dirty="0"/>
              <a:t>通年科目の単位認定は、第</a:t>
            </a:r>
            <a:r>
              <a:rPr kumimoji="1" lang="en-US" altLang="ja-JP" dirty="0"/>
              <a:t>2</a:t>
            </a:r>
            <a:r>
              <a:rPr kumimoji="1" lang="ja-JP" altLang="en-US" dirty="0"/>
              <a:t>学期終了時に一括で行われます。</a:t>
            </a:r>
            <a:endParaRPr kumimoji="1" lang="en-US" altLang="ja-JP" dirty="0"/>
          </a:p>
          <a:p>
            <a:r>
              <a:rPr kumimoji="1" lang="ja-JP" altLang="en-US" dirty="0"/>
              <a:t>●随意科目やサマーセッションに開講される科目等は、履修制限単位に含まれません。　</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7</a:t>
            </a:fld>
            <a:endParaRPr kumimoji="1" lang="ja-JP" altLang="en-US"/>
          </a:p>
        </p:txBody>
      </p:sp>
    </p:spTree>
    <p:extLst>
      <p:ext uri="{BB962C8B-B14F-4D97-AF65-F5344CB8AC3E}">
        <p14:creationId xmlns:p14="http://schemas.microsoft.com/office/powerpoint/2010/main" val="30288124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pPr defTabSz="928910">
              <a:defRPr/>
            </a:pPr>
            <a:r>
              <a:rPr lang="ja-JP" altLang="en-US" dirty="0"/>
              <a:t>履修要項の</a:t>
            </a:r>
            <a:r>
              <a:rPr lang="en-US" altLang="ja-JP" dirty="0"/>
              <a:t>23</a:t>
            </a:r>
            <a:r>
              <a:rPr lang="ja-JP" altLang="en-US" dirty="0"/>
              <a:t>ページを開いてください。</a:t>
            </a:r>
            <a:endParaRPr lang="en-US" altLang="ja-JP" dirty="0"/>
          </a:p>
          <a:p>
            <a:pPr defTabSz="928910">
              <a:defRPr/>
            </a:pPr>
            <a:endParaRPr lang="en-US" altLang="ja-JP" dirty="0">
              <a:solidFill>
                <a:prstClr val="black"/>
              </a:solidFill>
            </a:endParaRPr>
          </a:p>
          <a:p>
            <a:pPr defTabSz="928910">
              <a:defRPr/>
            </a:pPr>
            <a:r>
              <a:rPr lang="ja-JP" altLang="en-US" dirty="0">
                <a:solidFill>
                  <a:prstClr val="black"/>
                </a:solidFill>
              </a:rPr>
              <a:t>有効な履修登録を行うためには、次に定める要件をすべて備えていなければなりません。</a:t>
            </a:r>
            <a:endParaRPr lang="en-US" altLang="ja-JP" dirty="0">
              <a:solidFill>
                <a:prstClr val="black"/>
              </a:solidFill>
            </a:endParaRPr>
          </a:p>
          <a:p>
            <a:pPr defTabSz="928910">
              <a:defRPr/>
            </a:pPr>
            <a:r>
              <a:rPr lang="ja-JP" altLang="en-US" dirty="0">
                <a:solidFill>
                  <a:prstClr val="black"/>
                </a:solidFill>
              </a:rPr>
              <a:t>①必修科目は、配当されているセメスターに登録してください。</a:t>
            </a:r>
            <a:endParaRPr lang="en-US" altLang="ja-JP" dirty="0">
              <a:solidFill>
                <a:prstClr val="black"/>
              </a:solidFill>
            </a:endParaRPr>
          </a:p>
          <a:p>
            <a:pPr defTabSz="928910">
              <a:defRPr/>
            </a:pPr>
            <a:r>
              <a:rPr lang="ja-JP" altLang="en-US" dirty="0">
                <a:solidFill>
                  <a:prstClr val="black"/>
                </a:solidFill>
              </a:rPr>
              <a:t>②所属年次・セメスターに配当されている授業科目以外に、下級年次配当の授業科目を登録することができます。</a:t>
            </a:r>
            <a:endParaRPr lang="en-US" altLang="ja-JP" dirty="0">
              <a:solidFill>
                <a:prstClr val="black"/>
              </a:solidFill>
            </a:endParaRPr>
          </a:p>
          <a:p>
            <a:pPr defTabSz="928910">
              <a:defRPr/>
            </a:pPr>
            <a:r>
              <a:rPr lang="ja-JP" altLang="en-US" dirty="0">
                <a:solidFill>
                  <a:prstClr val="black"/>
                </a:solidFill>
              </a:rPr>
              <a:t>　　皆さんは第</a:t>
            </a:r>
            <a:r>
              <a:rPr lang="en-US" altLang="ja-JP" dirty="0">
                <a:solidFill>
                  <a:prstClr val="black"/>
                </a:solidFill>
              </a:rPr>
              <a:t>1</a:t>
            </a:r>
            <a:r>
              <a:rPr lang="ja-JP" altLang="en-US" dirty="0">
                <a:solidFill>
                  <a:prstClr val="black"/>
                </a:solidFill>
              </a:rPr>
              <a:t>年次・第</a:t>
            </a:r>
            <a:r>
              <a:rPr lang="en-US" altLang="ja-JP" dirty="0">
                <a:solidFill>
                  <a:prstClr val="black"/>
                </a:solidFill>
              </a:rPr>
              <a:t>1</a:t>
            </a:r>
            <a:r>
              <a:rPr lang="ja-JP" altLang="en-US" dirty="0">
                <a:solidFill>
                  <a:prstClr val="black"/>
                </a:solidFill>
              </a:rPr>
              <a:t>セメスターですので、第</a:t>
            </a:r>
            <a:r>
              <a:rPr lang="en-US" altLang="ja-JP" dirty="0">
                <a:solidFill>
                  <a:prstClr val="black"/>
                </a:solidFill>
              </a:rPr>
              <a:t>1</a:t>
            </a:r>
            <a:r>
              <a:rPr lang="ja-JP" altLang="en-US" dirty="0">
                <a:solidFill>
                  <a:prstClr val="black"/>
                </a:solidFill>
              </a:rPr>
              <a:t>セメスターに開講されている科目（</a:t>
            </a:r>
            <a:r>
              <a:rPr lang="en-US" altLang="ja-JP" dirty="0">
                <a:solidFill>
                  <a:prstClr val="black"/>
                </a:solidFill>
              </a:rPr>
              <a:t>1</a:t>
            </a:r>
            <a:r>
              <a:rPr lang="ja-JP" altLang="en-US" dirty="0">
                <a:solidFill>
                  <a:prstClr val="black"/>
                </a:solidFill>
              </a:rPr>
              <a:t>年次配当の通年科目を含む）しか登録できません。</a:t>
            </a:r>
            <a:endParaRPr lang="en-US" altLang="ja-JP" dirty="0">
              <a:solidFill>
                <a:prstClr val="black"/>
              </a:solidFill>
            </a:endParaRPr>
          </a:p>
          <a:p>
            <a:pPr defTabSz="928910">
              <a:defRPr/>
            </a:pPr>
            <a:r>
              <a:rPr lang="ja-JP" altLang="en-US" dirty="0">
                <a:solidFill>
                  <a:prstClr val="black"/>
                </a:solidFill>
              </a:rPr>
              <a:t>　　ただし、下級年次配当の授業科目は登録することができますので、</a:t>
            </a:r>
            <a:r>
              <a:rPr lang="en-US" altLang="ja-JP" dirty="0">
                <a:solidFill>
                  <a:prstClr val="black"/>
                </a:solidFill>
              </a:rPr>
              <a:t>2</a:t>
            </a:r>
            <a:r>
              <a:rPr lang="ja-JP" altLang="en-US" dirty="0">
                <a:solidFill>
                  <a:prstClr val="black"/>
                </a:solidFill>
              </a:rPr>
              <a:t>年次の第</a:t>
            </a:r>
            <a:r>
              <a:rPr lang="en-US" altLang="ja-JP" dirty="0">
                <a:solidFill>
                  <a:prstClr val="black"/>
                </a:solidFill>
              </a:rPr>
              <a:t>1</a:t>
            </a:r>
            <a:r>
              <a:rPr lang="ja-JP" altLang="en-US" dirty="0">
                <a:solidFill>
                  <a:prstClr val="black"/>
                </a:solidFill>
              </a:rPr>
              <a:t>学期（第</a:t>
            </a:r>
            <a:r>
              <a:rPr lang="en-US" altLang="ja-JP" dirty="0">
                <a:solidFill>
                  <a:prstClr val="black"/>
                </a:solidFill>
              </a:rPr>
              <a:t>3</a:t>
            </a:r>
            <a:r>
              <a:rPr lang="ja-JP" altLang="en-US" dirty="0">
                <a:solidFill>
                  <a:prstClr val="black"/>
                </a:solidFill>
              </a:rPr>
              <a:t>セメスター）になれば、第</a:t>
            </a:r>
            <a:r>
              <a:rPr lang="en-US" altLang="ja-JP" dirty="0">
                <a:solidFill>
                  <a:prstClr val="black"/>
                </a:solidFill>
              </a:rPr>
              <a:t>3</a:t>
            </a:r>
            <a:r>
              <a:rPr lang="ja-JP" altLang="en-US" dirty="0">
                <a:solidFill>
                  <a:prstClr val="black"/>
                </a:solidFill>
              </a:rPr>
              <a:t>セメスター配当の授業科目の他に、第</a:t>
            </a:r>
            <a:r>
              <a:rPr lang="en-US" altLang="ja-JP" dirty="0">
                <a:solidFill>
                  <a:prstClr val="black"/>
                </a:solidFill>
              </a:rPr>
              <a:t>1</a:t>
            </a:r>
            <a:r>
              <a:rPr lang="ja-JP" altLang="en-US" dirty="0">
                <a:solidFill>
                  <a:prstClr val="black"/>
                </a:solidFill>
              </a:rPr>
              <a:t>セメスター配当の授業科目を履修することができます。</a:t>
            </a:r>
            <a:endParaRPr lang="en-US" altLang="ja-JP" dirty="0">
              <a:solidFill>
                <a:prstClr val="black"/>
              </a:solidFill>
            </a:endParaRPr>
          </a:p>
          <a:p>
            <a:pPr defTabSz="928910">
              <a:defRPr/>
            </a:pPr>
            <a:r>
              <a:rPr lang="ja-JP" altLang="en-US" dirty="0">
                <a:solidFill>
                  <a:prstClr val="black"/>
                </a:solidFill>
              </a:rPr>
              <a:t>③授業時間割表にしたがって登録してください。</a:t>
            </a:r>
            <a:endParaRPr lang="en-US" altLang="ja-JP" dirty="0">
              <a:solidFill>
                <a:prstClr val="black"/>
              </a:solidFill>
            </a:endParaRPr>
          </a:p>
          <a:p>
            <a:pPr defTabSz="928910">
              <a:defRPr/>
            </a:pPr>
            <a:r>
              <a:rPr lang="ja-JP" altLang="en-US" dirty="0">
                <a:solidFill>
                  <a:prstClr val="black"/>
                </a:solidFill>
              </a:rPr>
              <a:t>　　特に、クラスが指定されている科目や週</a:t>
            </a:r>
            <a:r>
              <a:rPr lang="en-US" altLang="ja-JP" dirty="0">
                <a:solidFill>
                  <a:prstClr val="black"/>
                </a:solidFill>
              </a:rPr>
              <a:t>2</a:t>
            </a:r>
            <a:r>
              <a:rPr lang="ja-JP" altLang="en-US" dirty="0">
                <a:solidFill>
                  <a:prstClr val="black"/>
                </a:solidFill>
              </a:rPr>
              <a:t>回開講される科目など、別に指示がある科目があるので注意してください。</a:t>
            </a:r>
            <a:endParaRPr lang="en-US" altLang="ja-JP" dirty="0">
              <a:solidFill>
                <a:prstClr val="black"/>
              </a:solidFill>
            </a:endParaRPr>
          </a:p>
          <a:p>
            <a:r>
              <a:rPr kumimoji="1" lang="ja-JP" altLang="en-US" dirty="0"/>
              <a:t>④重複登録（同一曜講時に、</a:t>
            </a:r>
            <a:r>
              <a:rPr kumimoji="1" lang="en-US" altLang="ja-JP" dirty="0"/>
              <a:t>2</a:t>
            </a:r>
            <a:r>
              <a:rPr kumimoji="1" lang="ja-JP" altLang="en-US" dirty="0"/>
              <a:t>科目以上登録すること）をした場合、当該科目はすべて無効となりますので注意してください。</a:t>
            </a:r>
            <a:endParaRPr kumimoji="1" lang="en-US" altLang="ja-JP" dirty="0"/>
          </a:p>
          <a:p>
            <a:r>
              <a:rPr kumimoji="1" lang="ja-JP" altLang="en-US" dirty="0"/>
              <a:t>⑤二重登録（すでに単位を修得した科目を再度登録すること、または同時に同一授業科目を</a:t>
            </a:r>
            <a:r>
              <a:rPr kumimoji="1" lang="en-US" altLang="ja-JP" dirty="0"/>
              <a:t>2</a:t>
            </a:r>
            <a:r>
              <a:rPr kumimoji="1" lang="ja-JP" altLang="en-US" dirty="0"/>
              <a:t>科目以上登録すること）をした場合、当該科目はすべて無効となりますので注意してください。</a:t>
            </a:r>
            <a:endParaRPr kumimoji="1" lang="en-US" altLang="ja-JP" dirty="0"/>
          </a:p>
          <a:p>
            <a:r>
              <a:rPr kumimoji="1" lang="ja-JP" altLang="en-US" dirty="0"/>
              <a:t>⑥各セメスター（年次）において定められている履修制限単位を超えて登録できません。</a:t>
            </a:r>
            <a:endParaRPr kumimoji="1" lang="en-US" altLang="ja-JP" dirty="0"/>
          </a:p>
          <a:p>
            <a:endParaRPr kumimoji="1" lang="en-US" altLang="ja-JP" dirty="0"/>
          </a:p>
          <a:p>
            <a:r>
              <a:rPr kumimoji="1" lang="ja-JP" altLang="en-US" dirty="0"/>
              <a:t>また履修登録にあたって注意すべき点があります。</a:t>
            </a:r>
            <a:endParaRPr kumimoji="1" lang="en-US" altLang="ja-JP" dirty="0"/>
          </a:p>
          <a:p>
            <a:r>
              <a:rPr kumimoji="1" lang="ja-JP" altLang="en-US" dirty="0"/>
              <a:t>①授業時間割に変更が生じた場合は、掲示板およびポータルサイトで示します。</a:t>
            </a:r>
            <a:endParaRPr kumimoji="1" lang="en-US" altLang="ja-JP" dirty="0"/>
          </a:p>
          <a:p>
            <a:r>
              <a:rPr kumimoji="1" lang="ja-JP" altLang="en-US" dirty="0"/>
              <a:t>②履修登録にあたって、不明な点があれば社会学部教務課の窓口に相談してください。</a:t>
            </a:r>
            <a:endParaRPr kumimoji="1" lang="en-US" altLang="ja-JP" dirty="0"/>
          </a:p>
          <a:p>
            <a:r>
              <a:rPr kumimoji="1" lang="ja-JP" altLang="en-US" dirty="0"/>
              <a:t>③</a:t>
            </a:r>
            <a:r>
              <a:rPr kumimoji="1" lang="en-US" altLang="ja-JP" dirty="0"/>
              <a:t>WEB</a:t>
            </a:r>
            <a:r>
              <a:rPr kumimoji="1" lang="ja-JP" altLang="en-US" dirty="0"/>
              <a:t>履修登録画面から、定められた期間に必ず登録してください。</a:t>
            </a:r>
            <a:endParaRPr kumimoji="1" lang="en-US" altLang="ja-JP" dirty="0"/>
          </a:p>
          <a:p>
            <a:r>
              <a:rPr kumimoji="1" lang="ja-JP" altLang="en-US" dirty="0"/>
              <a:t>　　履修登録手続きスケジュールは毎年度変更されますので、履修説明会やポータルサイト、掲示板等で確認してください。</a:t>
            </a:r>
            <a:endParaRPr kumimoji="1" lang="en-US" altLang="ja-JP" dirty="0"/>
          </a:p>
          <a:p>
            <a:r>
              <a:rPr kumimoji="1" lang="ja-JP" altLang="en-US" dirty="0"/>
              <a:t>④履修登録を確実に行うため、スマートフォンは使わず「インターネットに安定的に接続したパソコン」を使用してください。</a:t>
            </a:r>
            <a:endParaRPr kumimoji="1" lang="en-US" altLang="ja-JP" dirty="0"/>
          </a:p>
          <a:p>
            <a:r>
              <a:rPr kumimoji="1" lang="ja-JP" altLang="en-US" dirty="0"/>
              <a:t>⑤登録した授業科目は、登録完了後、各自がその場で「受講登録確認表」をプリントアウト（印刷）し、正しく登録できているかどうか必ず確認してください。</a:t>
            </a:r>
            <a:endParaRPr kumimoji="1" lang="en-US" altLang="ja-JP" dirty="0"/>
          </a:p>
          <a:p>
            <a:r>
              <a:rPr kumimoji="1" lang="ja-JP" altLang="en-US" dirty="0"/>
              <a:t>受講登録確認表について不備や質問がある場合は、直ちに社会学部教務課窓口に申し出てください。</a:t>
            </a:r>
            <a:endParaRPr kumimoji="1" lang="en-US" altLang="ja-JP" dirty="0"/>
          </a:p>
          <a:p>
            <a:r>
              <a:rPr kumimoji="1" lang="ja-JP" altLang="en-US" dirty="0"/>
              <a:t>また、出力した受講登録確認表は、必ず保管してください。</a:t>
            </a:r>
            <a:endParaRPr kumimoji="1" lang="en-US" altLang="ja-JP" dirty="0"/>
          </a:p>
          <a:p>
            <a:endParaRPr kumimoji="1" lang="en-US" altLang="ja-JP" dirty="0"/>
          </a:p>
          <a:p>
            <a:r>
              <a:rPr kumimoji="1" lang="ja-JP" altLang="en-US" dirty="0"/>
              <a:t>履修登録はすべて自己の責任において行ってください。　</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8</a:t>
            </a:fld>
            <a:endParaRPr kumimoji="1" lang="ja-JP" altLang="en-US"/>
          </a:p>
        </p:txBody>
      </p:sp>
    </p:spTree>
    <p:extLst>
      <p:ext uri="{BB962C8B-B14F-4D97-AF65-F5344CB8AC3E}">
        <p14:creationId xmlns:p14="http://schemas.microsoft.com/office/powerpoint/2010/main" val="30288124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r>
              <a:rPr kumimoji="1" lang="ja-JP" altLang="en-US" dirty="0"/>
              <a:t>「履修辞退制度」とは、受講者が授業を受けてみたものの、「授業内容が学修したい内容と著しく違っていた場合」や「受講者自身が授業についていける状況に全くない場合」など、やむを得ない理由がある場合に自分自身の判断で履修を辞退することができる制度のことです。</a:t>
            </a:r>
            <a:endParaRPr kumimoji="1" lang="en-US" altLang="ja-JP" dirty="0"/>
          </a:p>
          <a:p>
            <a:r>
              <a:rPr kumimoji="1" lang="ja-JP" altLang="en-US" dirty="0"/>
              <a:t>履修辞退をすると、その履歴が記録として残る仕組みになっており、学業成績表には「</a:t>
            </a:r>
            <a:r>
              <a:rPr kumimoji="1" lang="en-US" altLang="ja-JP" dirty="0"/>
              <a:t>J</a:t>
            </a:r>
            <a:r>
              <a:rPr kumimoji="1" lang="ja-JP" altLang="en-US" dirty="0"/>
              <a:t>」で表示されます。</a:t>
            </a:r>
            <a:endParaRPr kumimoji="1" lang="en-US" altLang="ja-JP" dirty="0"/>
          </a:p>
          <a:p>
            <a:r>
              <a:rPr kumimoji="1" lang="en-US" altLang="ja-JP" dirty="0"/>
              <a:t>※GPA</a:t>
            </a:r>
            <a:r>
              <a:rPr kumimoji="1" lang="ja-JP" altLang="en-US" dirty="0"/>
              <a:t>の計算対象からは除外されます。また、学業成績証明書への記載対象からも除外されます。</a:t>
            </a:r>
            <a:endParaRPr kumimoji="1" lang="en-US" altLang="ja-JP" dirty="0"/>
          </a:p>
          <a:p>
            <a:r>
              <a:rPr kumimoji="1" lang="en-US" altLang="ja-JP" dirty="0"/>
              <a:t>※GPA</a:t>
            </a:r>
            <a:r>
              <a:rPr kumimoji="1" lang="ja-JP" altLang="en-US" dirty="0"/>
              <a:t>については、履修要項</a:t>
            </a:r>
            <a:r>
              <a:rPr kumimoji="1" lang="en-US" altLang="ja-JP" dirty="0"/>
              <a:t>27</a:t>
            </a:r>
            <a:r>
              <a:rPr kumimoji="1" lang="ja-JP" altLang="en-US" dirty="0"/>
              <a:t>ページをご覧ください。</a:t>
            </a:r>
            <a:endParaRPr kumimoji="1" lang="en-US" altLang="ja-JP" dirty="0"/>
          </a:p>
          <a:p>
            <a:endParaRPr kumimoji="1" lang="en-US" altLang="ja-JP" dirty="0"/>
          </a:p>
          <a:p>
            <a:r>
              <a:rPr kumimoji="1" lang="ja-JP" altLang="en-US" dirty="0"/>
              <a:t>ただし、履修辞退できない科目（履修要項</a:t>
            </a:r>
            <a:r>
              <a:rPr kumimoji="1" lang="en-US" altLang="ja-JP" dirty="0"/>
              <a:t>24</a:t>
            </a:r>
            <a:r>
              <a:rPr kumimoji="1" lang="ja-JP" altLang="en-US" dirty="0"/>
              <a:t>ページ）があります。</a:t>
            </a:r>
            <a:endParaRPr kumimoji="1" lang="en-US" altLang="ja-JP" dirty="0"/>
          </a:p>
          <a:p>
            <a:r>
              <a:rPr kumimoji="1" lang="ja-JP" altLang="en-US" dirty="0"/>
              <a:t>また、履修辞退した科目の代わりに他の科目を追加登録することはできませんので、注意してください。</a:t>
            </a:r>
            <a:endParaRPr kumimoji="1" lang="en-US" altLang="ja-JP" dirty="0"/>
          </a:p>
          <a:p>
            <a:endParaRPr kumimoji="1" lang="en-US" altLang="ja-JP" dirty="0"/>
          </a:p>
          <a:p>
            <a:r>
              <a:rPr kumimoji="1" lang="ja-JP" altLang="en-US" dirty="0"/>
              <a:t>「履修辞退制度」を安易に利用するのではなく、履修要項やシラバス（履修要項の</a:t>
            </a:r>
            <a:r>
              <a:rPr kumimoji="1" lang="en-US" altLang="ja-JP" dirty="0"/>
              <a:t>14</a:t>
            </a:r>
            <a:r>
              <a:rPr kumimoji="1" lang="ja-JP" altLang="en-US" dirty="0"/>
              <a:t>ページを参照）を熟読して学修計画をしっかりと立て、慎重に履修登録するよう十分留意する必要があります。　</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9</a:t>
            </a:fld>
            <a:endParaRPr kumimoji="1" lang="ja-JP" altLang="en-US"/>
          </a:p>
        </p:txBody>
      </p:sp>
    </p:spTree>
    <p:extLst>
      <p:ext uri="{BB962C8B-B14F-4D97-AF65-F5344CB8AC3E}">
        <p14:creationId xmlns:p14="http://schemas.microsoft.com/office/powerpoint/2010/main" val="30288124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9"/>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30"/>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ja-JP" altLang="en-US"/>
              <a:t>マスター タイトルの書式設定</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dirty="0"/>
          </a:p>
        </p:txBody>
      </p:sp>
      <p:sp>
        <p:nvSpPr>
          <p:cNvPr id="4" name="Date Placeholder 3"/>
          <p:cNvSpPr>
            <a:spLocks noGrp="1"/>
          </p:cNvSpPr>
          <p:nvPr>
            <p:ph type="dt" sz="half" idx="10"/>
          </p:nvPr>
        </p:nvSpPr>
        <p:spPr>
          <a:xfrm>
            <a:off x="3276600" y="390526"/>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925BFFA9-0BFF-447B-ADAC-D3AB9AF8FB05}" type="datetime1">
              <a:rPr lang="en-US" altLang="ja-JP" smtClean="0"/>
              <a:t>3/31/2020</a:t>
            </a:fld>
            <a:endParaRPr lang="en-US"/>
          </a:p>
        </p:txBody>
      </p:sp>
      <p:sp>
        <p:nvSpPr>
          <p:cNvPr id="5" name="Footer Placeholder 4"/>
          <p:cNvSpPr>
            <a:spLocks noGrp="1"/>
          </p:cNvSpPr>
          <p:nvPr>
            <p:ph type="ftr" sz="quarter" idx="11"/>
          </p:nvPr>
        </p:nvSpPr>
        <p:spPr>
          <a:xfrm>
            <a:off x="3218688" y="6356351"/>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endParaRPr lang="en-US"/>
          </a:p>
        </p:txBody>
      </p:sp>
      <p:sp>
        <p:nvSpPr>
          <p:cNvPr id="6" name="Slide Number Placeholder 5"/>
          <p:cNvSpPr>
            <a:spLocks noGrp="1"/>
          </p:cNvSpPr>
          <p:nvPr>
            <p:ph type="sldNum" sz="quarter" idx="12"/>
          </p:nvPr>
        </p:nvSpPr>
        <p:spPr>
          <a:xfrm>
            <a:off x="8256495" y="6356351"/>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つのコンテンツ">
    <p:spTree>
      <p:nvGrpSpPr>
        <p:cNvPr id="1" name=""/>
        <p:cNvGrpSpPr/>
        <p:nvPr/>
      </p:nvGrpSpPr>
      <p:grpSpPr>
        <a:xfrm>
          <a:off x="0" y="0"/>
          <a:ext cx="0" cy="0"/>
          <a:chOff x="0" y="0"/>
          <a:chExt cx="0" cy="0"/>
        </a:xfrm>
      </p:grpSpPr>
      <p:sp>
        <p:nvSpPr>
          <p:cNvPr id="8" name="Rectangle 7"/>
          <p:cNvSpPr/>
          <p:nvPr/>
        </p:nvSpPr>
        <p:spPr>
          <a:xfrm>
            <a:off x="8148920"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201" y="914400"/>
            <a:ext cx="7391401" cy="1143000"/>
          </a:xfrm>
        </p:spPr>
        <p:txBody>
          <a:bodyPr/>
          <a:lstStyle/>
          <a:p>
            <a:r>
              <a:rPr lang="ja-JP" altLang="en-US"/>
              <a:t>マスター タイトルの書式設定</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5" name="Date Placeholder 4"/>
          <p:cNvSpPr>
            <a:spLocks noGrp="1"/>
          </p:cNvSpPr>
          <p:nvPr>
            <p:ph type="dt" sz="half" idx="10"/>
          </p:nvPr>
        </p:nvSpPr>
        <p:spPr/>
        <p:txBody>
          <a:bodyPr/>
          <a:lstStyle/>
          <a:p>
            <a:fld id="{3E1B5240-4DD7-4D18-BB2E-BDE49ADD531B}" type="datetime1">
              <a:rPr lang="en-US" altLang="ja-JP" smtClean="0"/>
              <a:t>3/31/2020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10" name="Content Placeholder 2"/>
          <p:cNvSpPr>
            <a:spLocks noGrp="1"/>
          </p:cNvSpPr>
          <p:nvPr>
            <p:ph sz="half" idx="14"/>
          </p:nvPr>
        </p:nvSpPr>
        <p:spPr>
          <a:xfrm>
            <a:off x="457200" y="2214564"/>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つのコンテンツ">
    <p:spTree>
      <p:nvGrpSpPr>
        <p:cNvPr id="1" name=""/>
        <p:cNvGrpSpPr/>
        <p:nvPr/>
      </p:nvGrpSpPr>
      <p:grpSpPr>
        <a:xfrm>
          <a:off x="0" y="0"/>
          <a:ext cx="0" cy="0"/>
          <a:chOff x="0" y="0"/>
          <a:chExt cx="0" cy="0"/>
        </a:xfrm>
      </p:grpSpPr>
      <p:sp>
        <p:nvSpPr>
          <p:cNvPr id="8" name="Rectangle 7"/>
          <p:cNvSpPr/>
          <p:nvPr/>
        </p:nvSpPr>
        <p:spPr>
          <a:xfrm>
            <a:off x="8148920"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201" y="914400"/>
            <a:ext cx="7391401" cy="1143000"/>
          </a:xfrm>
        </p:spPr>
        <p:txBody>
          <a:bodyPr/>
          <a:lstStyle/>
          <a:p>
            <a:r>
              <a:rPr lang="ja-JP" altLang="en-US"/>
              <a:t>マスター タイトルの書式設定</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5" name="Date Placeholder 4"/>
          <p:cNvSpPr>
            <a:spLocks noGrp="1"/>
          </p:cNvSpPr>
          <p:nvPr>
            <p:ph type="dt" sz="half" idx="10"/>
          </p:nvPr>
        </p:nvSpPr>
        <p:spPr/>
        <p:txBody>
          <a:bodyPr/>
          <a:lstStyle/>
          <a:p>
            <a:fld id="{41AF5020-FA5E-4401-AFFD-A5549CC9CDA3}" type="datetime1">
              <a:rPr lang="en-US" altLang="ja-JP" smtClean="0"/>
              <a:t>3/31/2020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6" name="Rectangle 5"/>
          <p:cNvSpPr/>
          <p:nvPr/>
        </p:nvSpPr>
        <p:spPr>
          <a:xfrm>
            <a:off x="8148920"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ja-JP" altLang="en-US"/>
              <a:t>マスター タイトルの書式設定</a:t>
            </a:r>
            <a:endParaRPr/>
          </a:p>
        </p:txBody>
      </p:sp>
      <p:sp>
        <p:nvSpPr>
          <p:cNvPr id="3" name="Date Placeholder 2"/>
          <p:cNvSpPr>
            <a:spLocks noGrp="1"/>
          </p:cNvSpPr>
          <p:nvPr>
            <p:ph type="dt" sz="half" idx="10"/>
          </p:nvPr>
        </p:nvSpPr>
        <p:spPr/>
        <p:txBody>
          <a:bodyPr/>
          <a:lstStyle/>
          <a:p>
            <a:fld id="{A0B28041-620C-4C6A-89A7-5CBCC7DA9522}" type="datetime1">
              <a:rPr lang="en-US" altLang="ja-JP" smtClean="0"/>
              <a:t>3/31/2020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5" name="Rectangle 4"/>
          <p:cNvSpPr/>
          <p:nvPr/>
        </p:nvSpPr>
        <p:spPr>
          <a:xfrm>
            <a:off x="8148920"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CBFAEDA8-06CE-4D2F-A44C-E617FA034503}" type="datetime1">
              <a:rPr lang="en-US" altLang="ja-JP" smtClean="0"/>
              <a:t>3/31/2020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8" name="Rectangle 7"/>
          <p:cNvSpPr/>
          <p:nvPr/>
        </p:nvSpPr>
        <p:spPr>
          <a:xfrm>
            <a:off x="8148920"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ja-JP" altLang="en-US"/>
              <a:t>マスター タイトルの書式設定</a:t>
            </a:r>
            <a:endParaRPr/>
          </a:p>
        </p:txBody>
      </p:sp>
      <p:sp>
        <p:nvSpPr>
          <p:cNvPr id="3" name="Content Placeholder 2"/>
          <p:cNvSpPr>
            <a:spLocks noGrp="1"/>
          </p:cNvSpPr>
          <p:nvPr>
            <p:ph idx="1"/>
          </p:nvPr>
        </p:nvSpPr>
        <p:spPr>
          <a:xfrm>
            <a:off x="4762052" y="990601"/>
            <a:ext cx="3566160" cy="51355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4" name="Text Placeholder 3"/>
          <p:cNvSpPr>
            <a:spLocks noGrp="1"/>
          </p:cNvSpPr>
          <p:nvPr>
            <p:ph type="body" sz="half" idx="2"/>
          </p:nvPr>
        </p:nvSpPr>
        <p:spPr>
          <a:xfrm>
            <a:off x="457199" y="2057401"/>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6B98354-1AD9-4ED8-A0BA-CECE6451DDB5}" type="datetime1">
              <a:rPr lang="en-US" altLang="ja-JP" smtClean="0"/>
              <a:t>3/31/2020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タイトル付きの図">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ja-JP" altLang="en-US"/>
              <a:t>マスター タイトルの書式設定</a:t>
            </a:r>
            <a:endParaRPr/>
          </a:p>
        </p:txBody>
      </p:sp>
      <p:sp>
        <p:nvSpPr>
          <p:cNvPr id="4" name="Text Placeholder 3"/>
          <p:cNvSpPr>
            <a:spLocks noGrp="1"/>
          </p:cNvSpPr>
          <p:nvPr>
            <p:ph type="body" sz="half" idx="2"/>
          </p:nvPr>
        </p:nvSpPr>
        <p:spPr>
          <a:xfrm>
            <a:off x="457199" y="2057401"/>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161365" y="6124015"/>
            <a:ext cx="1752600" cy="365125"/>
          </a:xfrm>
        </p:spPr>
        <p:txBody>
          <a:bodyPr/>
          <a:lstStyle>
            <a:lvl1pPr algn="l">
              <a:defRPr/>
            </a:lvl1pPr>
          </a:lstStyle>
          <a:p>
            <a:fld id="{4F58FB1D-2DB1-4F78-A26E-5DCF53C3CDA0}" type="datetime1">
              <a:rPr lang="en-US" altLang="ja-JP" smtClean="0"/>
              <a:t>3/31/2020</a:t>
            </a:fld>
            <a:endParaRPr lang="en-US"/>
          </a:p>
        </p:txBody>
      </p:sp>
      <p:sp>
        <p:nvSpPr>
          <p:cNvPr id="6" name="Footer Placeholder 5"/>
          <p:cNvSpPr>
            <a:spLocks noGrp="1"/>
          </p:cNvSpPr>
          <p:nvPr>
            <p:ph type="ftr" sz="quarter" idx="11"/>
          </p:nvPr>
        </p:nvSpPr>
        <p:spPr>
          <a:xfrm>
            <a:off x="174813" y="6356351"/>
            <a:ext cx="3863788" cy="365125"/>
          </a:xfrm>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10" name="Picture Placeholder 9"/>
          <p:cNvSpPr>
            <a:spLocks noGrp="1"/>
          </p:cNvSpPr>
          <p:nvPr>
            <p:ph type="pic" sz="quarter" idx="13"/>
          </p:nvPr>
        </p:nvSpPr>
        <p:spPr>
          <a:xfrm>
            <a:off x="4760259" y="990601"/>
            <a:ext cx="4096512" cy="5611813"/>
          </a:xfrm>
        </p:spPr>
        <p:txBody>
          <a:bodyPr/>
          <a:lstStyle>
            <a:lvl1pPr>
              <a:buNone/>
              <a:defRPr/>
            </a:lvl1pPr>
          </a:lstStyle>
          <a:p>
            <a:r>
              <a:rPr lang="ja-JP" altLang="en-US"/>
              <a:t>プレースホルダーまでドラッグするかアイコンをクリックして図を追加</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タイトルの上に図">
    <p:spTree>
      <p:nvGrpSpPr>
        <p:cNvPr id="1" name=""/>
        <p:cNvGrpSpPr/>
        <p:nvPr/>
      </p:nvGrpSpPr>
      <p:grpSpPr>
        <a:xfrm>
          <a:off x="0" y="0"/>
          <a:ext cx="0" cy="0"/>
          <a:chOff x="0" y="0"/>
          <a:chExt cx="0" cy="0"/>
        </a:xfrm>
      </p:grpSpPr>
      <p:sp>
        <p:nvSpPr>
          <p:cNvPr id="8" name="Rectangle 7"/>
          <p:cNvSpPr/>
          <p:nvPr/>
        </p:nvSpPr>
        <p:spPr>
          <a:xfrm>
            <a:off x="7216777"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1"/>
            <a:ext cx="6477000" cy="566738"/>
          </a:xfrm>
        </p:spPr>
        <p:txBody>
          <a:bodyPr anchor="b"/>
          <a:lstStyle>
            <a:lvl1pPr algn="l">
              <a:defRPr sz="2800" b="0"/>
            </a:lvl1pPr>
          </a:lstStyle>
          <a:p>
            <a:r>
              <a:rPr lang="ja-JP" altLang="en-US"/>
              <a:t>マスター タイトルの書式設定</a:t>
            </a:r>
            <a:endParaRPr/>
          </a:p>
        </p:txBody>
      </p:sp>
      <p:sp>
        <p:nvSpPr>
          <p:cNvPr id="3" name="Picture Placeholder 2"/>
          <p:cNvSpPr>
            <a:spLocks noGrp="1"/>
          </p:cNvSpPr>
          <p:nvPr>
            <p:ph type="pic" idx="1"/>
          </p:nvPr>
        </p:nvSpPr>
        <p:spPr>
          <a:xfrm>
            <a:off x="269875"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プレースホルダーまでドラッグするかアイコンをクリックして図を追加</a:t>
            </a:r>
            <a:endParaRPr/>
          </a:p>
        </p:txBody>
      </p:sp>
      <p:sp>
        <p:nvSpPr>
          <p:cNvPr id="4" name="Text Placeholder 3"/>
          <p:cNvSpPr>
            <a:spLocks noGrp="1"/>
          </p:cNvSpPr>
          <p:nvPr>
            <p:ph type="body" sz="half" idx="2"/>
          </p:nvPr>
        </p:nvSpPr>
        <p:spPr>
          <a:xfrm>
            <a:off x="458789" y="4840942"/>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3295853-4B9E-4122-A4B0-AADE75A816DC}" type="datetime1">
              <a:rPr lang="en-US" altLang="ja-JP" smtClean="0"/>
              <a:t>3/31/2020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タイトル付き 4 つの図">
    <p:spTree>
      <p:nvGrpSpPr>
        <p:cNvPr id="1" name=""/>
        <p:cNvGrpSpPr/>
        <p:nvPr/>
      </p:nvGrpSpPr>
      <p:grpSpPr>
        <a:xfrm>
          <a:off x="0" y="0"/>
          <a:ext cx="0" cy="0"/>
          <a:chOff x="0" y="0"/>
          <a:chExt cx="0" cy="0"/>
        </a:xfrm>
      </p:grpSpPr>
      <p:sp>
        <p:nvSpPr>
          <p:cNvPr id="8" name="Rectangle 7"/>
          <p:cNvSpPr/>
          <p:nvPr/>
        </p:nvSpPr>
        <p:spPr>
          <a:xfrm>
            <a:off x="8135473"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1"/>
            <a:ext cx="6477000" cy="566738"/>
          </a:xfrm>
        </p:spPr>
        <p:txBody>
          <a:bodyPr anchor="b"/>
          <a:lstStyle>
            <a:lvl1pPr algn="l">
              <a:defRPr sz="2800" b="0"/>
            </a:lvl1pPr>
          </a:lstStyle>
          <a:p>
            <a:r>
              <a:rPr lang="ja-JP" altLang="en-US"/>
              <a:t>マスター タイトルの書式設定</a:t>
            </a:r>
            <a:endParaRPr/>
          </a:p>
        </p:txBody>
      </p:sp>
      <p:sp>
        <p:nvSpPr>
          <p:cNvPr id="3" name="Picture Placeholder 2"/>
          <p:cNvSpPr>
            <a:spLocks noGrp="1"/>
          </p:cNvSpPr>
          <p:nvPr>
            <p:ph type="pic" idx="1"/>
          </p:nvPr>
        </p:nvSpPr>
        <p:spPr>
          <a:xfrm>
            <a:off x="269874" y="268288"/>
            <a:ext cx="3006727"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プレースホルダーまでドラッグするかアイコンをクリックして図を追加</a:t>
            </a:r>
            <a:endParaRPr/>
          </a:p>
        </p:txBody>
      </p:sp>
      <p:sp>
        <p:nvSpPr>
          <p:cNvPr id="4" name="Text Placeholder 3"/>
          <p:cNvSpPr>
            <a:spLocks noGrp="1"/>
          </p:cNvSpPr>
          <p:nvPr>
            <p:ph type="body" sz="half" idx="2"/>
          </p:nvPr>
        </p:nvSpPr>
        <p:spPr>
          <a:xfrm>
            <a:off x="458789" y="4840942"/>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38B1582-C254-4546-9A70-EC526AE1A3AC}" type="datetime1">
              <a:rPr lang="en-US" altLang="ja-JP" smtClean="0"/>
              <a:t>3/31/2020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10" name="Picture Placeholder 2"/>
          <p:cNvSpPr>
            <a:spLocks noGrp="1"/>
          </p:cNvSpPr>
          <p:nvPr>
            <p:ph type="pic" idx="13"/>
          </p:nvPr>
        </p:nvSpPr>
        <p:spPr>
          <a:xfrm>
            <a:off x="3352801" y="268289"/>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プレースホルダーまでドラッグするかアイコンをクリックして図を追加</a:t>
            </a:r>
            <a:endParaRPr/>
          </a:p>
        </p:txBody>
      </p:sp>
      <p:sp>
        <p:nvSpPr>
          <p:cNvPr id="11" name="Picture Placeholder 2"/>
          <p:cNvSpPr>
            <a:spLocks noGrp="1"/>
          </p:cNvSpPr>
          <p:nvPr>
            <p:ph type="pic" idx="14"/>
          </p:nvPr>
        </p:nvSpPr>
        <p:spPr>
          <a:xfrm>
            <a:off x="3352800" y="2131936"/>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プレースホルダーまでドラッグするかアイコンをクリックして図を追加</a:t>
            </a:r>
            <a:endParaRPr/>
          </a:p>
        </p:txBody>
      </p:sp>
      <p:sp>
        <p:nvSpPr>
          <p:cNvPr id="12" name="Picture Placeholder 2"/>
          <p:cNvSpPr>
            <a:spLocks noGrp="1"/>
          </p:cNvSpPr>
          <p:nvPr>
            <p:ph type="pic" idx="15"/>
          </p:nvPr>
        </p:nvSpPr>
        <p:spPr>
          <a:xfrm>
            <a:off x="5750500" y="2131936"/>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プレースホルダーまでドラッグするかアイコンをクリックして図を追加</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7" name="Rectangle 6"/>
          <p:cNvSpPr/>
          <p:nvPr/>
        </p:nvSpPr>
        <p:spPr>
          <a:xfrm>
            <a:off x="7212107"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ja-JP" altLang="en-US"/>
              <a:t>マスター タイトルの書式設定</a:t>
            </a:r>
            <a:endParaRPr/>
          </a:p>
        </p:txBody>
      </p:sp>
      <p:sp>
        <p:nvSpPr>
          <p:cNvPr id="3" name="Vertical Text Placeholder 2"/>
          <p:cNvSpPr>
            <a:spLocks noGrp="1"/>
          </p:cNvSpPr>
          <p:nvPr>
            <p:ph type="body" orient="vert" idx="1"/>
          </p:nvPr>
        </p:nvSpPr>
        <p:spPr/>
        <p:txBody>
          <a:bodyPr vert="eaVert"/>
          <a:lstStyle>
            <a:lvl5pPr>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4" name="Date Placeholder 3"/>
          <p:cNvSpPr>
            <a:spLocks noGrp="1"/>
          </p:cNvSpPr>
          <p:nvPr>
            <p:ph type="dt" sz="half" idx="10"/>
          </p:nvPr>
        </p:nvSpPr>
        <p:spPr/>
        <p:txBody>
          <a:bodyPr/>
          <a:lstStyle/>
          <a:p>
            <a:fld id="{97146F84-3702-4991-8191-D339F84EC0CD}" type="datetime1">
              <a:rPr lang="en-US" altLang="ja-JP" smtClean="0"/>
              <a:t>3/31/2020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7" name="Rectangle 6"/>
          <p:cNvSpPr/>
          <p:nvPr/>
        </p:nvSpPr>
        <p:spPr>
          <a:xfrm>
            <a:off x="8148920"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801" y="1035425"/>
            <a:ext cx="1322295" cy="5090739"/>
          </a:xfrm>
        </p:spPr>
        <p:txBody>
          <a:bodyPr vert="eaVert" anchor="t" anchorCtr="0"/>
          <a:lstStyle/>
          <a:p>
            <a:r>
              <a:rPr lang="ja-JP" altLang="en-US"/>
              <a:t>マスター タイトルの書式設定</a:t>
            </a:r>
            <a:endParaRPr/>
          </a:p>
        </p:txBody>
      </p:sp>
      <p:sp>
        <p:nvSpPr>
          <p:cNvPr id="3" name="Vertical Text Placeholder 2"/>
          <p:cNvSpPr>
            <a:spLocks noGrp="1"/>
          </p:cNvSpPr>
          <p:nvPr>
            <p:ph type="body" orient="vert" idx="1"/>
          </p:nvPr>
        </p:nvSpPr>
        <p:spPr>
          <a:xfrm>
            <a:off x="457200" y="1035425"/>
            <a:ext cx="6019800" cy="5109789"/>
          </a:xfrm>
        </p:spPr>
        <p:txBody>
          <a:bodyPr vert="eaVert"/>
          <a:lstStyle>
            <a:lvl5pPr>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4" name="Date Placeholder 3"/>
          <p:cNvSpPr>
            <a:spLocks noGrp="1"/>
          </p:cNvSpPr>
          <p:nvPr>
            <p:ph type="dt" sz="half" idx="10"/>
          </p:nvPr>
        </p:nvSpPr>
        <p:spPr/>
        <p:txBody>
          <a:bodyPr/>
          <a:lstStyle/>
          <a:p>
            <a:fld id="{30A2C3A5-FF8B-4F2D-B669-8CDFA1B5A685}" type="datetime1">
              <a:rPr lang="en-US" altLang="ja-JP" smtClean="0"/>
              <a:t>3/31/2020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7" name="Rectangle 6"/>
          <p:cNvSpPr/>
          <p:nvPr/>
        </p:nvSpPr>
        <p:spPr>
          <a:xfrm>
            <a:off x="7212107"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ja-JP" altLang="en-US"/>
              <a:t>マスター タイトルの書式設定</a:t>
            </a:r>
            <a:endParaRPr/>
          </a:p>
        </p:txBody>
      </p:sp>
      <p:sp>
        <p:nvSpPr>
          <p:cNvPr id="3" name="Content Placeholder 2"/>
          <p:cNvSpPr>
            <a:spLocks noGrp="1"/>
          </p:cNvSpPr>
          <p:nvPr>
            <p:ph idx="1"/>
          </p:nvPr>
        </p:nvSpPr>
        <p:spPr/>
        <p:txBody>
          <a:bodyPr/>
          <a:lstStyle>
            <a:lvl5pPr>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4" name="Date Placeholder 3"/>
          <p:cNvSpPr>
            <a:spLocks noGrp="1"/>
          </p:cNvSpPr>
          <p:nvPr>
            <p:ph type="dt" sz="half" idx="10"/>
          </p:nvPr>
        </p:nvSpPr>
        <p:spPr>
          <a:xfrm>
            <a:off x="7212107" y="6356351"/>
            <a:ext cx="1752600" cy="365125"/>
          </a:xfrm>
        </p:spPr>
        <p:txBody>
          <a:bodyPr/>
          <a:lstStyle/>
          <a:p>
            <a:fld id="{0A6D1161-893B-47B1-8AC6-3F381191AC46}" type="datetime1">
              <a:rPr lang="en-US" altLang="ja-JP" smtClean="0"/>
              <a:t>3/31/2020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図付きタイトル スライド">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1" y="4171950"/>
            <a:ext cx="5457919" cy="1085850"/>
          </a:xfrm>
        </p:spPr>
        <p:txBody>
          <a:bodyPr>
            <a:normAutofit/>
          </a:bodyPr>
          <a:lstStyle>
            <a:lvl1pPr>
              <a:defRPr sz="4600"/>
            </a:lvl1pPr>
          </a:lstStyle>
          <a:p>
            <a:r>
              <a:rPr lang="ja-JP" altLang="en-US"/>
              <a:t>マスター タイトルの書式設定</a:t>
            </a:r>
            <a:endParaRPr/>
          </a:p>
        </p:txBody>
      </p:sp>
      <p:sp>
        <p:nvSpPr>
          <p:cNvPr id="3" name="Subtitle 2"/>
          <p:cNvSpPr>
            <a:spLocks noGrp="1"/>
          </p:cNvSpPr>
          <p:nvPr>
            <p:ph type="subTitle" idx="1"/>
          </p:nvPr>
        </p:nvSpPr>
        <p:spPr>
          <a:xfrm>
            <a:off x="3200402" y="5257800"/>
            <a:ext cx="5457919"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dirty="0"/>
          </a:p>
        </p:txBody>
      </p:sp>
      <p:sp>
        <p:nvSpPr>
          <p:cNvPr id="4" name="Date Placeholder 3"/>
          <p:cNvSpPr>
            <a:spLocks noGrp="1"/>
          </p:cNvSpPr>
          <p:nvPr>
            <p:ph type="dt" sz="half" idx="10"/>
          </p:nvPr>
        </p:nvSpPr>
        <p:spPr>
          <a:xfrm>
            <a:off x="3276602" y="389966"/>
            <a:ext cx="5499847" cy="365125"/>
          </a:xfrm>
        </p:spPr>
        <p:txBody>
          <a:bodyPr/>
          <a:lstStyle>
            <a:lvl1pPr>
              <a:defRPr sz="2200" b="0" baseline="0">
                <a:solidFill>
                  <a:schemeClr val="bg1"/>
                </a:solidFill>
              </a:defRPr>
            </a:lvl1pPr>
          </a:lstStyle>
          <a:p>
            <a:fld id="{735E71FF-92AA-40D0-B4A0-769C2273FE8A}" type="datetime1">
              <a:rPr lang="en-US" altLang="ja-JP" smtClean="0"/>
              <a:t>3/31/2020</a:t>
            </a:fld>
            <a:endParaRPr lang="en-US"/>
          </a:p>
        </p:txBody>
      </p:sp>
      <p:sp>
        <p:nvSpPr>
          <p:cNvPr id="5" name="Footer Placeholder 4"/>
          <p:cNvSpPr>
            <a:spLocks noGrp="1"/>
          </p:cNvSpPr>
          <p:nvPr>
            <p:ph type="ftr" sz="quarter" idx="11"/>
          </p:nvPr>
        </p:nvSpPr>
        <p:spPr>
          <a:xfrm>
            <a:off x="3213847" y="6356351"/>
            <a:ext cx="4734112" cy="365125"/>
          </a:xfrm>
        </p:spPr>
        <p:txBody>
          <a:bodyPr/>
          <a:lstStyle/>
          <a:p>
            <a:endParaRPr lang="en-US"/>
          </a:p>
        </p:txBody>
      </p:sp>
      <p:sp>
        <p:nvSpPr>
          <p:cNvPr id="6" name="Slide Number Placeholder 5"/>
          <p:cNvSpPr>
            <a:spLocks noGrp="1"/>
          </p:cNvSpPr>
          <p:nvPr>
            <p:ph type="sldNum" sz="quarter" idx="12"/>
          </p:nvPr>
        </p:nvSpPr>
        <p:spPr>
          <a:xfrm>
            <a:off x="8265459" y="6356351"/>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3200401" y="2877671"/>
            <a:ext cx="5646867" cy="1280160"/>
          </a:xfrm>
        </p:spPr>
        <p:txBody>
          <a:bodyPr/>
          <a:lstStyle>
            <a:lvl1pPr>
              <a:buNone/>
              <a:defRPr/>
            </a:lvl1pPr>
          </a:lstStyle>
          <a:p>
            <a:r>
              <a:rPr lang="ja-JP" altLang="en-US"/>
              <a:t>プレースホルダーまでドラッグするかアイコンをクリックして図を追加</a:t>
            </a:r>
            <a:endParaRPr/>
          </a:p>
        </p:txBody>
      </p:sp>
      <p:sp>
        <p:nvSpPr>
          <p:cNvPr id="10" name="Rectangle 9"/>
          <p:cNvSpPr/>
          <p:nvPr/>
        </p:nvSpPr>
        <p:spPr>
          <a:xfrm>
            <a:off x="268940" y="268289"/>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タイトル、コンテンツ、図">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5" y="914400"/>
            <a:ext cx="6508377" cy="1143000"/>
          </a:xfrm>
        </p:spPr>
        <p:txBody>
          <a:bodyPr/>
          <a:lstStyle/>
          <a:p>
            <a:r>
              <a:rPr lang="ja-JP" altLang="en-US"/>
              <a:t>マスター タイトルの書式設定</a:t>
            </a:r>
            <a:endParaRPr/>
          </a:p>
        </p:txBody>
      </p:sp>
      <p:sp>
        <p:nvSpPr>
          <p:cNvPr id="3" name="Content Placeholder 2"/>
          <p:cNvSpPr>
            <a:spLocks noGrp="1"/>
          </p:cNvSpPr>
          <p:nvPr>
            <p:ph idx="1"/>
          </p:nvPr>
        </p:nvSpPr>
        <p:spPr>
          <a:xfrm>
            <a:off x="2178425" y="2209801"/>
            <a:ext cx="6508377" cy="3916363"/>
          </a:xfrm>
        </p:spPr>
        <p:txBody>
          <a:bodyPr/>
          <a:lstStyle>
            <a:lvl5pPr>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4" name="Date Placeholder 3"/>
          <p:cNvSpPr>
            <a:spLocks noGrp="1"/>
          </p:cNvSpPr>
          <p:nvPr>
            <p:ph type="dt" sz="half" idx="10"/>
          </p:nvPr>
        </p:nvSpPr>
        <p:spPr>
          <a:xfrm>
            <a:off x="7212107" y="6356351"/>
            <a:ext cx="1752600" cy="365125"/>
          </a:xfrm>
        </p:spPr>
        <p:txBody>
          <a:bodyPr/>
          <a:lstStyle/>
          <a:p>
            <a:fld id="{8CDF2F39-91C9-46FB-BA31-D4BF5329DE2C}" type="datetime1">
              <a:rPr lang="en-US" altLang="ja-JP" smtClean="0"/>
              <a:t>3/31/2020</a:t>
            </a:fld>
            <a:endParaRPr lang="en-US"/>
          </a:p>
        </p:txBody>
      </p:sp>
      <p:sp>
        <p:nvSpPr>
          <p:cNvPr id="5" name="Footer Placeholder 4"/>
          <p:cNvSpPr>
            <a:spLocks noGrp="1"/>
          </p:cNvSpPr>
          <p:nvPr>
            <p:ph type="ftr" sz="quarter" idx="11"/>
          </p:nvPr>
        </p:nvSpPr>
        <p:spPr>
          <a:xfrm>
            <a:off x="2178423" y="6356351"/>
            <a:ext cx="4926852" cy="365125"/>
          </a:xfrm>
        </p:spPr>
        <p:txBody>
          <a:bodyPr/>
          <a:lstStyle/>
          <a:p>
            <a:endParaRPr lang="en-US"/>
          </a:p>
        </p:txBody>
      </p:sp>
      <p:sp>
        <p:nvSpPr>
          <p:cNvPr id="6" name="Slide Number Placeholder 5"/>
          <p:cNvSpPr>
            <a:spLocks noGrp="1"/>
          </p:cNvSpPr>
          <p:nvPr>
            <p:ph type="sldNum" sz="quarter" idx="12"/>
          </p:nvPr>
        </p:nvSpPr>
        <p:spPr>
          <a:xfrm>
            <a:off x="331693" y="361017"/>
            <a:ext cx="506507" cy="365125"/>
          </a:xfrm>
        </p:spPr>
        <p:txBody>
          <a:body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ja-JP" altLang="en-US"/>
              <a:t>プレースホルダーまでドラッグするかアイコンをクリックして図を追加</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7" name="Rectangle 6"/>
          <p:cNvSpPr/>
          <p:nvPr/>
        </p:nvSpPr>
        <p:spPr>
          <a:xfrm>
            <a:off x="7758953"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2" y="3429001"/>
            <a:ext cx="4966447" cy="1398494"/>
          </a:xfrm>
        </p:spPr>
        <p:txBody>
          <a:bodyPr anchor="b" anchorCtr="0"/>
          <a:lstStyle>
            <a:lvl1pPr algn="r">
              <a:defRPr sz="4600" b="0" cap="none" baseline="0"/>
            </a:lvl1pPr>
          </a:lstStyle>
          <a:p>
            <a:r>
              <a:rPr lang="ja-JP" altLang="en-US"/>
              <a:t>マスター タイトルの書式設定</a:t>
            </a:r>
            <a:endParaRPr/>
          </a:p>
        </p:txBody>
      </p:sp>
      <p:sp>
        <p:nvSpPr>
          <p:cNvPr id="3" name="Text Placeholder 2"/>
          <p:cNvSpPr>
            <a:spLocks noGrp="1"/>
          </p:cNvSpPr>
          <p:nvPr>
            <p:ph type="body" idx="1"/>
          </p:nvPr>
        </p:nvSpPr>
        <p:spPr>
          <a:xfrm>
            <a:off x="2209802" y="4824415"/>
            <a:ext cx="4966447"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5562601" y="6356351"/>
            <a:ext cx="1622612" cy="365125"/>
          </a:xfrm>
        </p:spPr>
        <p:txBody>
          <a:bodyPr/>
          <a:lstStyle/>
          <a:p>
            <a:fld id="{5AD24D29-2178-44B5-8E27-DDDEC1970554}" type="datetime1">
              <a:rPr lang="en-US" altLang="ja-JP" smtClean="0"/>
              <a:t>3/31/2020</a:t>
            </a:fld>
            <a:endParaRPr lang="en-US"/>
          </a:p>
        </p:txBody>
      </p:sp>
      <p:sp>
        <p:nvSpPr>
          <p:cNvPr id="5" name="Footer Placeholder 4"/>
          <p:cNvSpPr>
            <a:spLocks noGrp="1"/>
          </p:cNvSpPr>
          <p:nvPr>
            <p:ph type="ftr" sz="quarter" idx="11"/>
          </p:nvPr>
        </p:nvSpPr>
        <p:spPr>
          <a:xfrm>
            <a:off x="174813" y="6356351"/>
            <a:ext cx="5311588" cy="365125"/>
          </a:xfrm>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図付きセクション">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7" cy="1398494"/>
          </a:xfrm>
        </p:spPr>
        <p:txBody>
          <a:bodyPr anchor="b" anchorCtr="0"/>
          <a:lstStyle>
            <a:lvl1pPr algn="r">
              <a:defRPr sz="4600" b="0" cap="none" baseline="0"/>
            </a:lvl1pPr>
          </a:lstStyle>
          <a:p>
            <a:r>
              <a:rPr lang="ja-JP" altLang="en-US"/>
              <a:t>マスター タイトルの書式設定</a:t>
            </a:r>
            <a:endParaRPr/>
          </a:p>
        </p:txBody>
      </p:sp>
      <p:sp>
        <p:nvSpPr>
          <p:cNvPr id="3" name="Text Placeholder 2"/>
          <p:cNvSpPr>
            <a:spLocks noGrp="1"/>
          </p:cNvSpPr>
          <p:nvPr>
            <p:ph type="body" idx="1"/>
          </p:nvPr>
        </p:nvSpPr>
        <p:spPr>
          <a:xfrm>
            <a:off x="3720354" y="4824415"/>
            <a:ext cx="4966447"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6" name="Slide Number Placeholder 5"/>
          <p:cNvSpPr>
            <a:spLocks noGrp="1"/>
          </p:cNvSpPr>
          <p:nvPr>
            <p:ph type="sldNum" sz="quarter" idx="12"/>
          </p:nvPr>
        </p:nvSpPr>
        <p:spPr>
          <a:xfrm>
            <a:off x="351212" y="6104966"/>
            <a:ext cx="506507" cy="365125"/>
          </a:xfrm>
        </p:spPr>
        <p:txBody>
          <a:body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269875" y="268288"/>
            <a:ext cx="2971800" cy="4438650"/>
          </a:xfrm>
        </p:spPr>
        <p:txBody>
          <a:bodyPr/>
          <a:lstStyle>
            <a:lvl1pPr>
              <a:buNone/>
              <a:defRPr/>
            </a:lvl1pPr>
          </a:lstStyle>
          <a:p>
            <a:r>
              <a:rPr lang="ja-JP" altLang="en-US"/>
              <a:t>プレースホルダーまでドラッグするかアイコンをクリックして図を追加</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Rectangle 7"/>
          <p:cNvSpPr/>
          <p:nvPr/>
        </p:nvSpPr>
        <p:spPr>
          <a:xfrm>
            <a:off x="8148920"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201" y="914400"/>
            <a:ext cx="7391401" cy="1143000"/>
          </a:xfrm>
        </p:spPr>
        <p:txBody>
          <a:bodyPr/>
          <a:lstStyle/>
          <a:p>
            <a:r>
              <a:rPr lang="ja-JP" altLang="en-US"/>
              <a:t>マスター タイトルの書式設定</a:t>
            </a:r>
            <a:endParaRPr/>
          </a:p>
        </p:txBody>
      </p:sp>
      <p:sp>
        <p:nvSpPr>
          <p:cNvPr id="3" name="Content Placeholder 2"/>
          <p:cNvSpPr>
            <a:spLocks noGrp="1"/>
          </p:cNvSpPr>
          <p:nvPr>
            <p:ph sz="half" idx="1"/>
          </p:nvPr>
        </p:nvSpPr>
        <p:spPr>
          <a:xfrm>
            <a:off x="457200" y="2214564"/>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4" name="Content Placeholder 3"/>
          <p:cNvSpPr>
            <a:spLocks noGrp="1"/>
          </p:cNvSpPr>
          <p:nvPr>
            <p:ph sz="half" idx="2"/>
          </p:nvPr>
        </p:nvSpPr>
        <p:spPr>
          <a:xfrm>
            <a:off x="4282440" y="2214564"/>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5" name="Date Placeholder 4"/>
          <p:cNvSpPr>
            <a:spLocks noGrp="1"/>
          </p:cNvSpPr>
          <p:nvPr>
            <p:ph type="dt" sz="half" idx="10"/>
          </p:nvPr>
        </p:nvSpPr>
        <p:spPr/>
        <p:txBody>
          <a:bodyPr/>
          <a:lstStyle/>
          <a:p>
            <a:fld id="{1B4651DF-93FF-48D6-BAAA-6346B6D8BBA0}" type="datetime1">
              <a:rPr lang="en-US" altLang="ja-JP" smtClean="0"/>
              <a:t>3/31/2020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Rectangle 9"/>
          <p:cNvSpPr/>
          <p:nvPr/>
        </p:nvSpPr>
        <p:spPr>
          <a:xfrm>
            <a:off x="8148920"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ja-JP" altLang="en-US"/>
              <a:t>マスター タイトルの書式設定</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457200" y="2689412"/>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279391" y="2689412"/>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7" name="Date Placeholder 6"/>
          <p:cNvSpPr>
            <a:spLocks noGrp="1"/>
          </p:cNvSpPr>
          <p:nvPr>
            <p:ph type="dt" sz="half" idx="10"/>
          </p:nvPr>
        </p:nvSpPr>
        <p:spPr/>
        <p:txBody>
          <a:bodyPr/>
          <a:lstStyle/>
          <a:p>
            <a:fld id="{999F7F42-AD27-407E-B157-0438E3332529}" type="datetime1">
              <a:rPr lang="en-US" altLang="ja-JP" smtClean="0"/>
              <a:t>3/31/2020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つの上下のコンテンツ">
    <p:spTree>
      <p:nvGrpSpPr>
        <p:cNvPr id="1" name=""/>
        <p:cNvGrpSpPr/>
        <p:nvPr/>
      </p:nvGrpSpPr>
      <p:grpSpPr>
        <a:xfrm>
          <a:off x="0" y="0"/>
          <a:ext cx="0" cy="0"/>
          <a:chOff x="0" y="0"/>
          <a:chExt cx="0" cy="0"/>
        </a:xfrm>
      </p:grpSpPr>
      <p:sp>
        <p:nvSpPr>
          <p:cNvPr id="8" name="Rectangle 7"/>
          <p:cNvSpPr/>
          <p:nvPr/>
        </p:nvSpPr>
        <p:spPr>
          <a:xfrm>
            <a:off x="8148920"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201" y="914400"/>
            <a:ext cx="7391401" cy="1143000"/>
          </a:xfrm>
        </p:spPr>
        <p:txBody>
          <a:bodyPr/>
          <a:lstStyle/>
          <a:p>
            <a:r>
              <a:rPr lang="ja-JP" altLang="en-US"/>
              <a:t>マスター タイトルの書式設定</a:t>
            </a:r>
            <a:endParaRPr/>
          </a:p>
        </p:txBody>
      </p:sp>
      <p:sp>
        <p:nvSpPr>
          <p:cNvPr id="3" name="Content Placeholder 2"/>
          <p:cNvSpPr>
            <a:spLocks noGrp="1"/>
          </p:cNvSpPr>
          <p:nvPr>
            <p:ph sz="half" idx="1"/>
          </p:nvPr>
        </p:nvSpPr>
        <p:spPr>
          <a:xfrm>
            <a:off x="457200"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5" name="Date Placeholder 4"/>
          <p:cNvSpPr>
            <a:spLocks noGrp="1"/>
          </p:cNvSpPr>
          <p:nvPr>
            <p:ph type="dt" sz="half" idx="10"/>
          </p:nvPr>
        </p:nvSpPr>
        <p:spPr/>
        <p:txBody>
          <a:bodyPr/>
          <a:lstStyle/>
          <a:p>
            <a:fld id="{D4B63C5F-76EF-4B2F-AB6E-E07651BE3323}" type="datetime1">
              <a:rPr lang="en-US" altLang="ja-JP" smtClean="0"/>
              <a:t>3/31/2020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57200"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1" y="914400"/>
            <a:ext cx="6508377" cy="1143000"/>
          </a:xfrm>
          <a:prstGeom prst="rect">
            <a:avLst/>
          </a:prstGeom>
        </p:spPr>
        <p:txBody>
          <a:bodyPr vert="horz" lIns="91440" tIns="45720" rIns="91440" bIns="45720" rtlCol="0" anchor="b" anchorCtr="0">
            <a:noAutofit/>
          </a:bodyPr>
          <a:lstStyle/>
          <a:p>
            <a:r>
              <a:rPr lang="ja-JP" altLang="en-US"/>
              <a:t>マスター タイトルの書式設定</a:t>
            </a:r>
            <a:endParaRPr/>
          </a:p>
        </p:txBody>
      </p:sp>
      <p:sp>
        <p:nvSpPr>
          <p:cNvPr id="3" name="Text Placeholder 2"/>
          <p:cNvSpPr>
            <a:spLocks noGrp="1"/>
          </p:cNvSpPr>
          <p:nvPr>
            <p:ph type="body" idx="1"/>
          </p:nvPr>
        </p:nvSpPr>
        <p:spPr>
          <a:xfrm>
            <a:off x="457201" y="2209801"/>
            <a:ext cx="6508377" cy="391636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4" name="Date Placeholder 3"/>
          <p:cNvSpPr>
            <a:spLocks noGrp="1"/>
          </p:cNvSpPr>
          <p:nvPr>
            <p:ph type="dt" sz="half" idx="2"/>
          </p:nvPr>
        </p:nvSpPr>
        <p:spPr>
          <a:xfrm>
            <a:off x="7198659" y="6356351"/>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fld id="{DA961845-3BF8-470B-89C3-53F4E02835C9}" type="datetime1">
              <a:rPr lang="en-US" altLang="ja-JP" smtClean="0"/>
              <a:t>3/31/2020</a:t>
            </a:fld>
            <a:endParaRPr lang="en-US"/>
          </a:p>
        </p:txBody>
      </p:sp>
      <p:sp>
        <p:nvSpPr>
          <p:cNvPr id="5" name="Footer Placeholder 4"/>
          <p:cNvSpPr>
            <a:spLocks noGrp="1"/>
          </p:cNvSpPr>
          <p:nvPr>
            <p:ph type="ftr" sz="quarter" idx="3"/>
          </p:nvPr>
        </p:nvSpPr>
        <p:spPr>
          <a:xfrm>
            <a:off x="174813" y="6356351"/>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256493" y="361017"/>
            <a:ext cx="506507" cy="365125"/>
          </a:xfrm>
          <a:prstGeom prst="rect">
            <a:avLst/>
          </a:prstGeom>
        </p:spPr>
        <p:txBody>
          <a:bodyPr vert="horz" lIns="91440" tIns="45720" rIns="91440" bIns="45720" rtlCol="0" anchor="ctr"/>
          <a:lstStyle>
            <a:lvl1pPr algn="r">
              <a:defRPr sz="2200" b="1">
                <a:solidFill>
                  <a:schemeClr val="bg1"/>
                </a:solidFill>
              </a:defRPr>
            </a:lvl1pPr>
          </a:lstStyle>
          <a:p>
            <a:fld id="{57AF16DE-A0D5-4438-950F-5B1E159C2C2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hf hdr="0" ftr="0" dt="0"/>
  <p:txStyles>
    <p:titleStyle>
      <a:lvl1pPr algn="l" defTabSz="914400" rtl="0" eaLnBrk="1" latinLnBrk="0" hangingPunct="1">
        <a:spcBef>
          <a:spcPct val="0"/>
        </a:spcBef>
        <a:buNone/>
        <a:defRPr kumimoji="1"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kumimoji="1"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kumimoji="1"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kumimoji="1"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kumimoji="1"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kumimoji="1"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kumimoji="1"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kumimoji="1"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kumimoji="1"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kumimoji="1" lang="en-US" sz="1800" kern="1200" dirty="0">
          <a:solidFill>
            <a:schemeClr val="tx2"/>
          </a:solidFill>
          <a:latin typeface="+mn-lt"/>
          <a:ea typeface="+mn-ea"/>
          <a:cs typeface="+mn-cs"/>
        </a:defRPr>
      </a:lvl9pPr>
    </p:bodyStyle>
    <p:otherStyle>
      <a:defPPr>
        <a:defRPr/>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pecorino.ws.ryukoku.ac.jp/sys/info/media-g/shakaigakubu.pdf"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https://monkey.fks.ryukoku.ac.jp/~kyoga/rishu/pdf/01/2018/C2018youkou20180315_cm.pdf" TargetMode="External"/><Relationship Id="rId4" Type="http://schemas.openxmlformats.org/officeDocument/2006/relationships/hyperlink" Target="https://monkey.fks.ryukoku.ac.jp/~kyoga/rishu/pdf/01/2020/C2020youkou20200317_social.pdf"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s://capella.ws.ryukoku.ac.jp/RSW/SYLD110Init.do;jsessionid=0E5E7C1BADC82B9734AB0A81A58BB1FF"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hyperlink" Target="https://capella.ws.ryukoku.ac.jp/RSW/SYLD110Init.do;jsessionid=0E5E7C1BADC82B9734AB0A81A58BB1FF"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smarts.maruzen.co.jp/myapp/TOS20100/6643/4XryFYAW58NS5VFE"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1.png"/></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hyperlink" Target="https://www.ryukoku.ac.jp/about/campus_traffic/traffic/bus/data/20200327_tyusyojima_noritugi.pdf" TargetMode="Externa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pecorino.ws.ryukoku.ac.jp/sys/info/media-g/shakaigakubu.pdf"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457201" y="2141220"/>
            <a:ext cx="8412481" cy="2575560"/>
          </a:xfrm>
        </p:spPr>
        <p:txBody>
          <a:bodyPr/>
          <a:lstStyle/>
          <a:p>
            <a:pPr algn="ctr"/>
            <a:r>
              <a:rPr kumimoji="1" lang="ja-JP" altLang="en-US" sz="6000" dirty="0"/>
              <a:t>ｺﾐｭﾆﾃｨﾏﾈｼﾞﾒﾝﾄ学科</a:t>
            </a:r>
            <a:br>
              <a:rPr kumimoji="1" lang="en-US" altLang="ja-JP" sz="6000" dirty="0"/>
            </a:br>
            <a:r>
              <a:rPr lang="ja-JP" altLang="en-US" sz="6000" dirty="0"/>
              <a:t>編・転</a:t>
            </a:r>
            <a:r>
              <a:rPr kumimoji="1" lang="ja-JP" altLang="en-US" sz="6000" dirty="0"/>
              <a:t>入生対象</a:t>
            </a:r>
            <a:br>
              <a:rPr kumimoji="1" lang="en-US" altLang="ja-JP" sz="6000" dirty="0"/>
            </a:br>
            <a:r>
              <a:rPr kumimoji="1" lang="ja-JP" altLang="en-US" sz="6000" dirty="0"/>
              <a:t>履修説明</a:t>
            </a:r>
          </a:p>
        </p:txBody>
      </p:sp>
      <p:sp>
        <p:nvSpPr>
          <p:cNvPr id="4" name="スライド番号プレースホルダー 3"/>
          <p:cNvSpPr>
            <a:spLocks noGrp="1"/>
          </p:cNvSpPr>
          <p:nvPr>
            <p:ph type="sldNum" sz="quarter" idx="12"/>
          </p:nvPr>
        </p:nvSpPr>
        <p:spPr/>
        <p:txBody>
          <a:bodyPr/>
          <a:lstStyle/>
          <a:p>
            <a:fld id="{57AF16DE-A0D5-4438-950F-5B1E159C2C28}" type="slidenum">
              <a:rPr lang="en-US" smtClean="0"/>
              <a:t>1</a:t>
            </a:fld>
            <a:endParaRPr lang="en-US" dirty="0"/>
          </a:p>
        </p:txBody>
      </p:sp>
    </p:spTree>
    <p:extLst>
      <p:ext uri="{BB962C8B-B14F-4D97-AF65-F5344CB8AC3E}">
        <p14:creationId xmlns:p14="http://schemas.microsoft.com/office/powerpoint/2010/main" val="23121540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第１部　履修の心得　７</a:t>
            </a:r>
            <a:br>
              <a:rPr kumimoji="1" lang="en-US" altLang="ja-JP" dirty="0"/>
            </a:br>
            <a:r>
              <a:rPr kumimoji="1" lang="ja-JP" altLang="en-US" dirty="0"/>
              <a:t>　　　　</a:t>
            </a:r>
            <a:r>
              <a:rPr lang="ja-JP" altLang="en-US" dirty="0"/>
              <a:t>　</a:t>
            </a:r>
            <a:r>
              <a:rPr lang="ja-JP" altLang="en-US" dirty="0">
                <a:solidFill>
                  <a:srgbClr val="0070C0"/>
                </a:solidFill>
              </a:rPr>
              <a:t>成績評価</a:t>
            </a:r>
            <a:endParaRPr kumimoji="1" lang="ja-JP" altLang="en-US" dirty="0">
              <a:solidFill>
                <a:srgbClr val="0070C0"/>
              </a:solidFill>
            </a:endParaRPr>
          </a:p>
        </p:txBody>
      </p:sp>
      <p:sp>
        <p:nvSpPr>
          <p:cNvPr id="3" name="コンテンツ プレースホルダー 2"/>
          <p:cNvSpPr>
            <a:spLocks noGrp="1"/>
          </p:cNvSpPr>
          <p:nvPr>
            <p:ph idx="1"/>
          </p:nvPr>
        </p:nvSpPr>
        <p:spPr>
          <a:xfrm>
            <a:off x="457200" y="1930400"/>
            <a:ext cx="8305800" cy="4915263"/>
          </a:xfrm>
        </p:spPr>
        <p:txBody>
          <a:bodyPr>
            <a:normAutofit/>
          </a:bodyPr>
          <a:lstStyle/>
          <a:p>
            <a:pPr>
              <a:buFont typeface="Wingdings" panose="05000000000000000000" pitchFamily="2" charset="2"/>
              <a:buChar char="n"/>
            </a:pPr>
            <a:r>
              <a:rPr lang="ja-JP" altLang="en-US" sz="3200" dirty="0"/>
              <a:t>成績評価の方法</a:t>
            </a:r>
            <a:endParaRPr lang="en-US" altLang="ja-JP" sz="3200" dirty="0"/>
          </a:p>
          <a:p>
            <a:pPr marL="0" indent="0">
              <a:buNone/>
            </a:pPr>
            <a:r>
              <a:rPr lang="ja-JP" altLang="en-US" sz="1800" dirty="0"/>
              <a:t>①筆答試験による評価　②レポート試験による評価　③実技試験による評価</a:t>
            </a:r>
            <a:endParaRPr lang="en-US" altLang="ja-JP" sz="1800" dirty="0"/>
          </a:p>
          <a:p>
            <a:pPr marL="0" indent="0">
              <a:buNone/>
            </a:pPr>
            <a:r>
              <a:rPr lang="ja-JP" altLang="en-US" sz="1800" dirty="0"/>
              <a:t>④担当者が設定する方法による評価</a:t>
            </a:r>
            <a:endParaRPr lang="en-US" altLang="ja-JP" sz="1800" dirty="0"/>
          </a:p>
          <a:p>
            <a:pPr>
              <a:buFont typeface="Wingdings" panose="05000000000000000000" pitchFamily="2" charset="2"/>
              <a:buChar char="n"/>
            </a:pPr>
            <a:r>
              <a:rPr lang="ja-JP" altLang="en-US" sz="3200" dirty="0"/>
              <a:t>成績評価の基準</a:t>
            </a:r>
            <a:endParaRPr lang="en-US" altLang="ja-JP" sz="3200" dirty="0"/>
          </a:p>
          <a:p>
            <a:pPr marL="0" indent="0">
              <a:buNone/>
            </a:pPr>
            <a:r>
              <a:rPr lang="ja-JP" altLang="en-US" sz="1800" dirty="0"/>
              <a:t>　</a:t>
            </a:r>
            <a:r>
              <a:rPr lang="en-US" altLang="ja-JP" sz="1800" dirty="0"/>
              <a:t>100</a:t>
            </a:r>
            <a:r>
              <a:rPr lang="ja-JP" altLang="en-US" sz="1800" dirty="0"/>
              <a:t>点満点法で評価され、</a:t>
            </a:r>
            <a:r>
              <a:rPr lang="en-US" altLang="ja-JP" sz="1800" dirty="0"/>
              <a:t>60</a:t>
            </a:r>
            <a:r>
              <a:rPr lang="ja-JP" altLang="en-US" sz="1800" dirty="0"/>
              <a:t>点以上を合格、それを満たさない場合は不合格</a:t>
            </a:r>
            <a:endParaRPr lang="en-US" altLang="ja-JP" sz="1800" dirty="0"/>
          </a:p>
          <a:p>
            <a:pPr>
              <a:buFont typeface="Wingdings" panose="05000000000000000000" pitchFamily="2" charset="2"/>
              <a:buChar char="n"/>
            </a:pPr>
            <a:r>
              <a:rPr lang="ja-JP" altLang="en-US" sz="3200" dirty="0"/>
              <a:t>受験資格</a:t>
            </a:r>
            <a:endParaRPr lang="en-US" altLang="ja-JP" sz="3200" dirty="0"/>
          </a:p>
          <a:p>
            <a:pPr marL="0" indent="0">
              <a:buNone/>
            </a:pPr>
            <a:r>
              <a:rPr lang="ja-JP" altLang="en-US" sz="1900" dirty="0"/>
              <a:t>①有効な履修登録がなされていること　②学費を納入していること</a:t>
            </a:r>
            <a:endParaRPr lang="en-US" altLang="ja-JP" sz="1900" dirty="0"/>
          </a:p>
          <a:p>
            <a:pPr marL="0" indent="0">
              <a:buNone/>
            </a:pPr>
            <a:r>
              <a:rPr lang="ja-JP" altLang="en-US" sz="1900" dirty="0"/>
              <a:t>③授業に出席していること  等</a:t>
            </a:r>
            <a:endParaRPr lang="en-US" altLang="ja-JP" sz="1900" dirty="0"/>
          </a:p>
          <a:p>
            <a:pPr>
              <a:buFont typeface="Wingdings" panose="05000000000000000000" pitchFamily="2" charset="2"/>
              <a:buChar char="n"/>
            </a:pPr>
            <a:endParaRPr kumimoji="1" lang="en-US" altLang="ja-JP" sz="3200" dirty="0"/>
          </a:p>
          <a:p>
            <a:pPr>
              <a:buFont typeface="Wingdings" panose="05000000000000000000" pitchFamily="2" charset="2"/>
              <a:buChar char="n"/>
            </a:pPr>
            <a:endParaRPr kumimoji="1" lang="en-US" altLang="ja-JP" sz="3200" dirty="0"/>
          </a:p>
        </p:txBody>
      </p:sp>
      <p:pic>
        <p:nvPicPr>
          <p:cNvPr id="5" name="図 4"/>
          <p:cNvPicPr>
            <a:picLocks noChangeAspect="1"/>
          </p:cNvPicPr>
          <p:nvPr/>
        </p:nvPicPr>
        <p:blipFill>
          <a:blip r:embed="rId3"/>
          <a:stretch>
            <a:fillRect/>
          </a:stretch>
        </p:blipFill>
        <p:spPr>
          <a:xfrm>
            <a:off x="7119214" y="5971979"/>
            <a:ext cx="2106727" cy="967954"/>
          </a:xfrm>
          <a:prstGeom prst="rect">
            <a:avLst/>
          </a:prstGeom>
        </p:spPr>
      </p:pic>
      <p:sp>
        <p:nvSpPr>
          <p:cNvPr id="4" name="スライド番号プレースホルダー 3"/>
          <p:cNvSpPr>
            <a:spLocks noGrp="1"/>
          </p:cNvSpPr>
          <p:nvPr>
            <p:ph type="sldNum" sz="quarter" idx="12"/>
          </p:nvPr>
        </p:nvSpPr>
        <p:spPr/>
        <p:txBody>
          <a:bodyPr/>
          <a:lstStyle/>
          <a:p>
            <a:fld id="{57AF16DE-A0D5-4438-950F-5B1E159C2C28}" type="slidenum">
              <a:rPr lang="en-US" smtClean="0"/>
              <a:t>10</a:t>
            </a:fld>
            <a:endParaRPr lang="en-US"/>
          </a:p>
        </p:txBody>
      </p:sp>
    </p:spTree>
    <p:extLst>
      <p:ext uri="{BB962C8B-B14F-4D97-AF65-F5344CB8AC3E}">
        <p14:creationId xmlns:p14="http://schemas.microsoft.com/office/powerpoint/2010/main" val="11487050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792479" y="4747099"/>
            <a:ext cx="7380099" cy="651260"/>
          </a:xfrm>
          <a:prstGeom prst="rect">
            <a:avLst/>
          </a:prstGeom>
          <a:solidFill>
            <a:schemeClr val="accent6">
              <a:lumMod val="20000"/>
              <a:lumOff val="80000"/>
            </a:schemeClr>
          </a:solidFill>
          <a:ln w="76200">
            <a:solidFill>
              <a:schemeClr val="accent1">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3600" dirty="0">
                <a:solidFill>
                  <a:schemeClr val="tx1"/>
                </a:solidFill>
                <a:latin typeface="ＭＳ ゴシック" pitchFamily="49" charset="-128"/>
                <a:ea typeface="ＭＳ ゴシック" pitchFamily="49" charset="-128"/>
              </a:rPr>
              <a:t>随意科目</a:t>
            </a:r>
          </a:p>
        </p:txBody>
      </p:sp>
      <p:sp>
        <p:nvSpPr>
          <p:cNvPr id="2" name="タイトル 1"/>
          <p:cNvSpPr>
            <a:spLocks noGrp="1"/>
          </p:cNvSpPr>
          <p:nvPr>
            <p:ph type="title"/>
          </p:nvPr>
        </p:nvSpPr>
        <p:spPr>
          <a:xfrm>
            <a:off x="457201" y="914400"/>
            <a:ext cx="6662015" cy="1143000"/>
          </a:xfrm>
        </p:spPr>
        <p:txBody>
          <a:bodyPr/>
          <a:lstStyle/>
          <a:p>
            <a:r>
              <a:rPr kumimoji="1" lang="ja-JP" altLang="en-US" dirty="0"/>
              <a:t>第２</a:t>
            </a:r>
            <a:r>
              <a:rPr lang="ja-JP" altLang="en-US" dirty="0"/>
              <a:t>部　</a:t>
            </a:r>
            <a:r>
              <a:rPr kumimoji="1" lang="ja-JP" altLang="en-US" dirty="0"/>
              <a:t>教育課程　１</a:t>
            </a:r>
            <a:br>
              <a:rPr kumimoji="1" lang="en-US" altLang="ja-JP" dirty="0"/>
            </a:br>
            <a:r>
              <a:rPr lang="ja-JP" altLang="en-US" dirty="0"/>
              <a:t>　　　</a:t>
            </a:r>
            <a:r>
              <a:rPr lang="ja-JP" altLang="en-US" dirty="0">
                <a:solidFill>
                  <a:srgbClr val="0000FF"/>
                </a:solidFill>
              </a:rPr>
              <a:t>教育課程の編成方法</a:t>
            </a:r>
            <a:endParaRPr kumimoji="1" lang="ja-JP" altLang="en-US" dirty="0">
              <a:solidFill>
                <a:srgbClr val="0000FF"/>
              </a:solidFill>
            </a:endParaRPr>
          </a:p>
        </p:txBody>
      </p:sp>
      <p:sp>
        <p:nvSpPr>
          <p:cNvPr id="3" name="コンテンツ プレースホルダー 2"/>
          <p:cNvSpPr>
            <a:spLocks noGrp="1"/>
          </p:cNvSpPr>
          <p:nvPr>
            <p:ph idx="1"/>
          </p:nvPr>
        </p:nvSpPr>
        <p:spPr>
          <a:xfrm>
            <a:off x="457197" y="2057401"/>
            <a:ext cx="8534403" cy="4398555"/>
          </a:xfrm>
        </p:spPr>
        <p:txBody>
          <a:bodyPr>
            <a:normAutofit/>
          </a:bodyPr>
          <a:lstStyle/>
          <a:p>
            <a:r>
              <a:rPr kumimoji="1" lang="ja-JP" altLang="en-US" sz="2800" dirty="0"/>
              <a:t>授業科目の区分</a:t>
            </a:r>
            <a:endParaRPr kumimoji="1" lang="en-US" altLang="ja-JP" sz="2800" dirty="0"/>
          </a:p>
          <a:p>
            <a:endParaRPr lang="en-US" altLang="ja-JP" sz="2800" dirty="0"/>
          </a:p>
          <a:p>
            <a:endParaRPr kumimoji="1" lang="en-US" altLang="ja-JP" sz="2800" dirty="0"/>
          </a:p>
          <a:p>
            <a:endParaRPr lang="en-US" altLang="ja-JP" sz="2800" dirty="0"/>
          </a:p>
          <a:p>
            <a:pPr marL="0" indent="0">
              <a:buNone/>
            </a:pPr>
            <a:endParaRPr kumimoji="1" lang="en-US" altLang="ja-JP" sz="2800" dirty="0"/>
          </a:p>
          <a:p>
            <a:pPr marL="0" indent="0">
              <a:buNone/>
            </a:pPr>
            <a:endParaRPr kumimoji="1" lang="ja-JP" altLang="en-US"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11</a:t>
            </a:fld>
            <a:endParaRPr lang="en-US"/>
          </a:p>
        </p:txBody>
      </p:sp>
      <p:sp>
        <p:nvSpPr>
          <p:cNvPr id="7" name="正方形/長方形 6"/>
          <p:cNvSpPr/>
          <p:nvPr/>
        </p:nvSpPr>
        <p:spPr>
          <a:xfrm>
            <a:off x="762001" y="2680140"/>
            <a:ext cx="7380097" cy="782908"/>
          </a:xfrm>
          <a:prstGeom prst="rect">
            <a:avLst/>
          </a:prstGeom>
          <a:solidFill>
            <a:schemeClr val="accent4">
              <a:lumMod val="20000"/>
              <a:lumOff val="80000"/>
            </a:schemeClr>
          </a:solidFill>
          <a:ln w="76200">
            <a:solidFill>
              <a:schemeClr val="accent2">
                <a:lumMod val="75000"/>
                <a:lumOff val="2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3600" dirty="0">
                <a:solidFill>
                  <a:schemeClr val="tx1"/>
                </a:solidFill>
                <a:latin typeface="ＭＳ ゴシック" pitchFamily="49" charset="-128"/>
                <a:ea typeface="ＭＳ ゴシック" pitchFamily="49" charset="-128"/>
              </a:rPr>
              <a:t>教養教育科目</a:t>
            </a:r>
          </a:p>
        </p:txBody>
      </p:sp>
      <p:sp>
        <p:nvSpPr>
          <p:cNvPr id="8" name="正方形/長方形 7"/>
          <p:cNvSpPr/>
          <p:nvPr/>
        </p:nvSpPr>
        <p:spPr>
          <a:xfrm>
            <a:off x="777631" y="3604925"/>
            <a:ext cx="7380099" cy="787447"/>
          </a:xfrm>
          <a:prstGeom prst="rect">
            <a:avLst/>
          </a:prstGeom>
          <a:solidFill>
            <a:schemeClr val="accent6">
              <a:lumMod val="20000"/>
              <a:lumOff val="80000"/>
            </a:schemeClr>
          </a:solidFill>
          <a:ln w="76200">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3600" dirty="0">
                <a:solidFill>
                  <a:schemeClr val="tx1"/>
                </a:solidFill>
                <a:latin typeface="ＭＳ ゴシック" pitchFamily="49" charset="-128"/>
                <a:ea typeface="ＭＳ ゴシック" pitchFamily="49" charset="-128"/>
              </a:rPr>
              <a:t>専攻科目</a:t>
            </a:r>
          </a:p>
        </p:txBody>
      </p:sp>
      <p:sp>
        <p:nvSpPr>
          <p:cNvPr id="9" name="角丸四角形 8"/>
          <p:cNvSpPr/>
          <p:nvPr/>
        </p:nvSpPr>
        <p:spPr>
          <a:xfrm>
            <a:off x="868680" y="2573460"/>
            <a:ext cx="1996440" cy="2029021"/>
          </a:xfrm>
          <a:prstGeom prst="roundRect">
            <a:avLst/>
          </a:prstGeom>
          <a:solidFill>
            <a:srgbClr val="0099FF">
              <a:alpha val="20000"/>
            </a:srgbClr>
          </a:solidFill>
          <a:ln w="57150">
            <a:solidFill>
              <a:srgbClr val="0070C0"/>
            </a:solidFill>
          </a:ln>
        </p:spPr>
        <p:style>
          <a:lnRef idx="1">
            <a:schemeClr val="accent1"/>
          </a:lnRef>
          <a:fillRef idx="3">
            <a:schemeClr val="accent1"/>
          </a:fillRef>
          <a:effectRef idx="2">
            <a:schemeClr val="accent1"/>
          </a:effectRef>
          <a:fontRef idx="minor">
            <a:schemeClr val="lt1"/>
          </a:fontRef>
        </p:style>
        <p:txBody>
          <a:bodyPr vert="eaVert" rtlCol="0" anchor="ctr"/>
          <a:lstStyle/>
          <a:p>
            <a:pPr algn="ctr"/>
            <a:r>
              <a:rPr kumimoji="1" lang="ja-JP" altLang="en-US" sz="4000" dirty="0"/>
              <a:t>必修</a:t>
            </a:r>
            <a:endParaRPr kumimoji="1" lang="en-US" altLang="ja-JP" sz="4000" dirty="0"/>
          </a:p>
          <a:p>
            <a:pPr algn="ctr"/>
            <a:r>
              <a:rPr kumimoji="1" lang="ja-JP" altLang="en-US" sz="4000" dirty="0"/>
              <a:t>科目</a:t>
            </a:r>
          </a:p>
        </p:txBody>
      </p:sp>
      <p:sp>
        <p:nvSpPr>
          <p:cNvPr id="10" name="角丸四角形 9"/>
          <p:cNvSpPr/>
          <p:nvPr/>
        </p:nvSpPr>
        <p:spPr>
          <a:xfrm>
            <a:off x="5242561" y="2573458"/>
            <a:ext cx="2758440" cy="2029022"/>
          </a:xfrm>
          <a:prstGeom prst="roundRect">
            <a:avLst/>
          </a:prstGeom>
          <a:solidFill>
            <a:srgbClr val="0099FF">
              <a:alpha val="20000"/>
            </a:srgbClr>
          </a:solidFill>
          <a:ln w="57150">
            <a:solidFill>
              <a:srgbClr val="0070C0"/>
            </a:solidFill>
          </a:ln>
        </p:spPr>
        <p:style>
          <a:lnRef idx="1">
            <a:schemeClr val="accent1"/>
          </a:lnRef>
          <a:fillRef idx="3">
            <a:schemeClr val="accent1"/>
          </a:fillRef>
          <a:effectRef idx="2">
            <a:schemeClr val="accent1"/>
          </a:effectRef>
          <a:fontRef idx="minor">
            <a:schemeClr val="lt1"/>
          </a:fontRef>
        </p:style>
        <p:txBody>
          <a:bodyPr vert="eaVert" rtlCol="0" anchor="ctr"/>
          <a:lstStyle/>
          <a:p>
            <a:pPr algn="ctr"/>
            <a:r>
              <a:rPr kumimoji="1" lang="ja-JP" altLang="en-US" sz="4000" dirty="0"/>
              <a:t>選択</a:t>
            </a:r>
            <a:endParaRPr kumimoji="1" lang="en-US" altLang="ja-JP" sz="4000" dirty="0"/>
          </a:p>
          <a:p>
            <a:pPr algn="ctr"/>
            <a:r>
              <a:rPr kumimoji="1" lang="ja-JP" altLang="en-US" sz="4000" dirty="0"/>
              <a:t>科目</a:t>
            </a:r>
          </a:p>
        </p:txBody>
      </p:sp>
      <p:sp>
        <p:nvSpPr>
          <p:cNvPr id="11" name="角丸四角形 10"/>
          <p:cNvSpPr/>
          <p:nvPr/>
        </p:nvSpPr>
        <p:spPr>
          <a:xfrm>
            <a:off x="3032760" y="2573460"/>
            <a:ext cx="2042160" cy="2029021"/>
          </a:xfrm>
          <a:prstGeom prst="roundRect">
            <a:avLst/>
          </a:prstGeom>
          <a:solidFill>
            <a:srgbClr val="0099FF">
              <a:alpha val="20000"/>
            </a:srgbClr>
          </a:solidFill>
          <a:ln w="57150">
            <a:solidFill>
              <a:srgbClr val="0070C0"/>
            </a:solidFill>
          </a:ln>
        </p:spPr>
        <p:style>
          <a:lnRef idx="1">
            <a:schemeClr val="accent1"/>
          </a:lnRef>
          <a:fillRef idx="3">
            <a:schemeClr val="accent1"/>
          </a:fillRef>
          <a:effectRef idx="2">
            <a:schemeClr val="accent1"/>
          </a:effectRef>
          <a:fontRef idx="minor">
            <a:schemeClr val="lt1"/>
          </a:fontRef>
        </p:style>
        <p:txBody>
          <a:bodyPr vert="eaVert" rtlCol="0" anchor="ctr"/>
          <a:lstStyle/>
          <a:p>
            <a:pPr algn="ctr"/>
            <a:r>
              <a:rPr kumimoji="1" lang="ja-JP" altLang="en-US" sz="4000" dirty="0"/>
              <a:t>選択</a:t>
            </a:r>
            <a:endParaRPr kumimoji="1" lang="en-US" altLang="ja-JP" sz="4000" dirty="0"/>
          </a:p>
          <a:p>
            <a:pPr algn="ctr"/>
            <a:r>
              <a:rPr kumimoji="1" lang="ja-JP" altLang="en-US" sz="4000" dirty="0"/>
              <a:t>必修</a:t>
            </a:r>
            <a:endParaRPr kumimoji="1" lang="en-US" altLang="ja-JP" sz="4000" dirty="0"/>
          </a:p>
          <a:p>
            <a:pPr algn="ctr"/>
            <a:r>
              <a:rPr kumimoji="1" lang="ja-JP" altLang="en-US" sz="4000" dirty="0"/>
              <a:t>科目</a:t>
            </a:r>
          </a:p>
        </p:txBody>
      </p:sp>
      <p:sp>
        <p:nvSpPr>
          <p:cNvPr id="12" name="正方形/長方形 11"/>
          <p:cNvSpPr/>
          <p:nvPr/>
        </p:nvSpPr>
        <p:spPr>
          <a:xfrm>
            <a:off x="669588" y="5532625"/>
            <a:ext cx="4100046" cy="923330"/>
          </a:xfrm>
          <a:prstGeom prst="rect">
            <a:avLst/>
          </a:prstGeom>
        </p:spPr>
        <p:txBody>
          <a:bodyPr wrap="square">
            <a:spAutoFit/>
          </a:bodyPr>
          <a:lstStyle/>
          <a:p>
            <a:r>
              <a:rPr lang="ja-JP" altLang="en-US" dirty="0"/>
              <a:t>■必修＝必ず修得しなければならない　</a:t>
            </a:r>
            <a:endParaRPr lang="en-US" altLang="ja-JP" dirty="0"/>
          </a:p>
          <a:p>
            <a:r>
              <a:rPr lang="ja-JP" altLang="en-US" dirty="0"/>
              <a:t>　　　・卒業に必要な必修科目</a:t>
            </a:r>
            <a:endParaRPr lang="en-US" altLang="ja-JP" dirty="0"/>
          </a:p>
          <a:p>
            <a:r>
              <a:rPr lang="ja-JP" altLang="en-US" dirty="0"/>
              <a:t>　　　・資格取得に必要な必修科目</a:t>
            </a:r>
            <a:endParaRPr lang="en-US" altLang="ja-JP" dirty="0"/>
          </a:p>
        </p:txBody>
      </p:sp>
      <p:sp>
        <p:nvSpPr>
          <p:cNvPr id="14" name="正方形/長方形 13"/>
          <p:cNvSpPr/>
          <p:nvPr/>
        </p:nvSpPr>
        <p:spPr>
          <a:xfrm>
            <a:off x="4697542" y="5535613"/>
            <a:ext cx="4100046" cy="1200329"/>
          </a:xfrm>
          <a:prstGeom prst="rect">
            <a:avLst/>
          </a:prstGeom>
        </p:spPr>
        <p:txBody>
          <a:bodyPr wrap="square">
            <a:spAutoFit/>
          </a:bodyPr>
          <a:lstStyle/>
          <a:p>
            <a:r>
              <a:rPr lang="ja-JP" altLang="en-US" dirty="0"/>
              <a:t>■選択必修＝指定された科目群のうち</a:t>
            </a:r>
            <a:endParaRPr lang="en-US" altLang="ja-JP" dirty="0"/>
          </a:p>
          <a:p>
            <a:r>
              <a:rPr lang="ja-JP" altLang="en-US" dirty="0"/>
              <a:t>　から決められた単位</a:t>
            </a:r>
            <a:endParaRPr lang="en-US" altLang="ja-JP" dirty="0"/>
          </a:p>
          <a:p>
            <a:r>
              <a:rPr lang="ja-JP" altLang="en-US" dirty="0"/>
              <a:t>　を修得しなければ</a:t>
            </a:r>
            <a:endParaRPr lang="en-US" altLang="ja-JP" dirty="0"/>
          </a:p>
          <a:p>
            <a:r>
              <a:rPr lang="ja-JP" altLang="en-US" dirty="0"/>
              <a:t>　ならない</a:t>
            </a:r>
            <a:endParaRPr lang="en-US" altLang="ja-JP" dirty="0"/>
          </a:p>
        </p:txBody>
      </p:sp>
    </p:spTree>
    <p:extLst>
      <p:ext uri="{BB962C8B-B14F-4D97-AF65-F5344CB8AC3E}">
        <p14:creationId xmlns:p14="http://schemas.microsoft.com/office/powerpoint/2010/main" val="1348123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500"/>
                                        <p:tgtEl>
                                          <p:spTgt spid="10"/>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barn(inVertical)">
                                      <p:cBhvr>
                                        <p:cTn id="18" dur="500"/>
                                        <p:tgtEl>
                                          <p:spTgt spid="12"/>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barn(inVertical)">
                                      <p:cBhvr>
                                        <p:cTn id="23" dur="500"/>
                                        <p:tgtEl>
                                          <p:spTgt spid="14"/>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9" grpId="0" animBg="1"/>
      <p:bldP spid="10" grpId="0" animBg="1"/>
      <p:bldP spid="11" grpId="0" animBg="1"/>
      <p:bldP spid="12" grpId="0"/>
      <p:bldP spid="1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198" y="914400"/>
            <a:ext cx="6747123" cy="1143000"/>
          </a:xfrm>
        </p:spPr>
        <p:txBody>
          <a:bodyPr/>
          <a:lstStyle/>
          <a:p>
            <a:r>
              <a:rPr kumimoji="1" lang="ja-JP" altLang="en-US" dirty="0"/>
              <a:t>第</a:t>
            </a:r>
            <a:r>
              <a:rPr lang="ja-JP" altLang="en-US" dirty="0"/>
              <a:t>２部　</a:t>
            </a:r>
            <a:r>
              <a:rPr kumimoji="1" lang="ja-JP" altLang="en-US" dirty="0"/>
              <a:t>教育課程　２</a:t>
            </a:r>
            <a:br>
              <a:rPr kumimoji="1" lang="en-US" altLang="ja-JP" dirty="0"/>
            </a:br>
            <a:r>
              <a:rPr kumimoji="1" lang="ja-JP" altLang="en-US" dirty="0"/>
              <a:t>　　　</a:t>
            </a:r>
            <a:r>
              <a:rPr lang="ja-JP" altLang="en-US" dirty="0">
                <a:solidFill>
                  <a:srgbClr val="0033CC"/>
                </a:solidFill>
              </a:rPr>
              <a:t>教育課程の編成方法</a:t>
            </a:r>
            <a:endParaRPr kumimoji="1" lang="ja-JP" altLang="en-US" dirty="0">
              <a:solidFill>
                <a:srgbClr val="0033CC"/>
              </a:solidFill>
            </a:endParaRPr>
          </a:p>
        </p:txBody>
      </p:sp>
      <p:sp>
        <p:nvSpPr>
          <p:cNvPr id="3" name="コンテンツ プレースホルダー 2"/>
          <p:cNvSpPr>
            <a:spLocks noGrp="1"/>
          </p:cNvSpPr>
          <p:nvPr>
            <p:ph idx="1"/>
          </p:nvPr>
        </p:nvSpPr>
        <p:spPr>
          <a:xfrm>
            <a:off x="457200" y="2057401"/>
            <a:ext cx="8161507" cy="4398555"/>
          </a:xfrm>
        </p:spPr>
        <p:txBody>
          <a:bodyPr>
            <a:normAutofit/>
          </a:bodyPr>
          <a:lstStyle/>
          <a:p>
            <a:r>
              <a:rPr lang="ja-JP" altLang="en-US" sz="2800" dirty="0"/>
              <a:t>卒業の要件</a:t>
            </a:r>
            <a:endParaRPr lang="en-US" altLang="ja-JP" sz="2800" dirty="0"/>
          </a:p>
          <a:p>
            <a:pPr marL="0" indent="0">
              <a:buNone/>
            </a:pPr>
            <a:r>
              <a:rPr lang="ja-JP" altLang="en-US" dirty="0"/>
              <a:t>　①</a:t>
            </a:r>
            <a:r>
              <a:rPr lang="en-US" altLang="ja-JP" dirty="0"/>
              <a:t>4</a:t>
            </a:r>
            <a:r>
              <a:rPr lang="ja-JP" altLang="en-US" dirty="0"/>
              <a:t>年以上在学すること</a:t>
            </a:r>
            <a:endParaRPr lang="en-US" altLang="ja-JP" dirty="0"/>
          </a:p>
          <a:p>
            <a:pPr marL="0" indent="0">
              <a:buNone/>
            </a:pPr>
            <a:r>
              <a:rPr lang="ja-JP" altLang="en-US" dirty="0"/>
              <a:t>　②</a:t>
            </a:r>
            <a:r>
              <a:rPr lang="en-US" altLang="ja-JP" dirty="0"/>
              <a:t>124</a:t>
            </a:r>
            <a:r>
              <a:rPr lang="ja-JP" altLang="en-US" dirty="0"/>
              <a:t>単位以上修得すること</a:t>
            </a:r>
            <a:endParaRPr lang="en-US" altLang="ja-JP" dirty="0"/>
          </a:p>
          <a:p>
            <a:pPr marL="0" indent="0">
              <a:buNone/>
            </a:pPr>
            <a:endParaRPr lang="en-US" altLang="ja-JP" dirty="0"/>
          </a:p>
          <a:p>
            <a:pPr marL="0" indent="0">
              <a:buNone/>
            </a:pPr>
            <a:endParaRPr lang="en-US" altLang="ja-JP" dirty="0"/>
          </a:p>
          <a:p>
            <a:pPr marL="0" indent="0">
              <a:buNone/>
            </a:pPr>
            <a:endParaRPr lang="en-US" altLang="ja-JP" dirty="0"/>
          </a:p>
          <a:p>
            <a:pPr marL="0" indent="0">
              <a:buNone/>
            </a:pPr>
            <a:r>
              <a:rPr lang="ja-JP" altLang="en-US" dirty="0"/>
              <a:t>　</a:t>
            </a:r>
            <a:endParaRPr lang="en-US" altLang="ja-JP" dirty="0"/>
          </a:p>
          <a:p>
            <a:pPr marL="0" indent="0">
              <a:buNone/>
            </a:pPr>
            <a:endParaRPr kumimoji="1" lang="ja-JP" altLang="en-US" dirty="0"/>
          </a:p>
        </p:txBody>
      </p:sp>
      <p:pic>
        <p:nvPicPr>
          <p:cNvPr id="5" name="図 4"/>
          <p:cNvPicPr>
            <a:picLocks noChangeAspect="1"/>
          </p:cNvPicPr>
          <p:nvPr/>
        </p:nvPicPr>
        <p:blipFill>
          <a:blip r:embed="rId3"/>
          <a:stretch>
            <a:fillRect/>
          </a:stretch>
        </p:blipFill>
        <p:spPr>
          <a:xfrm>
            <a:off x="7119214" y="5971979"/>
            <a:ext cx="2106727" cy="967954"/>
          </a:xfrm>
          <a:prstGeom prst="rect">
            <a:avLst/>
          </a:prstGeom>
        </p:spPr>
      </p:pic>
      <p:sp>
        <p:nvSpPr>
          <p:cNvPr id="4" name="スライド番号プレースホルダー 3"/>
          <p:cNvSpPr>
            <a:spLocks noGrp="1"/>
          </p:cNvSpPr>
          <p:nvPr>
            <p:ph type="sldNum" sz="quarter" idx="12"/>
          </p:nvPr>
        </p:nvSpPr>
        <p:spPr/>
        <p:txBody>
          <a:bodyPr/>
          <a:lstStyle/>
          <a:p>
            <a:fld id="{57AF16DE-A0D5-4438-950F-5B1E159C2C28}" type="slidenum">
              <a:rPr lang="en-US" smtClean="0"/>
              <a:t>12</a:t>
            </a:fld>
            <a:endParaRPr lang="en-US" dirty="0"/>
          </a:p>
        </p:txBody>
      </p:sp>
      <p:grpSp>
        <p:nvGrpSpPr>
          <p:cNvPr id="6" name="グループ化 5"/>
          <p:cNvGrpSpPr/>
          <p:nvPr/>
        </p:nvGrpSpPr>
        <p:grpSpPr>
          <a:xfrm>
            <a:off x="783351" y="3928573"/>
            <a:ext cx="6400800" cy="1441605"/>
            <a:chOff x="915831" y="2527300"/>
            <a:chExt cx="6400800" cy="2414351"/>
          </a:xfrm>
        </p:grpSpPr>
        <p:grpSp>
          <p:nvGrpSpPr>
            <p:cNvPr id="7" name="グループ化 6"/>
            <p:cNvGrpSpPr/>
            <p:nvPr/>
          </p:nvGrpSpPr>
          <p:grpSpPr>
            <a:xfrm>
              <a:off x="915831" y="2527300"/>
              <a:ext cx="6400800" cy="1031132"/>
              <a:chOff x="875489" y="4595713"/>
              <a:chExt cx="6400800" cy="1031132"/>
            </a:xfrm>
          </p:grpSpPr>
          <p:sp>
            <p:nvSpPr>
              <p:cNvPr id="10" name="角丸四角形 9"/>
              <p:cNvSpPr/>
              <p:nvPr/>
            </p:nvSpPr>
            <p:spPr>
              <a:xfrm>
                <a:off x="875489" y="4595713"/>
                <a:ext cx="2587558" cy="1031132"/>
              </a:xfrm>
              <a:prstGeom prst="roundRect">
                <a:avLst/>
              </a:prstGeom>
              <a:solidFill>
                <a:schemeClr val="accent4">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kumimoji="1" lang="ja-JP" altLang="en-US" dirty="0"/>
                  <a:t>　</a:t>
                </a:r>
                <a:r>
                  <a:rPr kumimoji="1" lang="ja-JP" altLang="en-US" sz="2000" dirty="0">
                    <a:solidFill>
                      <a:schemeClr val="tx1"/>
                    </a:solidFill>
                  </a:rPr>
                  <a:t>教養教育科目　</a:t>
                </a:r>
                <a:r>
                  <a:rPr kumimoji="1" lang="ja-JP" altLang="en-US" dirty="0"/>
                  <a:t>　</a:t>
                </a:r>
              </a:p>
            </p:txBody>
          </p:sp>
          <p:sp>
            <p:nvSpPr>
              <p:cNvPr id="11" name="角丸四角形 10"/>
              <p:cNvSpPr/>
              <p:nvPr/>
            </p:nvSpPr>
            <p:spPr>
              <a:xfrm>
                <a:off x="4552545" y="4595713"/>
                <a:ext cx="2723744" cy="1031132"/>
              </a:xfrm>
              <a:prstGeom prst="roundRect">
                <a:avLst/>
              </a:prstGeom>
              <a:solidFill>
                <a:schemeClr val="bg2">
                  <a:lumMod val="9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000" dirty="0">
                    <a:solidFill>
                      <a:schemeClr val="tx1"/>
                    </a:solidFill>
                  </a:rPr>
                  <a:t>学部専攻科目</a:t>
                </a:r>
              </a:p>
            </p:txBody>
          </p:sp>
          <p:sp>
            <p:nvSpPr>
              <p:cNvPr id="12" name="角丸四角形 11"/>
              <p:cNvSpPr/>
              <p:nvPr/>
            </p:nvSpPr>
            <p:spPr>
              <a:xfrm>
                <a:off x="3151762" y="4595713"/>
                <a:ext cx="1575881" cy="1031132"/>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r>
                  <a:rPr kumimoji="1" lang="ja-JP" altLang="en-US" dirty="0"/>
                  <a:t>　フリー</a:t>
                </a:r>
                <a:endParaRPr kumimoji="1" lang="en-US" altLang="ja-JP" dirty="0"/>
              </a:p>
              <a:p>
                <a:r>
                  <a:rPr kumimoji="1" lang="ja-JP" altLang="en-US" dirty="0"/>
                  <a:t>　ゾーン</a:t>
                </a:r>
                <a:r>
                  <a:rPr kumimoji="1" lang="en-US" altLang="ja-JP" dirty="0"/>
                  <a:t>※</a:t>
                </a:r>
                <a:endParaRPr kumimoji="1" lang="ja-JP" altLang="en-US" dirty="0"/>
              </a:p>
            </p:txBody>
          </p:sp>
        </p:grpSp>
        <p:sp>
          <p:nvSpPr>
            <p:cNvPr id="8" name="左中かっこ 7"/>
            <p:cNvSpPr/>
            <p:nvPr/>
          </p:nvSpPr>
          <p:spPr>
            <a:xfrm rot="16200000">
              <a:off x="3849069" y="625195"/>
              <a:ext cx="493983" cy="6360457"/>
            </a:xfrm>
            <a:prstGeom prst="leftBrace">
              <a:avLst>
                <a:gd name="adj1" fmla="val 8333"/>
                <a:gd name="adj2" fmla="val 49377"/>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
          <p:nvSpPr>
            <p:cNvPr id="9" name="正方形/長方形 8"/>
            <p:cNvSpPr/>
            <p:nvPr/>
          </p:nvSpPr>
          <p:spPr>
            <a:xfrm>
              <a:off x="3094111" y="3805424"/>
              <a:ext cx="2003898" cy="1136227"/>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sz="2800" dirty="0">
                  <a:solidFill>
                    <a:schemeClr val="tx1"/>
                  </a:solidFill>
                </a:rPr>
                <a:t>124</a:t>
              </a:r>
              <a:r>
                <a:rPr kumimoji="1" lang="ja-JP" altLang="en-US" sz="2800" dirty="0">
                  <a:solidFill>
                    <a:schemeClr val="tx1"/>
                  </a:solidFill>
                </a:rPr>
                <a:t>単位</a:t>
              </a:r>
            </a:p>
          </p:txBody>
        </p:sp>
      </p:grpSp>
    </p:spTree>
    <p:extLst>
      <p:ext uri="{BB962C8B-B14F-4D97-AF65-F5344CB8AC3E}">
        <p14:creationId xmlns:p14="http://schemas.microsoft.com/office/powerpoint/2010/main" val="29132488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p14="http://schemas.microsoft.com/office/powerpoint/2010/main" val="1462255669"/>
              </p:ext>
            </p:extLst>
          </p:nvPr>
        </p:nvGraphicFramePr>
        <p:xfrm>
          <a:off x="649096" y="2588734"/>
          <a:ext cx="7848799" cy="1777998"/>
        </p:xfrm>
        <a:graphic>
          <a:graphicData uri="http://schemas.openxmlformats.org/drawingml/2006/table">
            <a:tbl>
              <a:tblPr firstRow="1" bandRow="1">
                <a:tableStyleId>{5C22544A-7EE6-4342-B048-85BDC9FD1C3A}</a:tableStyleId>
              </a:tblPr>
              <a:tblGrid>
                <a:gridCol w="1121257">
                  <a:extLst>
                    <a:ext uri="{9D8B030D-6E8A-4147-A177-3AD203B41FA5}">
                      <a16:colId xmlns:a16="http://schemas.microsoft.com/office/drawing/2014/main" val="20000"/>
                    </a:ext>
                  </a:extLst>
                </a:gridCol>
                <a:gridCol w="1121257">
                  <a:extLst>
                    <a:ext uri="{9D8B030D-6E8A-4147-A177-3AD203B41FA5}">
                      <a16:colId xmlns:a16="http://schemas.microsoft.com/office/drawing/2014/main" val="20001"/>
                    </a:ext>
                  </a:extLst>
                </a:gridCol>
                <a:gridCol w="1121257">
                  <a:extLst>
                    <a:ext uri="{9D8B030D-6E8A-4147-A177-3AD203B41FA5}">
                      <a16:colId xmlns:a16="http://schemas.microsoft.com/office/drawing/2014/main" val="20002"/>
                    </a:ext>
                  </a:extLst>
                </a:gridCol>
                <a:gridCol w="1121257">
                  <a:extLst>
                    <a:ext uri="{9D8B030D-6E8A-4147-A177-3AD203B41FA5}">
                      <a16:colId xmlns:a16="http://schemas.microsoft.com/office/drawing/2014/main" val="20003"/>
                    </a:ext>
                  </a:extLst>
                </a:gridCol>
                <a:gridCol w="1121257">
                  <a:extLst>
                    <a:ext uri="{9D8B030D-6E8A-4147-A177-3AD203B41FA5}">
                      <a16:colId xmlns:a16="http://schemas.microsoft.com/office/drawing/2014/main" val="20004"/>
                    </a:ext>
                  </a:extLst>
                </a:gridCol>
                <a:gridCol w="1121257">
                  <a:extLst>
                    <a:ext uri="{9D8B030D-6E8A-4147-A177-3AD203B41FA5}">
                      <a16:colId xmlns:a16="http://schemas.microsoft.com/office/drawing/2014/main" val="20005"/>
                    </a:ext>
                  </a:extLst>
                </a:gridCol>
                <a:gridCol w="1121257">
                  <a:extLst>
                    <a:ext uri="{9D8B030D-6E8A-4147-A177-3AD203B41FA5}">
                      <a16:colId xmlns:a16="http://schemas.microsoft.com/office/drawing/2014/main" val="20006"/>
                    </a:ext>
                  </a:extLst>
                </a:gridCol>
              </a:tblGrid>
              <a:tr h="592666">
                <a:tc gridSpan="3">
                  <a:txBody>
                    <a:bodyPr/>
                    <a:lstStyle/>
                    <a:p>
                      <a:pPr algn="ctr"/>
                      <a:r>
                        <a:rPr kumimoji="1" lang="ja-JP" altLang="en-US" dirty="0"/>
                        <a:t>教養教育科目</a:t>
                      </a:r>
                    </a:p>
                  </a:txBody>
                  <a:tcPr anchor="ctr"/>
                </a:tc>
                <a:tc hMerge="1">
                  <a:txBody>
                    <a:bodyPr/>
                    <a:lstStyle/>
                    <a:p>
                      <a:endParaRPr kumimoji="1" lang="ja-JP" altLang="en-US" dirty="0"/>
                    </a:p>
                  </a:txBody>
                  <a:tcPr/>
                </a:tc>
                <a:tc hMerge="1">
                  <a:txBody>
                    <a:bodyPr/>
                    <a:lstStyle/>
                    <a:p>
                      <a:endParaRPr kumimoji="1" lang="ja-JP" altLang="en-US" dirty="0"/>
                    </a:p>
                  </a:txBody>
                  <a:tcPr/>
                </a:tc>
                <a:tc gridSpan="3">
                  <a:txBody>
                    <a:bodyPr/>
                    <a:lstStyle/>
                    <a:p>
                      <a:pPr algn="ctr"/>
                      <a:r>
                        <a:rPr kumimoji="1" lang="ja-JP" altLang="en-US" dirty="0"/>
                        <a:t>専攻科目</a:t>
                      </a:r>
                    </a:p>
                  </a:txBody>
                  <a:tcPr anchor="ctr"/>
                </a:tc>
                <a:tc hMerge="1">
                  <a:txBody>
                    <a:bodyPr/>
                    <a:lstStyle/>
                    <a:p>
                      <a:endParaRPr kumimoji="1" lang="ja-JP" altLang="en-US" dirty="0"/>
                    </a:p>
                  </a:txBody>
                  <a:tcPr/>
                </a:tc>
                <a:tc hMerge="1">
                  <a:txBody>
                    <a:bodyPr/>
                    <a:lstStyle/>
                    <a:p>
                      <a:endParaRPr kumimoji="1" lang="ja-JP" altLang="en-US" dirty="0"/>
                    </a:p>
                  </a:txBody>
                  <a:tcPr/>
                </a:tc>
                <a:tc rowSpan="2">
                  <a:txBody>
                    <a:bodyPr/>
                    <a:lstStyle/>
                    <a:p>
                      <a:pPr algn="ctr"/>
                      <a:r>
                        <a:rPr kumimoji="1" lang="ja-JP" altLang="en-US" dirty="0"/>
                        <a:t>ﾌﾘｰｿﾞｰﾝ</a:t>
                      </a:r>
                    </a:p>
                  </a:txBody>
                  <a:tcPr anchor="ctr"/>
                </a:tc>
                <a:extLst>
                  <a:ext uri="{0D108BD9-81ED-4DB2-BD59-A6C34878D82A}">
                    <a16:rowId xmlns:a16="http://schemas.microsoft.com/office/drawing/2014/main" val="10000"/>
                  </a:ext>
                </a:extLst>
              </a:tr>
              <a:tr h="592666">
                <a:tc>
                  <a:txBody>
                    <a:bodyPr/>
                    <a:lstStyle/>
                    <a:p>
                      <a:pPr algn="ctr"/>
                      <a:r>
                        <a:rPr kumimoji="1" lang="ja-JP" altLang="en-US" dirty="0"/>
                        <a:t>必修</a:t>
                      </a:r>
                    </a:p>
                  </a:txBody>
                  <a:tcPr anchor="ctr"/>
                </a:tc>
                <a:tc>
                  <a:txBody>
                    <a:bodyPr/>
                    <a:lstStyle/>
                    <a:p>
                      <a:pPr algn="ctr"/>
                      <a:r>
                        <a:rPr kumimoji="1" lang="ja-JP" altLang="en-US" dirty="0"/>
                        <a:t>選択必修</a:t>
                      </a:r>
                    </a:p>
                  </a:txBody>
                  <a:tcPr anchor="ctr"/>
                </a:tc>
                <a:tc>
                  <a:txBody>
                    <a:bodyPr/>
                    <a:lstStyle/>
                    <a:p>
                      <a:pPr algn="ctr"/>
                      <a:r>
                        <a:rPr kumimoji="1" lang="ja-JP" altLang="en-US" dirty="0"/>
                        <a:t>選択</a:t>
                      </a:r>
                    </a:p>
                  </a:txBody>
                  <a:tcPr anchor="ctr"/>
                </a:tc>
                <a:tc>
                  <a:txBody>
                    <a:bodyPr/>
                    <a:lstStyle/>
                    <a:p>
                      <a:pPr algn="ctr"/>
                      <a:r>
                        <a:rPr kumimoji="1" lang="ja-JP" altLang="en-US" dirty="0"/>
                        <a:t>必修</a:t>
                      </a:r>
                    </a:p>
                  </a:txBody>
                  <a:tcPr anchor="ctr"/>
                </a:tc>
                <a:tc>
                  <a:txBody>
                    <a:bodyPr/>
                    <a:lstStyle/>
                    <a:p>
                      <a:pPr algn="ctr"/>
                      <a:r>
                        <a:rPr kumimoji="1" lang="ja-JP" altLang="en-US" dirty="0"/>
                        <a:t>選択必修</a:t>
                      </a:r>
                    </a:p>
                  </a:txBody>
                  <a:tcPr anchor="ctr"/>
                </a:tc>
                <a:tc>
                  <a:txBody>
                    <a:bodyPr/>
                    <a:lstStyle/>
                    <a:p>
                      <a:pPr algn="ctr"/>
                      <a:r>
                        <a:rPr kumimoji="1" lang="ja-JP" altLang="en-US" dirty="0"/>
                        <a:t>選択</a:t>
                      </a:r>
                    </a:p>
                  </a:txBody>
                  <a:tcPr anchor="ctr"/>
                </a:tc>
                <a:tc vMerge="1">
                  <a:txBody>
                    <a:bodyPr/>
                    <a:lstStyle/>
                    <a:p>
                      <a:endParaRPr kumimoji="1" lang="ja-JP" altLang="en-US" dirty="0"/>
                    </a:p>
                  </a:txBody>
                  <a:tcPr/>
                </a:tc>
                <a:extLst>
                  <a:ext uri="{0D108BD9-81ED-4DB2-BD59-A6C34878D82A}">
                    <a16:rowId xmlns:a16="http://schemas.microsoft.com/office/drawing/2014/main" val="10001"/>
                  </a:ext>
                </a:extLst>
              </a:tr>
              <a:tr h="592666">
                <a:tc>
                  <a:txBody>
                    <a:bodyPr/>
                    <a:lstStyle/>
                    <a:p>
                      <a:pPr algn="ctr"/>
                      <a:r>
                        <a:rPr kumimoji="1" lang="en-US" altLang="ja-JP" dirty="0"/>
                        <a:t>12</a:t>
                      </a:r>
                      <a:endParaRPr kumimoji="1" lang="ja-JP" altLang="en-US" dirty="0"/>
                    </a:p>
                  </a:txBody>
                  <a:tcPr anchor="ctr">
                    <a:solidFill>
                      <a:srgbClr val="DECBCB"/>
                    </a:solidFill>
                  </a:tcPr>
                </a:tc>
                <a:tc>
                  <a:txBody>
                    <a:bodyPr/>
                    <a:lstStyle/>
                    <a:p>
                      <a:pPr algn="ctr"/>
                      <a:r>
                        <a:rPr kumimoji="1" lang="en-US" altLang="ja-JP" dirty="0"/>
                        <a:t>8</a:t>
                      </a:r>
                      <a:endParaRPr kumimoji="1" lang="ja-JP" altLang="en-US" dirty="0"/>
                    </a:p>
                  </a:txBody>
                  <a:tcPr anchor="ctr">
                    <a:solidFill>
                      <a:srgbClr val="DECBCB"/>
                    </a:solidFill>
                  </a:tcPr>
                </a:tc>
                <a:tc>
                  <a:txBody>
                    <a:bodyPr/>
                    <a:lstStyle/>
                    <a:p>
                      <a:pPr algn="ctr"/>
                      <a:r>
                        <a:rPr kumimoji="1" lang="en-US" altLang="ja-JP" dirty="0"/>
                        <a:t>8</a:t>
                      </a:r>
                      <a:r>
                        <a:rPr kumimoji="1" lang="ja-JP" altLang="en-US" dirty="0"/>
                        <a:t>以上</a:t>
                      </a:r>
                    </a:p>
                  </a:txBody>
                  <a:tcPr anchor="ctr">
                    <a:solidFill>
                      <a:srgbClr val="DECBCB"/>
                    </a:solidFill>
                  </a:tcPr>
                </a:tc>
                <a:tc>
                  <a:txBody>
                    <a:bodyPr/>
                    <a:lstStyle/>
                    <a:p>
                      <a:pPr algn="ctr"/>
                      <a:r>
                        <a:rPr kumimoji="1" lang="en-US" altLang="ja-JP" dirty="0"/>
                        <a:t>24</a:t>
                      </a:r>
                      <a:endParaRPr kumimoji="1" lang="ja-JP" altLang="en-US" dirty="0"/>
                    </a:p>
                  </a:txBody>
                  <a:tcPr anchor="ctr">
                    <a:solidFill>
                      <a:srgbClr val="DECBCB"/>
                    </a:solidFill>
                  </a:tcPr>
                </a:tc>
                <a:tc>
                  <a:txBody>
                    <a:bodyPr/>
                    <a:lstStyle/>
                    <a:p>
                      <a:pPr algn="ctr"/>
                      <a:r>
                        <a:rPr kumimoji="1" lang="en-US" altLang="ja-JP" dirty="0"/>
                        <a:t>2</a:t>
                      </a:r>
                      <a:r>
                        <a:rPr kumimoji="1" lang="ja-JP" altLang="en-US" dirty="0"/>
                        <a:t>以上</a:t>
                      </a:r>
                    </a:p>
                  </a:txBody>
                  <a:tcPr anchor="ctr">
                    <a:solidFill>
                      <a:srgbClr val="DECBCB"/>
                    </a:solidFill>
                  </a:tcPr>
                </a:tc>
                <a:tc>
                  <a:txBody>
                    <a:bodyPr/>
                    <a:lstStyle/>
                    <a:p>
                      <a:pPr algn="ctr"/>
                      <a:r>
                        <a:rPr kumimoji="1" lang="en-US" altLang="ja-JP" dirty="0"/>
                        <a:t>36</a:t>
                      </a:r>
                      <a:r>
                        <a:rPr kumimoji="1" lang="ja-JP" altLang="en-US" dirty="0"/>
                        <a:t>以上</a:t>
                      </a:r>
                    </a:p>
                  </a:txBody>
                  <a:tcPr anchor="ctr">
                    <a:solidFill>
                      <a:srgbClr val="DECBCB"/>
                    </a:solidFill>
                  </a:tcPr>
                </a:tc>
                <a:tc>
                  <a:txBody>
                    <a:bodyPr/>
                    <a:lstStyle/>
                    <a:p>
                      <a:pPr algn="ctr"/>
                      <a:r>
                        <a:rPr kumimoji="1" lang="en-US" altLang="ja-JP" dirty="0"/>
                        <a:t>34</a:t>
                      </a:r>
                      <a:r>
                        <a:rPr kumimoji="1" lang="ja-JP" altLang="en-US" dirty="0"/>
                        <a:t>以上</a:t>
                      </a:r>
                    </a:p>
                  </a:txBody>
                  <a:tcPr anchor="ctr">
                    <a:solidFill>
                      <a:srgbClr val="DECBCB"/>
                    </a:solidFill>
                  </a:tcPr>
                </a:tc>
                <a:extLst>
                  <a:ext uri="{0D108BD9-81ED-4DB2-BD59-A6C34878D82A}">
                    <a16:rowId xmlns:a16="http://schemas.microsoft.com/office/drawing/2014/main" val="10002"/>
                  </a:ext>
                </a:extLst>
              </a:tr>
            </a:tbl>
          </a:graphicData>
        </a:graphic>
      </p:graphicFrame>
      <p:sp>
        <p:nvSpPr>
          <p:cNvPr id="5" name="タイトル 1"/>
          <p:cNvSpPr txBox="1">
            <a:spLocks/>
          </p:cNvSpPr>
          <p:nvPr/>
        </p:nvSpPr>
        <p:spPr>
          <a:xfrm>
            <a:off x="563881" y="567952"/>
            <a:ext cx="6629400" cy="1322297"/>
          </a:xfrm>
          <a:prstGeom prst="rect">
            <a:avLst/>
          </a:prstGeom>
        </p:spPr>
        <p:txBody>
          <a:bodyPr vert="horz" lIns="91440" tIns="45720" rIns="91440" bIns="45720" rtlCol="0" anchor="b" anchorCtr="0">
            <a:noAutofit/>
          </a:bodyPr>
          <a:lstStyle>
            <a:lvl1pPr algn="l" defTabSz="914400" rtl="0" eaLnBrk="1" latinLnBrk="0" hangingPunct="1">
              <a:spcBef>
                <a:spcPct val="0"/>
              </a:spcBef>
              <a:buNone/>
              <a:defRPr kumimoji="1" sz="3600" kern="1200">
                <a:solidFill>
                  <a:schemeClr val="accent1"/>
                </a:solidFill>
                <a:latin typeface="+mj-lt"/>
                <a:ea typeface="+mj-ea"/>
                <a:cs typeface="+mj-cs"/>
              </a:defRPr>
            </a:lvl1pPr>
          </a:lstStyle>
          <a:p>
            <a:r>
              <a:rPr lang="ja-JP" altLang="en-US" dirty="0"/>
              <a:t>第２部　教育課程　３　　　　　　　　　　</a:t>
            </a:r>
            <a:br>
              <a:rPr lang="en-US" altLang="ja-JP" dirty="0"/>
            </a:br>
            <a:r>
              <a:rPr lang="ja-JP" altLang="en-US" dirty="0"/>
              <a:t>　　　</a:t>
            </a:r>
            <a:r>
              <a:rPr lang="ja-JP" altLang="en-US" dirty="0">
                <a:solidFill>
                  <a:srgbClr val="0000FF"/>
                </a:solidFill>
              </a:rPr>
              <a:t>教育課程の編成方法</a:t>
            </a:r>
          </a:p>
        </p:txBody>
      </p:sp>
      <p:sp>
        <p:nvSpPr>
          <p:cNvPr id="7" name="正方形/長方形 6"/>
          <p:cNvSpPr/>
          <p:nvPr/>
        </p:nvSpPr>
        <p:spPr>
          <a:xfrm>
            <a:off x="563881" y="1955910"/>
            <a:ext cx="7350988" cy="4154984"/>
          </a:xfrm>
          <a:prstGeom prst="rect">
            <a:avLst/>
          </a:prstGeom>
        </p:spPr>
        <p:txBody>
          <a:bodyPr wrap="square" anchor="ctr">
            <a:spAutoFit/>
          </a:bodyPr>
          <a:lstStyle/>
          <a:p>
            <a:pPr marL="457200" indent="-457200">
              <a:buClr>
                <a:schemeClr val="accent1"/>
              </a:buClr>
              <a:buFont typeface="Wingdings" panose="05000000000000000000" pitchFamily="2" charset="2"/>
              <a:buChar char="n"/>
            </a:pPr>
            <a:r>
              <a:rPr kumimoji="1" lang="ja-JP" altLang="en-US" sz="2800" dirty="0">
                <a:solidFill>
                  <a:prstClr val="black"/>
                </a:solidFill>
                <a:cs typeface="+mj-cs"/>
              </a:rPr>
              <a:t>卒業要件単位数：</a:t>
            </a:r>
            <a:r>
              <a:rPr lang="en-US" altLang="ja-JP" sz="2800" dirty="0"/>
              <a:t>124</a:t>
            </a:r>
            <a:r>
              <a:rPr lang="ja-JP" altLang="en-US" sz="2800" dirty="0"/>
              <a:t>単位以上</a:t>
            </a:r>
            <a:endParaRPr lang="en-US" altLang="ja-JP" sz="2800" dirty="0"/>
          </a:p>
          <a:p>
            <a:pPr marL="457200" indent="-457200">
              <a:buClr>
                <a:schemeClr val="accent1"/>
              </a:buClr>
              <a:buFont typeface="Wingdings" panose="05000000000000000000" pitchFamily="2" charset="2"/>
              <a:buChar char="n"/>
            </a:pPr>
            <a:endParaRPr lang="en-US" altLang="ja-JP" sz="2800" dirty="0"/>
          </a:p>
          <a:p>
            <a:pPr marL="457200" indent="-457200">
              <a:buClr>
                <a:schemeClr val="accent1"/>
              </a:buClr>
              <a:buFont typeface="Wingdings" panose="05000000000000000000" pitchFamily="2" charset="2"/>
              <a:buChar char="n"/>
            </a:pPr>
            <a:endParaRPr lang="en-US" altLang="ja-JP" sz="2800" dirty="0"/>
          </a:p>
          <a:p>
            <a:pPr marL="457200" indent="-457200">
              <a:buClr>
                <a:schemeClr val="accent1"/>
              </a:buClr>
              <a:buFont typeface="Wingdings" panose="05000000000000000000" pitchFamily="2" charset="2"/>
              <a:buChar char="n"/>
            </a:pPr>
            <a:endParaRPr lang="en-US" altLang="ja-JP" sz="2800" dirty="0"/>
          </a:p>
          <a:p>
            <a:pPr marL="457200" indent="-457200">
              <a:buClr>
                <a:schemeClr val="accent1"/>
              </a:buClr>
              <a:buFont typeface="Wingdings" panose="05000000000000000000" pitchFamily="2" charset="2"/>
              <a:buChar char="n"/>
            </a:pPr>
            <a:endParaRPr lang="en-US" altLang="ja-JP" sz="2800" dirty="0"/>
          </a:p>
          <a:p>
            <a:pPr marL="457200" indent="-457200">
              <a:buClr>
                <a:schemeClr val="accent1"/>
              </a:buClr>
              <a:buFont typeface="Wingdings" panose="05000000000000000000" pitchFamily="2" charset="2"/>
              <a:buChar char="n"/>
            </a:pPr>
            <a:endParaRPr lang="en-US" altLang="ja-JP" sz="2800" dirty="0"/>
          </a:p>
          <a:p>
            <a:pPr>
              <a:buClr>
                <a:schemeClr val="accent1"/>
              </a:buClr>
            </a:pPr>
            <a:r>
              <a:rPr lang="ja-JP" altLang="en-US" sz="1600" dirty="0"/>
              <a:t>　</a:t>
            </a:r>
            <a:endParaRPr lang="en-US" altLang="ja-JP" sz="1600" dirty="0"/>
          </a:p>
          <a:p>
            <a:pPr>
              <a:buClr>
                <a:schemeClr val="accent1"/>
              </a:buClr>
            </a:pPr>
            <a:endParaRPr lang="en-US" altLang="ja-JP" sz="1600" dirty="0"/>
          </a:p>
          <a:p>
            <a:pPr>
              <a:buClr>
                <a:schemeClr val="accent1"/>
              </a:buClr>
            </a:pPr>
            <a:endParaRPr lang="en-US" altLang="ja-JP" sz="1600" dirty="0"/>
          </a:p>
          <a:p>
            <a:pPr>
              <a:buClr>
                <a:schemeClr val="accent1"/>
              </a:buClr>
            </a:pPr>
            <a:endParaRPr lang="en-US" altLang="ja-JP" sz="1600" dirty="0"/>
          </a:p>
          <a:p>
            <a:pPr>
              <a:buClr>
                <a:schemeClr val="accent1"/>
              </a:buClr>
            </a:pPr>
            <a:r>
              <a:rPr lang="en-US" altLang="ja-JP" sz="1600" dirty="0"/>
              <a:t>※</a:t>
            </a:r>
            <a:r>
              <a:rPr lang="ja-JP" altLang="en-US" sz="1600" dirty="0"/>
              <a:t>フリーゾーン＝「教養教育科目」と「専攻科目」の選択科目の単位数を</a:t>
            </a:r>
            <a:endParaRPr lang="en-US" altLang="ja-JP" sz="1600" dirty="0"/>
          </a:p>
          <a:p>
            <a:pPr>
              <a:buClr>
                <a:schemeClr val="accent1"/>
              </a:buClr>
            </a:pPr>
            <a:r>
              <a:rPr lang="ja-JP" altLang="en-US" sz="1600" dirty="0"/>
              <a:t>　　　　　　　　　超えて取得した単位が集計される</a:t>
            </a:r>
            <a:endParaRPr kumimoji="1" lang="en-US" altLang="ja-JP" sz="1600" dirty="0"/>
          </a:p>
        </p:txBody>
      </p:sp>
      <p:sp>
        <p:nvSpPr>
          <p:cNvPr id="9" name="スライド番号プレースホルダー 3"/>
          <p:cNvSpPr>
            <a:spLocks noGrp="1"/>
          </p:cNvSpPr>
          <p:nvPr>
            <p:ph type="sldNum" sz="quarter" idx="12"/>
          </p:nvPr>
        </p:nvSpPr>
        <p:spPr>
          <a:xfrm>
            <a:off x="8256493" y="361017"/>
            <a:ext cx="506507" cy="365125"/>
          </a:xfrm>
        </p:spPr>
        <p:txBody>
          <a:bodyPr/>
          <a:lstStyle/>
          <a:p>
            <a:fld id="{57AF16DE-A0D5-4438-950F-5B1E159C2C28}" type="slidenum">
              <a:rPr lang="en-US" smtClean="0"/>
              <a:t>13</a:t>
            </a:fld>
            <a:endParaRPr lang="en-US" dirty="0"/>
          </a:p>
        </p:txBody>
      </p:sp>
      <p:sp>
        <p:nvSpPr>
          <p:cNvPr id="2" name="上カーブ矢印 1"/>
          <p:cNvSpPr/>
          <p:nvPr/>
        </p:nvSpPr>
        <p:spPr>
          <a:xfrm>
            <a:off x="2423886" y="4256493"/>
            <a:ext cx="961866" cy="239487"/>
          </a:xfrm>
          <a:prstGeom prst="curved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chemeClr val="tx1"/>
              </a:solidFill>
            </a:endParaRPr>
          </a:p>
        </p:txBody>
      </p:sp>
      <p:sp>
        <p:nvSpPr>
          <p:cNvPr id="4" name="上カーブ矢印 3"/>
          <p:cNvSpPr/>
          <p:nvPr/>
        </p:nvSpPr>
        <p:spPr>
          <a:xfrm>
            <a:off x="3608301" y="4264119"/>
            <a:ext cx="4648191" cy="703937"/>
          </a:xfrm>
          <a:prstGeom prst="curved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chemeClr val="tx1"/>
              </a:solidFill>
            </a:endParaRPr>
          </a:p>
        </p:txBody>
      </p:sp>
      <p:sp>
        <p:nvSpPr>
          <p:cNvPr id="8" name="上カーブ矢印 7"/>
          <p:cNvSpPr/>
          <p:nvPr/>
        </p:nvSpPr>
        <p:spPr>
          <a:xfrm>
            <a:off x="5787741" y="4315425"/>
            <a:ext cx="909621" cy="239487"/>
          </a:xfrm>
          <a:prstGeom prst="curved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chemeClr val="tx1"/>
              </a:solidFill>
            </a:endParaRPr>
          </a:p>
        </p:txBody>
      </p:sp>
      <p:sp>
        <p:nvSpPr>
          <p:cNvPr id="11" name="上カーブ矢印 10"/>
          <p:cNvSpPr/>
          <p:nvPr/>
        </p:nvSpPr>
        <p:spPr>
          <a:xfrm>
            <a:off x="6889095" y="4264119"/>
            <a:ext cx="952123" cy="239488"/>
          </a:xfrm>
          <a:prstGeom prst="curved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1822536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8" grpId="0" animBg="1"/>
      <p:bldP spid="1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3"/>
          <a:stretch>
            <a:fillRect/>
          </a:stretch>
        </p:blipFill>
        <p:spPr>
          <a:xfrm>
            <a:off x="-12868" y="1"/>
            <a:ext cx="1549735" cy="765301"/>
          </a:xfrm>
          <a:prstGeom prst="rect">
            <a:avLst/>
          </a:prstGeom>
        </p:spPr>
      </p:pic>
      <p:sp>
        <p:nvSpPr>
          <p:cNvPr id="3" name="テキスト ボックス 2"/>
          <p:cNvSpPr txBox="1"/>
          <p:nvPr/>
        </p:nvSpPr>
        <p:spPr>
          <a:xfrm>
            <a:off x="914401" y="765302"/>
            <a:ext cx="6204815" cy="1169551"/>
          </a:xfrm>
          <a:prstGeom prst="rect">
            <a:avLst/>
          </a:prstGeom>
          <a:noFill/>
        </p:spPr>
        <p:txBody>
          <a:bodyPr wrap="square" rtlCol="0">
            <a:spAutoFit/>
          </a:bodyPr>
          <a:lstStyle/>
          <a:p>
            <a:r>
              <a:rPr kumimoji="1" lang="ja-JP" altLang="en-US" sz="3500" dirty="0">
                <a:solidFill>
                  <a:schemeClr val="accent1"/>
                </a:solidFill>
              </a:rPr>
              <a:t>第２部　教育課程　４</a:t>
            </a:r>
            <a:endParaRPr kumimoji="1" lang="en-US" altLang="ja-JP" sz="3500" dirty="0">
              <a:solidFill>
                <a:schemeClr val="accent1"/>
              </a:solidFill>
            </a:endParaRPr>
          </a:p>
          <a:p>
            <a:pPr algn="ctr"/>
            <a:r>
              <a:rPr kumimoji="1" lang="ja-JP" altLang="en-US" sz="3500" dirty="0">
                <a:solidFill>
                  <a:schemeClr val="accent1"/>
                </a:solidFill>
              </a:rPr>
              <a:t>　</a:t>
            </a:r>
            <a:r>
              <a:rPr kumimoji="1" lang="ja-JP" altLang="en-US" sz="3500" dirty="0">
                <a:solidFill>
                  <a:srgbClr val="0033CC"/>
                </a:solidFill>
              </a:rPr>
              <a:t>単位認定</a:t>
            </a:r>
          </a:p>
        </p:txBody>
      </p:sp>
      <p:pic>
        <p:nvPicPr>
          <p:cNvPr id="12" name="図 11"/>
          <p:cNvPicPr>
            <a:picLocks noChangeAspect="1"/>
          </p:cNvPicPr>
          <p:nvPr/>
        </p:nvPicPr>
        <p:blipFill>
          <a:blip r:embed="rId4"/>
          <a:stretch>
            <a:fillRect/>
          </a:stretch>
        </p:blipFill>
        <p:spPr>
          <a:xfrm>
            <a:off x="7119214" y="5971979"/>
            <a:ext cx="2106727" cy="967954"/>
          </a:xfrm>
          <a:prstGeom prst="rect">
            <a:avLst/>
          </a:prstGeom>
        </p:spPr>
      </p:pic>
      <p:sp>
        <p:nvSpPr>
          <p:cNvPr id="13" name="コンテンツ プレースホルダー 2"/>
          <p:cNvSpPr>
            <a:spLocks noGrp="1"/>
          </p:cNvSpPr>
          <p:nvPr>
            <p:ph idx="1"/>
          </p:nvPr>
        </p:nvSpPr>
        <p:spPr>
          <a:xfrm>
            <a:off x="457199" y="1934852"/>
            <a:ext cx="8317151" cy="4718867"/>
          </a:xfrm>
        </p:spPr>
        <p:txBody>
          <a:bodyPr>
            <a:normAutofit/>
          </a:bodyPr>
          <a:lstStyle/>
          <a:p>
            <a:r>
              <a:rPr kumimoji="1" lang="ja-JP" altLang="en-US" sz="3200" dirty="0"/>
              <a:t>入学前に大学、短期大学</a:t>
            </a:r>
            <a:r>
              <a:rPr lang="ja-JP" altLang="en-US" sz="3200" dirty="0"/>
              <a:t>等において履修した授業科目について修得した単位を本学において修得したものとして、個別</a:t>
            </a:r>
            <a:r>
              <a:rPr kumimoji="1" lang="ja-JP" altLang="en-US" sz="3200" dirty="0"/>
              <a:t>に郵送した「</a:t>
            </a:r>
            <a:r>
              <a:rPr kumimoji="1" lang="en-US" altLang="ja-JP" sz="3200" b="1" dirty="0">
                <a:solidFill>
                  <a:srgbClr val="FF0000"/>
                </a:solidFill>
              </a:rPr>
              <a:t>2020</a:t>
            </a:r>
            <a:r>
              <a:rPr kumimoji="1" lang="ja-JP" altLang="en-US" sz="3200" b="1" dirty="0">
                <a:solidFill>
                  <a:srgbClr val="FF0000"/>
                </a:solidFill>
              </a:rPr>
              <a:t>年度社会学部編・転入学生　単位認定科目一覧</a:t>
            </a:r>
            <a:r>
              <a:rPr kumimoji="1" lang="ja-JP" altLang="en-US" sz="3200" dirty="0"/>
              <a:t>」のとおり認定します。</a:t>
            </a:r>
            <a:endParaRPr kumimoji="1" lang="en-US" altLang="ja-JP" sz="3200" dirty="0"/>
          </a:p>
          <a:p>
            <a:r>
              <a:rPr lang="ja-JP" altLang="en-US" sz="3200" dirty="0"/>
              <a:t>卒業要件単位数のうち、単位認定された科目を除く科目・単位を</a:t>
            </a:r>
            <a:r>
              <a:rPr lang="en-US" altLang="ja-JP" sz="3200" dirty="0"/>
              <a:t>2</a:t>
            </a:r>
            <a:r>
              <a:rPr lang="ja-JP" altLang="en-US" sz="3200" dirty="0"/>
              <a:t>年間で履修してください。</a:t>
            </a:r>
            <a:endParaRPr kumimoji="1" lang="ja-JP" altLang="en-US" sz="3200" dirty="0"/>
          </a:p>
        </p:txBody>
      </p:sp>
      <p:sp>
        <p:nvSpPr>
          <p:cNvPr id="6" name="スライド番号プレースホルダー 3"/>
          <p:cNvSpPr>
            <a:spLocks noGrp="1"/>
          </p:cNvSpPr>
          <p:nvPr>
            <p:ph type="sldNum" sz="quarter" idx="12"/>
          </p:nvPr>
        </p:nvSpPr>
        <p:spPr>
          <a:xfrm>
            <a:off x="8256493" y="361017"/>
            <a:ext cx="506507" cy="365125"/>
          </a:xfrm>
        </p:spPr>
        <p:txBody>
          <a:bodyPr/>
          <a:lstStyle/>
          <a:p>
            <a:fld id="{57AF16DE-A0D5-4438-950F-5B1E159C2C28}" type="slidenum">
              <a:rPr lang="en-US" smtClean="0"/>
              <a:t>14</a:t>
            </a:fld>
            <a:endParaRPr lang="en-US" dirty="0"/>
          </a:p>
        </p:txBody>
      </p:sp>
    </p:spTree>
    <p:extLst>
      <p:ext uri="{BB962C8B-B14F-4D97-AF65-F5344CB8AC3E}">
        <p14:creationId xmlns:p14="http://schemas.microsoft.com/office/powerpoint/2010/main" val="1295346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wipe(down)">
                                      <p:cBhvr>
                                        <p:cTn id="7" dur="5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3">
                                            <p:txEl>
                                              <p:pRg st="1" end="1"/>
                                            </p:txEl>
                                          </p:spTgt>
                                        </p:tgtEl>
                                        <p:attrNameLst>
                                          <p:attrName>style.visibility</p:attrName>
                                        </p:attrNameLst>
                                      </p:cBhvr>
                                      <p:to>
                                        <p:strVal val="visible"/>
                                      </p:to>
                                    </p:set>
                                    <p:animEffect transition="in" filter="wipe(down)">
                                      <p:cBhvr>
                                        <p:cTn id="12" dur="500"/>
                                        <p:tgtEl>
                                          <p:spTgt spid="1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3"/>
          <a:stretch>
            <a:fillRect/>
          </a:stretch>
        </p:blipFill>
        <p:spPr>
          <a:xfrm>
            <a:off x="-12868" y="1"/>
            <a:ext cx="1549735" cy="765301"/>
          </a:xfrm>
          <a:prstGeom prst="rect">
            <a:avLst/>
          </a:prstGeom>
        </p:spPr>
      </p:pic>
      <p:sp>
        <p:nvSpPr>
          <p:cNvPr id="3" name="テキスト ボックス 2"/>
          <p:cNvSpPr txBox="1"/>
          <p:nvPr/>
        </p:nvSpPr>
        <p:spPr>
          <a:xfrm>
            <a:off x="914401" y="765302"/>
            <a:ext cx="6204815" cy="1169551"/>
          </a:xfrm>
          <a:prstGeom prst="rect">
            <a:avLst/>
          </a:prstGeom>
          <a:noFill/>
        </p:spPr>
        <p:txBody>
          <a:bodyPr wrap="square" rtlCol="0">
            <a:spAutoFit/>
          </a:bodyPr>
          <a:lstStyle/>
          <a:p>
            <a:r>
              <a:rPr kumimoji="1" lang="ja-JP" altLang="en-US" sz="3500" dirty="0">
                <a:solidFill>
                  <a:schemeClr val="accent1"/>
                </a:solidFill>
              </a:rPr>
              <a:t>第２部　教育課程　４</a:t>
            </a:r>
            <a:endParaRPr kumimoji="1" lang="en-US" altLang="ja-JP" sz="3500" dirty="0">
              <a:solidFill>
                <a:schemeClr val="accent1"/>
              </a:solidFill>
            </a:endParaRPr>
          </a:p>
          <a:p>
            <a:pPr algn="r"/>
            <a:r>
              <a:rPr kumimoji="1" lang="ja-JP" altLang="en-US" sz="3500" dirty="0">
                <a:solidFill>
                  <a:schemeClr val="accent1"/>
                </a:solidFill>
              </a:rPr>
              <a:t>　</a:t>
            </a:r>
            <a:r>
              <a:rPr kumimoji="1" lang="ja-JP" altLang="en-US" sz="3500" dirty="0">
                <a:solidFill>
                  <a:srgbClr val="0033CC"/>
                </a:solidFill>
              </a:rPr>
              <a:t>カリキュラムマップ</a:t>
            </a:r>
          </a:p>
        </p:txBody>
      </p:sp>
      <p:pic>
        <p:nvPicPr>
          <p:cNvPr id="12" name="図 11"/>
          <p:cNvPicPr>
            <a:picLocks noChangeAspect="1"/>
          </p:cNvPicPr>
          <p:nvPr/>
        </p:nvPicPr>
        <p:blipFill>
          <a:blip r:embed="rId4"/>
          <a:stretch>
            <a:fillRect/>
          </a:stretch>
        </p:blipFill>
        <p:spPr>
          <a:xfrm>
            <a:off x="7119214" y="5971979"/>
            <a:ext cx="2106727" cy="967954"/>
          </a:xfrm>
          <a:prstGeom prst="rect">
            <a:avLst/>
          </a:prstGeom>
        </p:spPr>
      </p:pic>
      <p:sp>
        <p:nvSpPr>
          <p:cNvPr id="13" name="コンテンツ プレースホルダー 2"/>
          <p:cNvSpPr>
            <a:spLocks noGrp="1"/>
          </p:cNvSpPr>
          <p:nvPr>
            <p:ph idx="1"/>
          </p:nvPr>
        </p:nvSpPr>
        <p:spPr>
          <a:xfrm>
            <a:off x="457199" y="1934852"/>
            <a:ext cx="8317151" cy="4718867"/>
          </a:xfrm>
        </p:spPr>
        <p:txBody>
          <a:bodyPr>
            <a:normAutofit/>
          </a:bodyPr>
          <a:lstStyle/>
          <a:p>
            <a:r>
              <a:rPr lang="ja-JP" altLang="en-US" sz="2800" b="1" dirty="0"/>
              <a:t>３年次　調査・実習に取り組む</a:t>
            </a:r>
            <a:endParaRPr lang="en-US" altLang="ja-JP" sz="2800" b="1" dirty="0"/>
          </a:p>
          <a:p>
            <a:pPr marL="0" indent="0">
              <a:buNone/>
            </a:pPr>
            <a:r>
              <a:rPr lang="ja-JP" altLang="en-US" sz="2400" dirty="0"/>
              <a:t>　参画ゼミナール開始。</a:t>
            </a:r>
            <a:endParaRPr lang="en-US" altLang="ja-JP" sz="2400" dirty="0"/>
          </a:p>
          <a:p>
            <a:pPr marL="0" indent="0">
              <a:buNone/>
            </a:pPr>
            <a:r>
              <a:rPr lang="ja-JP" altLang="en-US" sz="2400" dirty="0"/>
              <a:t>　関心に応じた専門科目を積極的に履修</a:t>
            </a:r>
            <a:endParaRPr lang="en-US" altLang="ja-JP" sz="2400" dirty="0"/>
          </a:p>
          <a:p>
            <a:r>
              <a:rPr lang="ja-JP" altLang="en-US" sz="2800" b="1" dirty="0"/>
              <a:t>４年次　これまでの経験を卒業研究にまとめる</a:t>
            </a:r>
            <a:endParaRPr lang="en-US" altLang="ja-JP" sz="2800" b="1" dirty="0"/>
          </a:p>
          <a:p>
            <a:pPr marL="0" indent="0">
              <a:buNone/>
            </a:pPr>
            <a:r>
              <a:rPr kumimoji="1" lang="ja-JP" altLang="en-US" sz="2300" dirty="0"/>
              <a:t>　</a:t>
            </a:r>
            <a:r>
              <a:rPr lang="ja-JP" altLang="en-US" sz="2300" dirty="0"/>
              <a:t>引き続き参画ゼミナールで指導を受けつつ、卒業</a:t>
            </a:r>
            <a:r>
              <a:rPr kumimoji="1" lang="ja-JP" altLang="en-US" sz="2300" dirty="0"/>
              <a:t>研究作成。</a:t>
            </a:r>
          </a:p>
        </p:txBody>
      </p:sp>
      <p:sp>
        <p:nvSpPr>
          <p:cNvPr id="6" name="スライド番号プレースホルダー 3"/>
          <p:cNvSpPr>
            <a:spLocks noGrp="1"/>
          </p:cNvSpPr>
          <p:nvPr>
            <p:ph type="sldNum" sz="quarter" idx="12"/>
          </p:nvPr>
        </p:nvSpPr>
        <p:spPr>
          <a:xfrm>
            <a:off x="8256493" y="361017"/>
            <a:ext cx="506507" cy="365125"/>
          </a:xfrm>
        </p:spPr>
        <p:txBody>
          <a:bodyPr/>
          <a:lstStyle/>
          <a:p>
            <a:fld id="{57AF16DE-A0D5-4438-950F-5B1E159C2C28}" type="slidenum">
              <a:rPr lang="en-US" smtClean="0"/>
              <a:t>15</a:t>
            </a:fld>
            <a:endParaRPr lang="en-US" dirty="0"/>
          </a:p>
        </p:txBody>
      </p:sp>
    </p:spTree>
    <p:extLst>
      <p:ext uri="{BB962C8B-B14F-4D97-AF65-F5344CB8AC3E}">
        <p14:creationId xmlns:p14="http://schemas.microsoft.com/office/powerpoint/2010/main" val="350412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wipe(down)">
                                      <p:cBhvr>
                                        <p:cTn id="7" dur="500"/>
                                        <p:tgtEl>
                                          <p:spTgt spid="1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13">
                                            <p:txEl>
                                              <p:pRg st="1" end="1"/>
                                            </p:txEl>
                                          </p:spTgt>
                                        </p:tgtEl>
                                        <p:attrNameLst>
                                          <p:attrName>style.visibility</p:attrName>
                                        </p:attrNameLst>
                                      </p:cBhvr>
                                      <p:to>
                                        <p:strVal val="visible"/>
                                      </p:to>
                                    </p:set>
                                    <p:animEffect transition="in" filter="wipe(down)">
                                      <p:cBhvr>
                                        <p:cTn id="10" dur="500"/>
                                        <p:tgtEl>
                                          <p:spTgt spid="13">
                                            <p:txEl>
                                              <p:pRg st="1" end="1"/>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13">
                                            <p:txEl>
                                              <p:pRg st="2" end="2"/>
                                            </p:txEl>
                                          </p:spTgt>
                                        </p:tgtEl>
                                        <p:attrNameLst>
                                          <p:attrName>style.visibility</p:attrName>
                                        </p:attrNameLst>
                                      </p:cBhvr>
                                      <p:to>
                                        <p:strVal val="visible"/>
                                      </p:to>
                                    </p:set>
                                    <p:animEffect transition="in" filter="wipe(down)">
                                      <p:cBhvr>
                                        <p:cTn id="13" dur="500"/>
                                        <p:tgtEl>
                                          <p:spTgt spid="1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13">
                                            <p:txEl>
                                              <p:pRg st="3" end="3"/>
                                            </p:txEl>
                                          </p:spTgt>
                                        </p:tgtEl>
                                        <p:attrNameLst>
                                          <p:attrName>style.visibility</p:attrName>
                                        </p:attrNameLst>
                                      </p:cBhvr>
                                      <p:to>
                                        <p:strVal val="visible"/>
                                      </p:to>
                                    </p:set>
                                    <p:animEffect transition="in" filter="wipe(down)">
                                      <p:cBhvr>
                                        <p:cTn id="18" dur="500"/>
                                        <p:tgtEl>
                                          <p:spTgt spid="13">
                                            <p:txEl>
                                              <p:pRg st="3" end="3"/>
                                            </p:txEl>
                                          </p:spTgt>
                                        </p:tgtEl>
                                      </p:cBhvr>
                                    </p:animEffect>
                                  </p:childTnLst>
                                </p:cTn>
                              </p:par>
                              <p:par>
                                <p:cTn id="19" presetID="22" presetClass="entr" presetSubtype="4" fill="hold" nodeType="withEffect">
                                  <p:stCondLst>
                                    <p:cond delay="0"/>
                                  </p:stCondLst>
                                  <p:childTnLst>
                                    <p:set>
                                      <p:cBhvr>
                                        <p:cTn id="20" dur="1" fill="hold">
                                          <p:stCondLst>
                                            <p:cond delay="0"/>
                                          </p:stCondLst>
                                        </p:cTn>
                                        <p:tgtEl>
                                          <p:spTgt spid="13">
                                            <p:txEl>
                                              <p:pRg st="4" end="4"/>
                                            </p:txEl>
                                          </p:spTgt>
                                        </p:tgtEl>
                                        <p:attrNameLst>
                                          <p:attrName>style.visibility</p:attrName>
                                        </p:attrNameLst>
                                      </p:cBhvr>
                                      <p:to>
                                        <p:strVal val="visible"/>
                                      </p:to>
                                    </p:set>
                                    <p:animEffect transition="in" filter="wipe(down)">
                                      <p:cBhvr>
                                        <p:cTn id="21" dur="500"/>
                                        <p:tgtEl>
                                          <p:spTgt spid="1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603116"/>
            <a:ext cx="6508377" cy="1459149"/>
          </a:xfrm>
        </p:spPr>
        <p:txBody>
          <a:bodyPr/>
          <a:lstStyle/>
          <a:p>
            <a:r>
              <a:rPr lang="ja-JP" altLang="en-US" dirty="0"/>
              <a:t>第２部　教育課程 ５　　　　　　　　　　</a:t>
            </a:r>
            <a:br>
              <a:rPr lang="en-US" altLang="ja-JP" dirty="0"/>
            </a:br>
            <a:r>
              <a:rPr lang="ja-JP" altLang="en-US" dirty="0"/>
              <a:t>　</a:t>
            </a:r>
            <a:r>
              <a:rPr lang="ja-JP" altLang="en-US" sz="3200" dirty="0">
                <a:solidFill>
                  <a:srgbClr val="0000FF"/>
                </a:solidFill>
              </a:rPr>
              <a:t>コミュニティマネジメント学科の設置科目と履修方法</a:t>
            </a:r>
            <a:endParaRPr kumimoji="1" lang="ja-JP" altLang="en-US" sz="3200" dirty="0">
              <a:solidFill>
                <a:srgbClr val="0000FF"/>
              </a:solidFill>
            </a:endParaRPr>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コンテンツ プレースホルダー 4"/>
          <p:cNvSpPr>
            <a:spLocks noGrp="1"/>
          </p:cNvSpPr>
          <p:nvPr>
            <p:ph idx="1"/>
          </p:nvPr>
        </p:nvSpPr>
        <p:spPr>
          <a:xfrm>
            <a:off x="457199" y="2062265"/>
            <a:ext cx="8305801" cy="4548085"/>
          </a:xfrm>
        </p:spPr>
        <p:txBody>
          <a:bodyPr>
            <a:noAutofit/>
          </a:bodyPr>
          <a:lstStyle/>
          <a:p>
            <a:r>
              <a:rPr lang="ja-JP" altLang="en-US" sz="2800" dirty="0"/>
              <a:t>設置科目一覧</a:t>
            </a:r>
            <a:endParaRPr lang="en-US" altLang="ja-JP" sz="2800" dirty="0"/>
          </a:p>
          <a:p>
            <a:pPr marL="0" indent="0">
              <a:buNone/>
            </a:pPr>
            <a:r>
              <a:rPr lang="ja-JP" altLang="en-US" dirty="0"/>
              <a:t>　学部共通講義</a:t>
            </a:r>
            <a:r>
              <a:rPr lang="ja-JP" altLang="en-US" b="1" dirty="0"/>
              <a:t>　</a:t>
            </a:r>
            <a:r>
              <a:rPr lang="en-US" altLang="ja-JP" b="1" dirty="0">
                <a:solidFill>
                  <a:srgbClr val="FF0000"/>
                </a:solidFill>
              </a:rPr>
              <a:t>※</a:t>
            </a:r>
            <a:r>
              <a:rPr lang="ja-JP" altLang="en-US" b="1" dirty="0">
                <a:solidFill>
                  <a:srgbClr val="FF0000"/>
                </a:solidFill>
              </a:rPr>
              <a:t>卒業要件単位に含まれるのは上限</a:t>
            </a:r>
            <a:r>
              <a:rPr lang="en-US" altLang="ja-JP" b="1" dirty="0">
                <a:solidFill>
                  <a:srgbClr val="FF0000"/>
                </a:solidFill>
              </a:rPr>
              <a:t>16</a:t>
            </a:r>
            <a:r>
              <a:rPr lang="ja-JP" altLang="en-US" b="1" dirty="0">
                <a:solidFill>
                  <a:srgbClr val="FF0000"/>
                </a:solidFill>
              </a:rPr>
              <a:t>単位まで</a:t>
            </a:r>
            <a:endParaRPr lang="en-US" altLang="ja-JP" b="1" dirty="0">
              <a:solidFill>
                <a:srgbClr val="FF0000"/>
              </a:solidFill>
            </a:endParaRPr>
          </a:p>
          <a:p>
            <a:r>
              <a:rPr lang="ja-JP" altLang="en-US" sz="2800" dirty="0"/>
              <a:t>予備登録と事前登録</a:t>
            </a:r>
            <a:endParaRPr lang="en-US" altLang="ja-JP" sz="2800" dirty="0"/>
          </a:p>
          <a:p>
            <a:pPr marL="0" indent="0">
              <a:buNone/>
            </a:pPr>
            <a:r>
              <a:rPr lang="ja-JP" altLang="en-US" dirty="0"/>
              <a:t>　受講者数の調整のために履修登録（本登録）に先立って行う。</a:t>
            </a:r>
            <a:endParaRPr lang="en-US" altLang="ja-JP" dirty="0"/>
          </a:p>
          <a:p>
            <a:pPr marL="0" indent="0">
              <a:buNone/>
            </a:pPr>
            <a:r>
              <a:rPr lang="ja-JP" altLang="en-US" i="1" dirty="0"/>
              <a:t>　予備登録・事前登録対象科目はこの手続きなしには受講できない</a:t>
            </a:r>
            <a:endParaRPr lang="en-US" altLang="ja-JP" i="1" dirty="0"/>
          </a:p>
          <a:p>
            <a:r>
              <a:rPr lang="ja-JP" altLang="en-US" sz="2800" dirty="0"/>
              <a:t>先修制</a:t>
            </a:r>
            <a:endParaRPr lang="en-US" altLang="ja-JP" sz="2800" dirty="0"/>
          </a:p>
          <a:p>
            <a:pPr marL="0" indent="0">
              <a:buNone/>
            </a:pPr>
            <a:r>
              <a:rPr lang="ja-JP" altLang="en-US" dirty="0"/>
              <a:t>　ある科目を履修する場合に、履修の要件として指定された科目または単位数の事前の修得を必要とする制度</a:t>
            </a:r>
            <a:endParaRPr lang="en-US" altLang="ja-JP" dirty="0"/>
          </a:p>
        </p:txBody>
      </p:sp>
      <p:sp>
        <p:nvSpPr>
          <p:cNvPr id="3" name="スライド番号プレースホルダー 2"/>
          <p:cNvSpPr>
            <a:spLocks noGrp="1"/>
          </p:cNvSpPr>
          <p:nvPr>
            <p:ph type="sldNum" sz="quarter" idx="12"/>
          </p:nvPr>
        </p:nvSpPr>
        <p:spPr/>
        <p:txBody>
          <a:bodyPr/>
          <a:lstStyle/>
          <a:p>
            <a:fld id="{57AF16DE-A0D5-4438-950F-5B1E159C2C28}" type="slidenum">
              <a:rPr lang="en-US" smtClean="0"/>
              <a:t>16</a:t>
            </a:fld>
            <a:endParaRPr lang="en-US"/>
          </a:p>
        </p:txBody>
      </p:sp>
    </p:spTree>
    <p:extLst>
      <p:ext uri="{BB962C8B-B14F-4D97-AF65-F5344CB8AC3E}">
        <p14:creationId xmlns:p14="http://schemas.microsoft.com/office/powerpoint/2010/main" val="29337604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1"/>
            <a:ext cx="6508377" cy="817123"/>
          </a:xfrm>
        </p:spPr>
        <p:txBody>
          <a:bodyPr/>
          <a:lstStyle/>
          <a:p>
            <a:r>
              <a:rPr kumimoji="1" lang="ja-JP" altLang="en-US" dirty="0"/>
              <a:t>時間割の作り方　１</a:t>
            </a:r>
            <a:endParaRPr kumimoji="1" lang="ja-JP" altLang="en-US" dirty="0">
              <a:solidFill>
                <a:srgbClr val="0000FF"/>
              </a:solidFill>
            </a:endParaRPr>
          </a:p>
        </p:txBody>
      </p:sp>
      <p:sp>
        <p:nvSpPr>
          <p:cNvPr id="3" name="コンテンツ プレースホルダー 2"/>
          <p:cNvSpPr>
            <a:spLocks noGrp="1"/>
          </p:cNvSpPr>
          <p:nvPr>
            <p:ph idx="1"/>
          </p:nvPr>
        </p:nvSpPr>
        <p:spPr>
          <a:xfrm>
            <a:off x="457199" y="2003899"/>
            <a:ext cx="8147155" cy="4471515"/>
          </a:xfrm>
        </p:spPr>
        <p:txBody>
          <a:bodyPr>
            <a:normAutofit/>
          </a:bodyPr>
          <a:lstStyle/>
          <a:p>
            <a:r>
              <a:rPr lang="ja-JP" altLang="en-US" sz="2800" dirty="0"/>
              <a:t>まず第</a:t>
            </a:r>
            <a:r>
              <a:rPr lang="en-US" altLang="ja-JP" sz="2800" dirty="0"/>
              <a:t>3</a:t>
            </a:r>
            <a:r>
              <a:rPr lang="ja-JP" altLang="en-US" sz="2800" dirty="0"/>
              <a:t>学年第</a:t>
            </a:r>
            <a:r>
              <a:rPr lang="en-US" altLang="ja-JP" sz="2800" dirty="0"/>
              <a:t>1</a:t>
            </a:r>
            <a:r>
              <a:rPr lang="ja-JP" altLang="en-US" sz="2800" dirty="0"/>
              <a:t>学期（第５セメスター）配当の必修科目と下級年次配当科目のうち単位認定されていない必修科目を入れる。</a:t>
            </a:r>
            <a:endParaRPr lang="en-US" altLang="ja-JP" sz="2800" dirty="0"/>
          </a:p>
          <a:p>
            <a:pPr marL="0" indent="0">
              <a:buNone/>
            </a:pPr>
            <a:r>
              <a:rPr lang="en-US" altLang="ja-JP" sz="2400" dirty="0"/>
              <a:t>【</a:t>
            </a:r>
            <a:r>
              <a:rPr lang="ja-JP" altLang="en-US" sz="2400" dirty="0"/>
              <a:t>教養教育科目</a:t>
            </a:r>
            <a:r>
              <a:rPr lang="en-US" altLang="ja-JP" sz="2400" dirty="0"/>
              <a:t>】</a:t>
            </a:r>
            <a:r>
              <a:rPr lang="ja-JP" altLang="en-US" sz="2400" dirty="0"/>
              <a:t>・・・履修要項の</a:t>
            </a:r>
            <a:r>
              <a:rPr lang="en-US" altLang="ja-JP" sz="2400" dirty="0"/>
              <a:t>38</a:t>
            </a:r>
            <a:r>
              <a:rPr lang="ja-JP" altLang="en-US" sz="2400" dirty="0"/>
              <a:t>ページ</a:t>
            </a:r>
            <a:endParaRPr lang="en-US" altLang="ja-JP" sz="2400" dirty="0"/>
          </a:p>
          <a:p>
            <a:pPr marL="0" indent="0">
              <a:buNone/>
            </a:pPr>
            <a:r>
              <a:rPr lang="en-US" altLang="ja-JP" sz="2400" dirty="0"/>
              <a:t>【</a:t>
            </a:r>
            <a:r>
              <a:rPr lang="ja-JP" altLang="en-US" sz="2400" dirty="0"/>
              <a:t>専攻科目</a:t>
            </a:r>
            <a:r>
              <a:rPr lang="en-US" altLang="ja-JP" sz="2400" dirty="0"/>
              <a:t>】</a:t>
            </a:r>
            <a:r>
              <a:rPr lang="ja-JP" altLang="en-US" sz="2400" dirty="0"/>
              <a:t>・・・・・履修要項の</a:t>
            </a:r>
            <a:r>
              <a:rPr lang="en-US" altLang="ja-JP" sz="2400" dirty="0"/>
              <a:t>41</a:t>
            </a:r>
            <a:r>
              <a:rPr lang="ja-JP" altLang="en-US" sz="2400" dirty="0"/>
              <a:t>ページ</a:t>
            </a:r>
            <a:endParaRPr lang="en-US" altLang="ja-JP" sz="2400" dirty="0"/>
          </a:p>
          <a:p>
            <a:pPr marL="0" indent="0">
              <a:buNone/>
            </a:pPr>
            <a:endParaRPr lang="en-US" altLang="ja-JP" sz="1050" dirty="0"/>
          </a:p>
          <a:p>
            <a:pPr marL="0" indent="0">
              <a:buNone/>
            </a:pPr>
            <a:r>
              <a:rPr lang="en-US" altLang="ja-JP" sz="2800" dirty="0"/>
              <a:t>※</a:t>
            </a:r>
            <a:r>
              <a:rPr lang="ja-JP" altLang="en-US" sz="2800" dirty="0"/>
              <a:t>時間割は</a:t>
            </a:r>
            <a:r>
              <a:rPr lang="en-US" altLang="ja-JP" sz="2800" dirty="0"/>
              <a:t>Web</a:t>
            </a:r>
            <a:r>
              <a:rPr lang="ja-JP" altLang="en-US" sz="2800" dirty="0"/>
              <a:t>履修登録画面で確認できます。</a:t>
            </a:r>
            <a:endParaRPr lang="en-US" altLang="ja-JP" sz="28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17</a:t>
            </a:fld>
            <a:endParaRPr lang="en-US"/>
          </a:p>
        </p:txBody>
      </p:sp>
      <p:sp>
        <p:nvSpPr>
          <p:cNvPr id="7" name="正方形/長方形 6">
            <a:extLst>
              <a:ext uri="{FF2B5EF4-FFF2-40B4-BE49-F238E27FC236}">
                <a16:creationId xmlns:a16="http://schemas.microsoft.com/office/drawing/2014/main" id="{70D5E0A9-2777-4725-BFED-8C8D7FB16424}"/>
              </a:ext>
            </a:extLst>
          </p:cNvPr>
          <p:cNvSpPr/>
          <p:nvPr/>
        </p:nvSpPr>
        <p:spPr>
          <a:xfrm>
            <a:off x="709278" y="5516879"/>
            <a:ext cx="6157858" cy="85344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hlinkClick r:id="rId4"/>
              </a:rPr>
              <a:t>（時間割表）</a:t>
            </a:r>
            <a:endParaRPr lang="en-US" altLang="ja-JP" dirty="0">
              <a:hlinkClick r:id="rId4"/>
            </a:endParaRPr>
          </a:p>
          <a:p>
            <a:pPr algn="ctr"/>
            <a:r>
              <a:rPr lang="en-US" altLang="ja-JP" dirty="0">
                <a:hlinkClick r:id="rId4"/>
              </a:rPr>
              <a:t>https://pecorino.ws.ryukoku.ac.jp/sys/info/media-g/shakaigakubu.pdf</a:t>
            </a:r>
            <a:endParaRPr kumimoji="1" lang="ja-JP" altLang="en-US" dirty="0"/>
          </a:p>
        </p:txBody>
      </p:sp>
    </p:spTree>
    <p:extLst>
      <p:ext uri="{BB962C8B-B14F-4D97-AF65-F5344CB8AC3E}">
        <p14:creationId xmlns:p14="http://schemas.microsoft.com/office/powerpoint/2010/main" val="26004483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472273"/>
            <a:ext cx="6385559" cy="1345586"/>
          </a:xfrm>
        </p:spPr>
        <p:txBody>
          <a:bodyPr/>
          <a:lstStyle/>
          <a:p>
            <a:r>
              <a:rPr lang="ja-JP" altLang="en-US" sz="2800" dirty="0"/>
              <a:t>コミュニティマネジメント</a:t>
            </a:r>
            <a:r>
              <a:rPr kumimoji="1" lang="ja-JP" altLang="en-US" sz="2800" dirty="0"/>
              <a:t>学科</a:t>
            </a:r>
            <a:br>
              <a:rPr kumimoji="1" lang="en-US" altLang="ja-JP" sz="2800" dirty="0"/>
            </a:br>
            <a:r>
              <a:rPr lang="ja-JP" altLang="en-US" sz="2800" dirty="0"/>
              <a:t>第</a:t>
            </a:r>
            <a:r>
              <a:rPr lang="en-US" altLang="ja-JP" sz="2800" dirty="0"/>
              <a:t>3</a:t>
            </a:r>
            <a:r>
              <a:rPr lang="ja-JP" altLang="en-US" sz="2800" dirty="0"/>
              <a:t>学年第</a:t>
            </a:r>
            <a:r>
              <a:rPr lang="en-US" altLang="ja-JP" sz="2800" dirty="0"/>
              <a:t>1</a:t>
            </a:r>
            <a:r>
              <a:rPr lang="ja-JP" altLang="en-US" sz="2800" dirty="0"/>
              <a:t>学期（第</a:t>
            </a:r>
            <a:r>
              <a:rPr lang="en-US" altLang="ja-JP" sz="2800" dirty="0"/>
              <a:t>5</a:t>
            </a:r>
            <a:r>
              <a:rPr lang="ja-JP" altLang="en-US" sz="2800" dirty="0"/>
              <a:t>セメスター）の必修科目</a:t>
            </a:r>
            <a:endParaRPr kumimoji="1" lang="ja-JP" altLang="en-US" sz="3200" dirty="0"/>
          </a:p>
        </p:txBody>
      </p:sp>
      <p:sp>
        <p:nvSpPr>
          <p:cNvPr id="3" name="コンテンツ プレースホルダー 2"/>
          <p:cNvSpPr>
            <a:spLocks noGrp="1"/>
          </p:cNvSpPr>
          <p:nvPr>
            <p:ph idx="1"/>
          </p:nvPr>
        </p:nvSpPr>
        <p:spPr>
          <a:xfrm>
            <a:off x="472441" y="1854814"/>
            <a:ext cx="6508377" cy="4972706"/>
          </a:xfrm>
        </p:spPr>
        <p:txBody>
          <a:bodyPr>
            <a:normAutofit/>
          </a:bodyPr>
          <a:lstStyle/>
          <a:p>
            <a:pPr marL="0" indent="0">
              <a:buNone/>
            </a:pPr>
            <a:r>
              <a:rPr lang="ja-JP" altLang="en-US" dirty="0"/>
              <a:t>■教養教育科目</a:t>
            </a:r>
            <a:endParaRPr lang="en-US" altLang="ja-JP" dirty="0"/>
          </a:p>
          <a:p>
            <a:pPr marL="0" indent="0">
              <a:buNone/>
            </a:pPr>
            <a:endParaRPr lang="en-US" altLang="ja-JP" sz="1050" dirty="0"/>
          </a:p>
          <a:p>
            <a:pPr marL="0" indent="0">
              <a:buNone/>
            </a:pPr>
            <a:endParaRPr lang="en-US" altLang="ja-JP" sz="1050" dirty="0"/>
          </a:p>
          <a:p>
            <a:pPr marL="0" indent="0">
              <a:buNone/>
            </a:pPr>
            <a:r>
              <a:rPr lang="ja-JP" altLang="en-US" sz="1800" dirty="0"/>
              <a:t>　　　　</a:t>
            </a:r>
            <a:r>
              <a:rPr lang="en-US" altLang="ja-JP" sz="1800" dirty="0"/>
              <a:t>※</a:t>
            </a:r>
            <a:r>
              <a:rPr lang="ja-JP" altLang="en-US" sz="1800" dirty="0"/>
              <a:t>本願寺派関係校以外からの編入生</a:t>
            </a:r>
            <a:endParaRPr lang="en-US" altLang="ja-JP" sz="1800" dirty="0"/>
          </a:p>
          <a:p>
            <a:pPr marL="0" indent="0">
              <a:buNone/>
            </a:pPr>
            <a:r>
              <a:rPr lang="ja-JP" altLang="en-US" dirty="0"/>
              <a:t>■専攻科目</a:t>
            </a:r>
            <a:endParaRPr lang="en-US" altLang="ja-JP" dirty="0"/>
          </a:p>
          <a:p>
            <a:pPr marL="0" indent="0">
              <a:buNone/>
            </a:pPr>
            <a:r>
              <a:rPr lang="ja-JP" altLang="en-US" dirty="0"/>
              <a:t>　</a:t>
            </a:r>
          </a:p>
          <a:p>
            <a:pPr marL="0" indent="0">
              <a:buNone/>
            </a:pPr>
            <a:endParaRPr kumimoji="1" lang="ja-JP" altLang="en-US" dirty="0"/>
          </a:p>
        </p:txBody>
      </p:sp>
      <p:sp>
        <p:nvSpPr>
          <p:cNvPr id="4" name="スライド番号プレースホルダー 3"/>
          <p:cNvSpPr>
            <a:spLocks noGrp="1"/>
          </p:cNvSpPr>
          <p:nvPr>
            <p:ph type="sldNum" sz="quarter" idx="12"/>
          </p:nvPr>
        </p:nvSpPr>
        <p:spPr/>
        <p:txBody>
          <a:bodyPr/>
          <a:lstStyle/>
          <a:p>
            <a:fld id="{57AF16DE-A0D5-4438-950F-5B1E159C2C28}" type="slidenum">
              <a:rPr lang="en-US" smtClean="0"/>
              <a:t>18</a:t>
            </a:fld>
            <a:endParaRPr lang="en-US"/>
          </a:p>
        </p:txBody>
      </p:sp>
      <p:graphicFrame>
        <p:nvGraphicFramePr>
          <p:cNvPr id="5" name="表 4"/>
          <p:cNvGraphicFramePr>
            <a:graphicFrameLocks noGrp="1"/>
          </p:cNvGraphicFramePr>
          <p:nvPr>
            <p:extLst>
              <p:ext uri="{D42A27DB-BD31-4B8C-83A1-F6EECF244321}">
                <p14:modId xmlns:p14="http://schemas.microsoft.com/office/powerpoint/2010/main" val="3554478075"/>
              </p:ext>
            </p:extLst>
          </p:nvPr>
        </p:nvGraphicFramePr>
        <p:xfrm>
          <a:off x="1371600" y="4171460"/>
          <a:ext cx="6096000" cy="74168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pPr algn="ctr"/>
                      <a:r>
                        <a:rPr kumimoji="1" lang="ja-JP" altLang="en-US" dirty="0"/>
                        <a:t>科目名</a:t>
                      </a:r>
                    </a:p>
                  </a:txBody>
                  <a:tcPr/>
                </a:tc>
                <a:tc>
                  <a:txBody>
                    <a:bodyPr/>
                    <a:lstStyle/>
                    <a:p>
                      <a:pPr algn="ctr"/>
                      <a:r>
                        <a:rPr kumimoji="1" lang="ja-JP" altLang="en-US" dirty="0"/>
                        <a:t>曜講時</a:t>
                      </a:r>
                    </a:p>
                  </a:txBody>
                  <a:tcPr/>
                </a:tc>
                <a:extLst>
                  <a:ext uri="{0D108BD9-81ED-4DB2-BD59-A6C34878D82A}">
                    <a16:rowId xmlns:a16="http://schemas.microsoft.com/office/drawing/2014/main" val="10000"/>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dirty="0"/>
                        <a:t>参画ゼミナール</a:t>
                      </a:r>
                      <a:r>
                        <a:rPr lang="en-US" altLang="ja-JP" dirty="0"/>
                        <a:t>Ⅰ</a:t>
                      </a:r>
                    </a:p>
                  </a:txBody>
                  <a:tcPr/>
                </a:tc>
                <a:tc>
                  <a:txBody>
                    <a:bodyPr/>
                    <a:lstStyle/>
                    <a:p>
                      <a:pPr algn="ctr"/>
                      <a:r>
                        <a:rPr kumimoji="1" lang="ja-JP" altLang="en-US" dirty="0"/>
                        <a:t>クラスにより異なる</a:t>
                      </a:r>
                    </a:p>
                  </a:txBody>
                  <a:tcPr/>
                </a:tc>
                <a:extLst>
                  <a:ext uri="{0D108BD9-81ED-4DB2-BD59-A6C34878D82A}">
                    <a16:rowId xmlns:a16="http://schemas.microsoft.com/office/drawing/2014/main" val="10001"/>
                  </a:ext>
                </a:extLst>
              </a:tr>
            </a:tbl>
          </a:graphicData>
        </a:graphic>
      </p:graphicFrame>
      <p:graphicFrame>
        <p:nvGraphicFramePr>
          <p:cNvPr id="6" name="表 5"/>
          <p:cNvGraphicFramePr>
            <a:graphicFrameLocks noGrp="1"/>
          </p:cNvGraphicFramePr>
          <p:nvPr>
            <p:extLst/>
          </p:nvPr>
        </p:nvGraphicFramePr>
        <p:xfrm>
          <a:off x="1371600" y="2267017"/>
          <a:ext cx="6096000" cy="74168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pPr algn="ctr"/>
                      <a:r>
                        <a:rPr kumimoji="1" lang="ja-JP" altLang="en-US" dirty="0"/>
                        <a:t>科目名</a:t>
                      </a:r>
                    </a:p>
                  </a:txBody>
                  <a:tcPr/>
                </a:tc>
                <a:tc>
                  <a:txBody>
                    <a:bodyPr/>
                    <a:lstStyle/>
                    <a:p>
                      <a:pPr algn="ctr"/>
                      <a:r>
                        <a:rPr kumimoji="1" lang="ja-JP" altLang="en-US" dirty="0"/>
                        <a:t>曜講時</a:t>
                      </a:r>
                    </a:p>
                  </a:txBody>
                  <a:tcPr/>
                </a:tc>
                <a:extLst>
                  <a:ext uri="{0D108BD9-81ED-4DB2-BD59-A6C34878D82A}">
                    <a16:rowId xmlns:a16="http://schemas.microsoft.com/office/drawing/2014/main" val="10000"/>
                  </a:ext>
                </a:extLst>
              </a:tr>
              <a:tr h="370840">
                <a:tc>
                  <a:txBody>
                    <a:bodyPr/>
                    <a:lstStyle/>
                    <a:p>
                      <a:pPr algn="ctr"/>
                      <a:r>
                        <a:rPr lang="ja-JP" altLang="en-US" dirty="0"/>
                        <a:t>仏教の思想</a:t>
                      </a:r>
                      <a:r>
                        <a:rPr lang="en-US" altLang="ja-JP" dirty="0"/>
                        <a:t>A</a:t>
                      </a:r>
                      <a:endParaRPr kumimoji="1" lang="ja-JP" altLang="en-US" dirty="0"/>
                    </a:p>
                  </a:txBody>
                  <a:tcPr/>
                </a:tc>
                <a:tc>
                  <a:txBody>
                    <a:bodyPr/>
                    <a:lstStyle/>
                    <a:p>
                      <a:pPr algn="ctr"/>
                      <a:r>
                        <a:rPr kumimoji="1" lang="ja-JP" altLang="en-US" dirty="0"/>
                        <a:t>金２</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5493890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1"/>
            <a:ext cx="6508377" cy="817123"/>
          </a:xfrm>
        </p:spPr>
        <p:txBody>
          <a:bodyPr/>
          <a:lstStyle/>
          <a:p>
            <a:r>
              <a:rPr kumimoji="1" lang="ja-JP" altLang="en-US" dirty="0"/>
              <a:t>時間割の作り方　２</a:t>
            </a:r>
            <a:endParaRPr kumimoji="1" lang="ja-JP" altLang="en-US" dirty="0">
              <a:solidFill>
                <a:srgbClr val="0000FF"/>
              </a:solidFill>
            </a:endParaRPr>
          </a:p>
        </p:txBody>
      </p:sp>
      <p:sp>
        <p:nvSpPr>
          <p:cNvPr id="3" name="コンテンツ プレースホルダー 2"/>
          <p:cNvSpPr>
            <a:spLocks noGrp="1"/>
          </p:cNvSpPr>
          <p:nvPr>
            <p:ph idx="1"/>
          </p:nvPr>
        </p:nvSpPr>
        <p:spPr>
          <a:xfrm>
            <a:off x="457199" y="2003899"/>
            <a:ext cx="8356061" cy="4471515"/>
          </a:xfrm>
        </p:spPr>
        <p:txBody>
          <a:bodyPr>
            <a:normAutofit/>
          </a:bodyPr>
          <a:lstStyle/>
          <a:p>
            <a:r>
              <a:rPr kumimoji="1" lang="ja-JP" altLang="en-US" sz="2800" dirty="0"/>
              <a:t>第</a:t>
            </a:r>
            <a:r>
              <a:rPr lang="en-US" altLang="ja-JP" sz="2800" dirty="0"/>
              <a:t>3</a:t>
            </a:r>
            <a:r>
              <a:rPr kumimoji="1" lang="ja-JP" altLang="en-US" sz="2800" dirty="0"/>
              <a:t>学</a:t>
            </a:r>
            <a:r>
              <a:rPr lang="ja-JP" altLang="en-US" sz="2800" dirty="0"/>
              <a:t>年第</a:t>
            </a:r>
            <a:r>
              <a:rPr lang="en-US" altLang="ja-JP" sz="2800" dirty="0"/>
              <a:t>1</a:t>
            </a:r>
            <a:r>
              <a:rPr lang="ja-JP" altLang="en-US" sz="2800" dirty="0"/>
              <a:t>学期（</a:t>
            </a:r>
            <a:r>
              <a:rPr kumimoji="1" lang="ja-JP" altLang="en-US" sz="2800" dirty="0"/>
              <a:t>第５セメスター）配当の</a:t>
            </a:r>
            <a:endParaRPr kumimoji="1" lang="en-US" altLang="ja-JP" sz="2800" dirty="0"/>
          </a:p>
          <a:p>
            <a:pPr marL="0" indent="0">
              <a:buNone/>
            </a:pPr>
            <a:r>
              <a:rPr lang="ja-JP" altLang="en-US" sz="2800" dirty="0"/>
              <a:t>  </a:t>
            </a:r>
            <a:r>
              <a:rPr kumimoji="1" lang="ja-JP" altLang="en-US" sz="2800" dirty="0"/>
              <a:t>選択必修科目を入れる。</a:t>
            </a:r>
            <a:endParaRPr kumimoji="1" lang="en-US" altLang="ja-JP" sz="2800" dirty="0"/>
          </a:p>
          <a:p>
            <a:pPr marL="0" indent="0">
              <a:buNone/>
            </a:pPr>
            <a:r>
              <a:rPr lang="en-US" altLang="ja-JP" dirty="0"/>
              <a:t>【</a:t>
            </a:r>
            <a:r>
              <a:rPr lang="ja-JP" altLang="en-US" dirty="0"/>
              <a:t>教養教育科目</a:t>
            </a:r>
            <a:r>
              <a:rPr lang="en-US" altLang="ja-JP" dirty="0"/>
              <a:t>】</a:t>
            </a:r>
            <a:r>
              <a:rPr lang="ja-JP" altLang="en-US" dirty="0"/>
              <a:t> </a:t>
            </a:r>
            <a:endParaRPr lang="en-US" altLang="ja-JP" dirty="0"/>
          </a:p>
          <a:p>
            <a:pPr marL="0" indent="0">
              <a:buNone/>
            </a:pPr>
            <a:r>
              <a:rPr lang="ja-JP" altLang="en-US" dirty="0"/>
              <a:t>　未修得の選択必修科目はなし</a:t>
            </a:r>
            <a:endParaRPr lang="en-US" altLang="ja-JP" dirty="0"/>
          </a:p>
          <a:p>
            <a:pPr marL="0" indent="0">
              <a:buNone/>
            </a:pPr>
            <a:r>
              <a:rPr lang="en-US" altLang="ja-JP" dirty="0"/>
              <a:t>【</a:t>
            </a:r>
            <a:r>
              <a:rPr lang="ja-JP" altLang="en-US" dirty="0"/>
              <a:t>専攻科目</a:t>
            </a:r>
            <a:r>
              <a:rPr lang="en-US" altLang="ja-JP" dirty="0"/>
              <a:t>】</a:t>
            </a:r>
            <a:r>
              <a:rPr lang="ja-JP" altLang="en-US" dirty="0"/>
              <a:t>　　健康とライフスタイル　２単位</a:t>
            </a:r>
            <a:endParaRPr lang="en-US" altLang="ja-JP" dirty="0"/>
          </a:p>
          <a:p>
            <a:pPr marL="0" indent="0">
              <a:buNone/>
            </a:pPr>
            <a:r>
              <a:rPr lang="ja-JP" altLang="en-US" dirty="0"/>
              <a:t>　　　　　　　　ジャーナリズム史　</a:t>
            </a:r>
            <a:r>
              <a:rPr lang="en-US" altLang="ja-JP" dirty="0"/>
              <a:t>2</a:t>
            </a:r>
            <a:r>
              <a:rPr lang="ja-JP" altLang="en-US" dirty="0"/>
              <a:t>単位</a:t>
            </a:r>
            <a:endParaRPr lang="en-US" altLang="ja-JP" dirty="0"/>
          </a:p>
          <a:p>
            <a:pPr marL="0" indent="0">
              <a:buNone/>
            </a:pPr>
            <a:r>
              <a:rPr lang="ja-JP" altLang="en-US" dirty="0"/>
              <a:t>　　　　　　　　コミュニティ論　</a:t>
            </a:r>
            <a:r>
              <a:rPr lang="en-US" altLang="ja-JP" dirty="0"/>
              <a:t>2</a:t>
            </a:r>
            <a:r>
              <a:rPr lang="ja-JP" altLang="en-US" dirty="0"/>
              <a:t>単位</a:t>
            </a:r>
            <a:endParaRPr lang="en-US" altLang="ja-JP"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19</a:t>
            </a:fld>
            <a:endParaRPr lang="en-US"/>
          </a:p>
        </p:txBody>
      </p:sp>
    </p:spTree>
    <p:extLst>
      <p:ext uri="{BB962C8B-B14F-4D97-AF65-F5344CB8AC3E}">
        <p14:creationId xmlns:p14="http://schemas.microsoft.com/office/powerpoint/2010/main" val="3436223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200400" y="665630"/>
            <a:ext cx="5458968" cy="1048684"/>
          </a:xfrm>
        </p:spPr>
        <p:txBody>
          <a:bodyPr>
            <a:normAutofit/>
          </a:bodyPr>
          <a:lstStyle/>
          <a:p>
            <a:r>
              <a:rPr kumimoji="1" lang="ja-JP" altLang="en-US" dirty="0">
                <a:solidFill>
                  <a:schemeClr val="bg1"/>
                </a:solidFill>
              </a:rPr>
              <a:t>大学での学びかた</a:t>
            </a:r>
          </a:p>
        </p:txBody>
      </p:sp>
      <p:sp>
        <p:nvSpPr>
          <p:cNvPr id="3" name="サブタイトル 2"/>
          <p:cNvSpPr>
            <a:spLocks noGrp="1"/>
          </p:cNvSpPr>
          <p:nvPr>
            <p:ph type="subTitle" idx="1"/>
          </p:nvPr>
        </p:nvSpPr>
        <p:spPr>
          <a:xfrm>
            <a:off x="3200400" y="4210050"/>
            <a:ext cx="5458968" cy="621792"/>
          </a:xfrm>
        </p:spPr>
        <p:txBody>
          <a:bodyPr/>
          <a:lstStyle/>
          <a:p>
            <a:r>
              <a:rPr kumimoji="1" lang="ja-JP" altLang="en-US" dirty="0"/>
              <a:t>新入生オリエンテーション　：教務関係</a:t>
            </a:r>
          </a:p>
        </p:txBody>
      </p:sp>
      <p:pic>
        <p:nvPicPr>
          <p:cNvPr id="5" name="図 4"/>
          <p:cNvPicPr>
            <a:picLocks noChangeAspect="1"/>
          </p:cNvPicPr>
          <p:nvPr/>
        </p:nvPicPr>
        <p:blipFill>
          <a:blip r:embed="rId3"/>
          <a:stretch>
            <a:fillRect/>
          </a:stretch>
        </p:blipFill>
        <p:spPr>
          <a:xfrm>
            <a:off x="7119214" y="5971979"/>
            <a:ext cx="2106727" cy="967954"/>
          </a:xfrm>
          <a:prstGeom prst="rect">
            <a:avLst/>
          </a:prstGeom>
        </p:spPr>
      </p:pic>
      <p:sp>
        <p:nvSpPr>
          <p:cNvPr id="6" name="テキスト ボックス 5"/>
          <p:cNvSpPr txBox="1"/>
          <p:nvPr/>
        </p:nvSpPr>
        <p:spPr>
          <a:xfrm>
            <a:off x="540035" y="4972921"/>
            <a:ext cx="3686211" cy="584775"/>
          </a:xfrm>
          <a:prstGeom prst="rect">
            <a:avLst/>
          </a:prstGeom>
          <a:noFill/>
        </p:spPr>
        <p:txBody>
          <a:bodyPr wrap="square" rtlCol="0">
            <a:spAutoFit/>
          </a:bodyPr>
          <a:lstStyle/>
          <a:p>
            <a:r>
              <a:rPr kumimoji="1" lang="ja-JP" altLang="en-US" sz="3200" dirty="0"/>
              <a:t>卒業までの道すじ</a:t>
            </a:r>
          </a:p>
        </p:txBody>
      </p:sp>
      <p:sp>
        <p:nvSpPr>
          <p:cNvPr id="4" name="スライド番号プレースホルダー 3"/>
          <p:cNvSpPr>
            <a:spLocks noGrp="1"/>
          </p:cNvSpPr>
          <p:nvPr>
            <p:ph type="sldNum" sz="quarter" idx="12"/>
          </p:nvPr>
        </p:nvSpPr>
        <p:spPr/>
        <p:txBody>
          <a:bodyPr/>
          <a:lstStyle/>
          <a:p>
            <a:fld id="{57AF16DE-A0D5-4438-950F-5B1E159C2C28}" type="slidenum">
              <a:rPr lang="en-US" smtClean="0"/>
              <a:t>2</a:t>
            </a:fld>
            <a:endParaRPr lang="en-US"/>
          </a:p>
        </p:txBody>
      </p:sp>
      <p:sp>
        <p:nvSpPr>
          <p:cNvPr id="7" name="正方形/長方形 6">
            <a:extLst>
              <a:ext uri="{FF2B5EF4-FFF2-40B4-BE49-F238E27FC236}">
                <a16:creationId xmlns:a16="http://schemas.microsoft.com/office/drawing/2014/main" id="{14BE988F-DBD8-4759-BFC9-349212121581}"/>
              </a:ext>
            </a:extLst>
          </p:cNvPr>
          <p:cNvSpPr/>
          <p:nvPr/>
        </p:nvSpPr>
        <p:spPr>
          <a:xfrm>
            <a:off x="807720" y="5581082"/>
            <a:ext cx="6162706" cy="85344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hlinkClick r:id="rId4"/>
              </a:rPr>
              <a:t>（履修要項）</a:t>
            </a:r>
            <a:endParaRPr lang="en-US" altLang="ja-JP" dirty="0">
              <a:hlinkClick r:id="rId4"/>
            </a:endParaRPr>
          </a:p>
          <a:p>
            <a:pPr algn="ctr"/>
            <a:r>
              <a:rPr lang="en-US" altLang="ja-JP" dirty="0">
                <a:hlinkClick r:id="rId5"/>
              </a:rPr>
              <a:t>https://monkey.fks.ryukoku.ac.jp/~kyoga/rishu/pdf/01/2018/C2018youkou20180315_cm.pdf</a:t>
            </a:r>
            <a:endParaRPr lang="en-US" altLang="ja-JP" dirty="0">
              <a:hlinkClick r:id="rId4"/>
            </a:endParaRPr>
          </a:p>
        </p:txBody>
      </p:sp>
    </p:spTree>
    <p:extLst>
      <p:ext uri="{BB962C8B-B14F-4D97-AF65-F5344CB8AC3E}">
        <p14:creationId xmlns:p14="http://schemas.microsoft.com/office/powerpoint/2010/main" val="21179177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1"/>
            <a:ext cx="6508377" cy="817123"/>
          </a:xfrm>
        </p:spPr>
        <p:txBody>
          <a:bodyPr/>
          <a:lstStyle/>
          <a:p>
            <a:r>
              <a:rPr kumimoji="1" lang="ja-JP" altLang="en-US" dirty="0"/>
              <a:t>時間割の作り方　３</a:t>
            </a:r>
            <a:endParaRPr kumimoji="1" lang="ja-JP" altLang="en-US" dirty="0">
              <a:solidFill>
                <a:srgbClr val="0000FF"/>
              </a:solidFill>
            </a:endParaRPr>
          </a:p>
        </p:txBody>
      </p:sp>
      <p:sp>
        <p:nvSpPr>
          <p:cNvPr id="3" name="コンテンツ プレースホルダー 2"/>
          <p:cNvSpPr>
            <a:spLocks noGrp="1"/>
          </p:cNvSpPr>
          <p:nvPr>
            <p:ph idx="1"/>
          </p:nvPr>
        </p:nvSpPr>
        <p:spPr>
          <a:xfrm>
            <a:off x="457199" y="2057401"/>
            <a:ext cx="8356061" cy="4418013"/>
          </a:xfrm>
        </p:spPr>
        <p:txBody>
          <a:bodyPr>
            <a:normAutofit/>
          </a:bodyPr>
          <a:lstStyle/>
          <a:p>
            <a:r>
              <a:rPr kumimoji="1" lang="ja-JP" altLang="en-US" sz="2800" dirty="0"/>
              <a:t>空いた時間帯に選択必修科目や選択科目を選ぶ。</a:t>
            </a:r>
            <a:endParaRPr kumimoji="1" lang="en-US" altLang="ja-JP" sz="2800" dirty="0"/>
          </a:p>
          <a:p>
            <a:pPr marL="0" indent="0">
              <a:buNone/>
            </a:pPr>
            <a:r>
              <a:rPr lang="ja-JP" altLang="en-US" sz="2400" dirty="0"/>
              <a:t>・選択必修科目を優先的に履修</a:t>
            </a:r>
            <a:endParaRPr lang="en-US" altLang="ja-JP" sz="2400" dirty="0"/>
          </a:p>
          <a:p>
            <a:pPr marL="0" indent="0">
              <a:buNone/>
            </a:pPr>
            <a:r>
              <a:rPr lang="ja-JP" altLang="en-US" sz="2400" dirty="0"/>
              <a:t>・資格取得を希望する場合は、その指定科目</a:t>
            </a:r>
            <a:endParaRPr lang="en-US" altLang="ja-JP" sz="2400" dirty="0"/>
          </a:p>
          <a:p>
            <a:pPr marL="0" indent="0">
              <a:buNone/>
            </a:pPr>
            <a:r>
              <a:rPr lang="ja-JP" altLang="en-US" sz="2400" dirty="0"/>
              <a:t>・興味のある科目　　　　</a:t>
            </a:r>
            <a:r>
              <a:rPr lang="en-US" altLang="ja-JP" sz="2400" dirty="0"/>
              <a:t>⇒</a:t>
            </a:r>
            <a:r>
              <a:rPr lang="ja-JP" altLang="en-US" sz="2400" dirty="0"/>
              <a:t>講義概要等は</a:t>
            </a:r>
            <a:r>
              <a:rPr lang="ja-JP" altLang="en-US" sz="2400" u="sng" dirty="0"/>
              <a:t>シラバス</a:t>
            </a:r>
            <a:r>
              <a:rPr lang="ja-JP" altLang="en-US" sz="2400" dirty="0"/>
              <a:t>で確認</a:t>
            </a:r>
            <a:endParaRPr lang="en-US" altLang="ja-JP" sz="2400" dirty="0"/>
          </a:p>
          <a:p>
            <a:pPr marL="0" indent="0">
              <a:buNone/>
            </a:pPr>
            <a:r>
              <a:rPr lang="ja-JP" altLang="en-US" sz="1600" dirty="0"/>
              <a:t>　</a:t>
            </a:r>
            <a:r>
              <a:rPr lang="en-US" altLang="ja-JP" sz="1600" dirty="0"/>
              <a:t>※</a:t>
            </a:r>
            <a:r>
              <a:rPr lang="ja-JP" altLang="en-US" sz="1600" dirty="0"/>
              <a:t>シラバス（</a:t>
            </a:r>
            <a:r>
              <a:rPr lang="en-US" altLang="ja-JP" sz="1600" dirty="0"/>
              <a:t>syllabus</a:t>
            </a:r>
            <a:r>
              <a:rPr lang="ja-JP" altLang="en-US" sz="1600" dirty="0"/>
              <a:t>）とは講義概要や到達目標、評価方法、授業計画を記述した文書。　本学では</a:t>
            </a:r>
            <a:r>
              <a:rPr lang="en-US" altLang="ja-JP" sz="1600" dirty="0"/>
              <a:t>WEB</a:t>
            </a:r>
            <a:r>
              <a:rPr lang="ja-JP" altLang="en-US" sz="1600" dirty="0"/>
              <a:t>上で公開されています。</a:t>
            </a:r>
            <a:endParaRPr lang="en-US" altLang="ja-JP" sz="1600" dirty="0"/>
          </a:p>
          <a:p>
            <a:pPr marL="0" indent="0">
              <a:buNone/>
            </a:pPr>
            <a:r>
              <a:rPr lang="ja-JP" altLang="en-US" sz="2400" dirty="0"/>
              <a:t>　</a:t>
            </a:r>
          </a:p>
          <a:p>
            <a:pPr marL="0" indent="0">
              <a:buNone/>
            </a:pPr>
            <a:endParaRPr kumimoji="1" lang="ja-JP" altLang="en-US" sz="28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20</a:t>
            </a:fld>
            <a:endParaRPr lang="en-US"/>
          </a:p>
        </p:txBody>
      </p:sp>
      <p:sp>
        <p:nvSpPr>
          <p:cNvPr id="7" name="正方形/長方形 6">
            <a:extLst>
              <a:ext uri="{FF2B5EF4-FFF2-40B4-BE49-F238E27FC236}">
                <a16:creationId xmlns:a16="http://schemas.microsoft.com/office/drawing/2014/main" id="{82F037C8-AFA9-4FA3-BACA-41CEBF4348E1}"/>
              </a:ext>
            </a:extLst>
          </p:cNvPr>
          <p:cNvSpPr/>
          <p:nvPr/>
        </p:nvSpPr>
        <p:spPr>
          <a:xfrm>
            <a:off x="883920" y="5255743"/>
            <a:ext cx="6081658" cy="96795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hlinkClick r:id="rId4"/>
              </a:rPr>
              <a:t>（シラバス）</a:t>
            </a:r>
            <a:endParaRPr lang="en-US" altLang="ja-JP" dirty="0">
              <a:hlinkClick r:id="rId4"/>
            </a:endParaRPr>
          </a:p>
          <a:p>
            <a:pPr algn="ctr"/>
            <a:r>
              <a:rPr lang="en-US" altLang="ja-JP" dirty="0">
                <a:hlinkClick r:id="rId4"/>
              </a:rPr>
              <a:t>https://capella.ws.ryukoku.ac.jp/RSW/SYLD110Init.do;jsessionid=0E5E7C1BADC82B9734AB0A81A58BB1FF</a:t>
            </a:r>
            <a:endParaRPr kumimoji="1" lang="ja-JP" altLang="en-US" dirty="0"/>
          </a:p>
        </p:txBody>
      </p:sp>
    </p:spTree>
    <p:extLst>
      <p:ext uri="{BB962C8B-B14F-4D97-AF65-F5344CB8AC3E}">
        <p14:creationId xmlns:p14="http://schemas.microsoft.com/office/powerpoint/2010/main" val="15904030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0"/>
            <a:ext cx="6662015" cy="1004341"/>
          </a:xfrm>
        </p:spPr>
        <p:txBody>
          <a:bodyPr/>
          <a:lstStyle/>
          <a:p>
            <a:r>
              <a:rPr kumimoji="1" lang="ja-JP" altLang="en-US" dirty="0"/>
              <a:t>教職課程</a:t>
            </a:r>
          </a:p>
        </p:txBody>
      </p:sp>
      <p:sp>
        <p:nvSpPr>
          <p:cNvPr id="3" name="コンテンツ プレースホルダー 2"/>
          <p:cNvSpPr>
            <a:spLocks noGrp="1"/>
          </p:cNvSpPr>
          <p:nvPr>
            <p:ph idx="1"/>
          </p:nvPr>
        </p:nvSpPr>
        <p:spPr>
          <a:xfrm>
            <a:off x="457199" y="1918741"/>
            <a:ext cx="8506919" cy="4683673"/>
          </a:xfrm>
        </p:spPr>
        <p:txBody>
          <a:bodyPr>
            <a:normAutofit/>
          </a:bodyPr>
          <a:lstStyle/>
          <a:p>
            <a:r>
              <a:rPr kumimoji="1" lang="ja-JP" altLang="en-US" sz="2800" dirty="0"/>
              <a:t>卒業単位に含まれないものもある</a:t>
            </a:r>
            <a:endParaRPr kumimoji="1" lang="en-US" altLang="ja-JP" sz="2800" dirty="0"/>
          </a:p>
          <a:p>
            <a:pPr marL="0" lvl="0" indent="0">
              <a:buClr>
                <a:srgbClr val="990000"/>
              </a:buClr>
              <a:buNone/>
            </a:pPr>
            <a:r>
              <a:rPr lang="ja-JP" altLang="en-US" sz="2400" dirty="0">
                <a:solidFill>
                  <a:srgbClr val="333333"/>
                </a:solidFill>
              </a:rPr>
              <a:t>　＝随意科目←履修制限（上限</a:t>
            </a:r>
            <a:r>
              <a:rPr lang="en-US" altLang="ja-JP" sz="2400" dirty="0">
                <a:solidFill>
                  <a:srgbClr val="333333"/>
                </a:solidFill>
              </a:rPr>
              <a:t>24</a:t>
            </a:r>
            <a:r>
              <a:rPr lang="ja-JP" altLang="en-US" sz="2400" dirty="0">
                <a:solidFill>
                  <a:srgbClr val="333333"/>
                </a:solidFill>
              </a:rPr>
              <a:t>単位）には含まれない</a:t>
            </a:r>
            <a:endParaRPr lang="en-US" altLang="ja-JP" sz="2400" dirty="0">
              <a:solidFill>
                <a:srgbClr val="333333"/>
              </a:solidFill>
            </a:endParaRPr>
          </a:p>
          <a:p>
            <a:r>
              <a:rPr lang="ja-JP" altLang="en-US" sz="2800" dirty="0"/>
              <a:t>教職ガイドブックを必ず参照すること！</a:t>
            </a:r>
            <a:endParaRPr lang="en-US" altLang="ja-JP" sz="28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3"/>
          <p:cNvSpPr>
            <a:spLocks noGrp="1"/>
          </p:cNvSpPr>
          <p:nvPr>
            <p:ph type="sldNum" sz="quarter" idx="12"/>
          </p:nvPr>
        </p:nvSpPr>
        <p:spPr>
          <a:xfrm>
            <a:off x="8256493" y="361017"/>
            <a:ext cx="506507" cy="365125"/>
          </a:xfrm>
        </p:spPr>
        <p:txBody>
          <a:bodyPr/>
          <a:lstStyle/>
          <a:p>
            <a:fld id="{57AF16DE-A0D5-4438-950F-5B1E159C2C28}" type="slidenum">
              <a:rPr lang="en-US" smtClean="0"/>
              <a:t>21</a:t>
            </a:fld>
            <a:endParaRPr lang="en-US" dirty="0"/>
          </a:p>
        </p:txBody>
      </p:sp>
    </p:spTree>
    <p:extLst>
      <p:ext uri="{BB962C8B-B14F-4D97-AF65-F5344CB8AC3E}">
        <p14:creationId xmlns:p14="http://schemas.microsoft.com/office/powerpoint/2010/main" val="32833588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89561" y="914400"/>
            <a:ext cx="7696200" cy="899160"/>
          </a:xfrm>
        </p:spPr>
        <p:txBody>
          <a:bodyPr/>
          <a:lstStyle/>
          <a:p>
            <a:r>
              <a:rPr kumimoji="1" lang="ja-JP" altLang="en-US" dirty="0"/>
              <a:t>レクリエーション</a:t>
            </a:r>
            <a:br>
              <a:rPr kumimoji="1" lang="en-US" altLang="ja-JP" dirty="0"/>
            </a:br>
            <a:r>
              <a:rPr kumimoji="1" lang="ja-JP" altLang="en-US" dirty="0"/>
              <a:t>インストラクターとは</a:t>
            </a:r>
          </a:p>
        </p:txBody>
      </p:sp>
      <p:sp>
        <p:nvSpPr>
          <p:cNvPr id="3" name="コンテンツ プレースホルダー 2"/>
          <p:cNvSpPr>
            <a:spLocks noGrp="1"/>
          </p:cNvSpPr>
          <p:nvPr>
            <p:ph idx="1"/>
          </p:nvPr>
        </p:nvSpPr>
        <p:spPr>
          <a:xfrm>
            <a:off x="457201" y="2057400"/>
            <a:ext cx="8351521" cy="4526280"/>
          </a:xfrm>
        </p:spPr>
        <p:txBody>
          <a:bodyPr>
            <a:noAutofit/>
          </a:bodyPr>
          <a:lstStyle/>
          <a:p>
            <a:r>
              <a:rPr lang="ja-JP" altLang="en-US" sz="2400" dirty="0"/>
              <a:t>余暇やレクリエーションに関する理論と実技を学び、レクリエーションを楽しく教える指導者として、地域を中心に社会福祉や企業等あらゆる領域で活動します。</a:t>
            </a:r>
            <a:endParaRPr lang="en-US" altLang="ja-JP" sz="2400" dirty="0"/>
          </a:p>
          <a:p>
            <a:pPr marL="0" indent="0">
              <a:buNone/>
            </a:pPr>
            <a:endParaRPr lang="en-US" altLang="ja-JP" sz="2400" dirty="0"/>
          </a:p>
          <a:p>
            <a:r>
              <a:rPr lang="en-US" altLang="ja-JP" sz="2400" dirty="0"/>
              <a:t>【</a:t>
            </a:r>
            <a:r>
              <a:rPr lang="ja-JP" altLang="en-US" sz="2400" dirty="0"/>
              <a:t>選択</a:t>
            </a:r>
            <a:r>
              <a:rPr lang="en-US" altLang="ja-JP" sz="2400" dirty="0"/>
              <a:t>】 </a:t>
            </a:r>
            <a:r>
              <a:rPr lang="ja-JP" altLang="en-US" dirty="0"/>
              <a:t>レクリエーション運営、レクリエーション実技</a:t>
            </a:r>
            <a:r>
              <a:rPr lang="en-US" altLang="ja-JP" dirty="0"/>
              <a:t>A</a:t>
            </a:r>
            <a:r>
              <a:rPr lang="ja-JP" altLang="en-US" dirty="0" err="1"/>
              <a:t>、</a:t>
            </a:r>
            <a:endParaRPr lang="en-US" altLang="ja-JP" dirty="0"/>
          </a:p>
          <a:p>
            <a:pPr marL="0" indent="0">
              <a:buNone/>
            </a:pPr>
            <a:r>
              <a:rPr lang="ja-JP" altLang="en-US" dirty="0"/>
              <a:t>　　　　　　レクリエーション実技Ｂ、レクリエーション演習、</a:t>
            </a:r>
            <a:endParaRPr lang="en-US" altLang="ja-JP" dirty="0"/>
          </a:p>
          <a:p>
            <a:pPr marL="0" indent="0">
              <a:buNone/>
            </a:pPr>
            <a:r>
              <a:rPr lang="ja-JP" altLang="en-US" dirty="0"/>
              <a:t>　　　　　　アウトドアスポーツ演習Ａ，アウトドアスポーツ演習Ｂ</a:t>
            </a:r>
            <a:endParaRPr lang="en-US" altLang="ja-JP" dirty="0"/>
          </a:p>
          <a:p>
            <a:pPr marL="0" indent="0">
              <a:buNone/>
            </a:pPr>
            <a:endParaRPr kumimoji="1" lang="en-US" altLang="ja-JP" sz="2400" dirty="0"/>
          </a:p>
        </p:txBody>
      </p:sp>
      <p:sp>
        <p:nvSpPr>
          <p:cNvPr id="4" name="スライド番号プレースホルダー 4"/>
          <p:cNvSpPr>
            <a:spLocks noGrp="1"/>
          </p:cNvSpPr>
          <p:nvPr>
            <p:ph type="sldNum" sz="quarter" idx="12"/>
          </p:nvPr>
        </p:nvSpPr>
        <p:spPr>
          <a:xfrm>
            <a:off x="8256493" y="361017"/>
            <a:ext cx="506507" cy="365125"/>
          </a:xfrm>
        </p:spPr>
        <p:txBody>
          <a:bodyPr/>
          <a:lstStyle/>
          <a:p>
            <a:fld id="{57AF16DE-A0D5-4438-950F-5B1E159C2C28}" type="slidenum">
              <a:rPr lang="en-US" smtClean="0"/>
              <a:t>22</a:t>
            </a:fld>
            <a:endParaRPr lang="en-US"/>
          </a:p>
        </p:txBody>
      </p:sp>
    </p:spTree>
    <p:extLst>
      <p:ext uri="{BB962C8B-B14F-4D97-AF65-F5344CB8AC3E}">
        <p14:creationId xmlns:p14="http://schemas.microsoft.com/office/powerpoint/2010/main" val="26586940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89561" y="914400"/>
            <a:ext cx="7696200" cy="899160"/>
          </a:xfrm>
        </p:spPr>
        <p:txBody>
          <a:bodyPr/>
          <a:lstStyle/>
          <a:p>
            <a:r>
              <a:rPr kumimoji="1" lang="ja-JP" altLang="en-US" dirty="0"/>
              <a:t>矯正・保護課程とは</a:t>
            </a:r>
          </a:p>
        </p:txBody>
      </p:sp>
      <p:sp>
        <p:nvSpPr>
          <p:cNvPr id="3" name="コンテンツ プレースホルダー 2"/>
          <p:cNvSpPr>
            <a:spLocks noGrp="1"/>
          </p:cNvSpPr>
          <p:nvPr>
            <p:ph idx="1"/>
          </p:nvPr>
        </p:nvSpPr>
        <p:spPr>
          <a:xfrm>
            <a:off x="457201" y="2057400"/>
            <a:ext cx="8351521" cy="4526280"/>
          </a:xfrm>
        </p:spPr>
        <p:txBody>
          <a:bodyPr>
            <a:noAutofit/>
          </a:bodyPr>
          <a:lstStyle/>
          <a:p>
            <a:r>
              <a:rPr lang="ja-JP" altLang="en-US" sz="2400" dirty="0"/>
              <a:t>当講座に関連する分野の仕事</a:t>
            </a:r>
            <a:r>
              <a:rPr lang="en-US" altLang="ja-JP" sz="2400" dirty="0"/>
              <a:t>…</a:t>
            </a:r>
            <a:r>
              <a:rPr lang="ja-JP" altLang="en-US" sz="2400" dirty="0"/>
              <a:t>刑務官、法務教官、保護観察官、矯正心理専門職、社会復帰調整官、家庭裁判所調査官などの国家公務員。</a:t>
            </a:r>
            <a:endParaRPr lang="en-US" altLang="ja-JP" sz="2400" dirty="0"/>
          </a:p>
          <a:p>
            <a:r>
              <a:rPr lang="ja-JP" altLang="en-US" sz="2400" dirty="0"/>
              <a:t>当講座に関連する分野の市民活動</a:t>
            </a:r>
            <a:r>
              <a:rPr lang="en-US" altLang="ja-JP" sz="2400" dirty="0"/>
              <a:t>…</a:t>
            </a:r>
            <a:r>
              <a:rPr lang="ja-JP" altLang="en-US" sz="2400" dirty="0"/>
              <a:t>保護司、教誨師、篤志面接委員、</a:t>
            </a:r>
            <a:r>
              <a:rPr lang="en-US" altLang="ja-JP" sz="2400" dirty="0"/>
              <a:t>BBS</a:t>
            </a:r>
            <a:r>
              <a:rPr lang="ja-JP" altLang="en-US" sz="2400" dirty="0"/>
              <a:t>会員（</a:t>
            </a:r>
            <a:r>
              <a:rPr lang="en-US" altLang="ja-JP" sz="2400" dirty="0"/>
              <a:t>Big Brothers and Sisters Movement</a:t>
            </a:r>
            <a:r>
              <a:rPr lang="ja-JP" altLang="en-US" sz="2400" dirty="0"/>
              <a:t>）、更生保護女性会会員　等。</a:t>
            </a:r>
          </a:p>
          <a:p>
            <a:r>
              <a:rPr kumimoji="1" lang="ja-JP" altLang="en-US" sz="2400" dirty="0"/>
              <a:t>社会学部生は卒業要件単位（専攻科目の選択科目）</a:t>
            </a:r>
            <a:endParaRPr kumimoji="1" lang="en-US" altLang="ja-JP" sz="2400" dirty="0"/>
          </a:p>
          <a:p>
            <a:r>
              <a:rPr lang="ja-JP" altLang="en-US" sz="2400" dirty="0"/>
              <a:t>第２セメスター開講「矯正・保護入門」（２単位）を履修</a:t>
            </a:r>
            <a:endParaRPr kumimoji="1" lang="en-US" altLang="ja-JP" sz="2400" dirty="0"/>
          </a:p>
        </p:txBody>
      </p:sp>
      <p:sp>
        <p:nvSpPr>
          <p:cNvPr id="4" name="スライド番号プレースホルダー 4"/>
          <p:cNvSpPr>
            <a:spLocks noGrp="1"/>
          </p:cNvSpPr>
          <p:nvPr>
            <p:ph type="sldNum" sz="quarter" idx="12"/>
          </p:nvPr>
        </p:nvSpPr>
        <p:spPr>
          <a:xfrm>
            <a:off x="8256493" y="361017"/>
            <a:ext cx="506507" cy="365125"/>
          </a:xfrm>
        </p:spPr>
        <p:txBody>
          <a:bodyPr/>
          <a:lstStyle/>
          <a:p>
            <a:fld id="{57AF16DE-A0D5-4438-950F-5B1E159C2C28}" type="slidenum">
              <a:rPr lang="en-US" smtClean="0"/>
              <a:t>23</a:t>
            </a:fld>
            <a:endParaRPr lang="en-US"/>
          </a:p>
        </p:txBody>
      </p:sp>
    </p:spTree>
    <p:extLst>
      <p:ext uri="{BB962C8B-B14F-4D97-AF65-F5344CB8AC3E}">
        <p14:creationId xmlns:p14="http://schemas.microsoft.com/office/powerpoint/2010/main" val="5239317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1"/>
            <a:ext cx="6508377" cy="817123"/>
          </a:xfrm>
        </p:spPr>
        <p:txBody>
          <a:bodyPr/>
          <a:lstStyle/>
          <a:p>
            <a:r>
              <a:rPr kumimoji="1" lang="ja-JP" altLang="en-US" dirty="0"/>
              <a:t>時間割の作り方　４</a:t>
            </a:r>
            <a:endParaRPr kumimoji="1" lang="ja-JP" altLang="en-US" dirty="0">
              <a:solidFill>
                <a:srgbClr val="0000FF"/>
              </a:solidFill>
            </a:endParaRPr>
          </a:p>
        </p:txBody>
      </p:sp>
      <p:sp>
        <p:nvSpPr>
          <p:cNvPr id="3" name="コンテンツ プレースホルダー 2"/>
          <p:cNvSpPr>
            <a:spLocks noGrp="1"/>
          </p:cNvSpPr>
          <p:nvPr>
            <p:ph idx="1"/>
          </p:nvPr>
        </p:nvSpPr>
        <p:spPr>
          <a:xfrm>
            <a:off x="457199" y="2057401"/>
            <a:ext cx="8356061" cy="4418013"/>
          </a:xfrm>
        </p:spPr>
        <p:txBody>
          <a:bodyPr>
            <a:normAutofit/>
          </a:bodyPr>
          <a:lstStyle/>
          <a:p>
            <a:r>
              <a:rPr kumimoji="1" lang="ja-JP" altLang="en-US" sz="2800" dirty="0"/>
              <a:t>空いた時間帯に選択必修科目や選択科目を選ぶ。</a:t>
            </a:r>
            <a:endParaRPr kumimoji="1" lang="en-US" altLang="ja-JP" sz="2800" dirty="0"/>
          </a:p>
          <a:p>
            <a:pPr marL="0" indent="0">
              <a:buNone/>
            </a:pPr>
            <a:r>
              <a:rPr lang="ja-JP" altLang="en-US" sz="2400" dirty="0"/>
              <a:t>・選択必修科目を優先的に履修</a:t>
            </a:r>
            <a:endParaRPr lang="en-US" altLang="ja-JP" sz="2400" dirty="0"/>
          </a:p>
          <a:p>
            <a:pPr marL="0" indent="0">
              <a:buNone/>
            </a:pPr>
            <a:r>
              <a:rPr lang="ja-JP" altLang="en-US" sz="2400" dirty="0"/>
              <a:t>・資格取得を希望する場合は、その指定科目</a:t>
            </a:r>
            <a:endParaRPr lang="en-US" altLang="ja-JP" sz="2400" dirty="0"/>
          </a:p>
          <a:p>
            <a:pPr marL="0" indent="0">
              <a:buNone/>
            </a:pPr>
            <a:r>
              <a:rPr lang="ja-JP" altLang="en-US" sz="2400" dirty="0"/>
              <a:t>・興味のある科目　　　　</a:t>
            </a:r>
            <a:r>
              <a:rPr lang="en-US" altLang="ja-JP" sz="2400" dirty="0"/>
              <a:t>⇒</a:t>
            </a:r>
            <a:r>
              <a:rPr lang="ja-JP" altLang="en-US" sz="2400" dirty="0"/>
              <a:t>講義概要等は</a:t>
            </a:r>
            <a:r>
              <a:rPr lang="ja-JP" altLang="en-US" sz="2400" u="sng" dirty="0"/>
              <a:t>シラバス</a:t>
            </a:r>
            <a:r>
              <a:rPr lang="ja-JP" altLang="en-US" sz="2400" dirty="0"/>
              <a:t>で確認</a:t>
            </a:r>
            <a:endParaRPr lang="en-US" altLang="ja-JP" sz="2400" dirty="0"/>
          </a:p>
          <a:p>
            <a:pPr marL="0" indent="0">
              <a:buNone/>
            </a:pPr>
            <a:r>
              <a:rPr lang="ja-JP" altLang="en-US" sz="1600" dirty="0"/>
              <a:t>　</a:t>
            </a:r>
            <a:r>
              <a:rPr lang="en-US" altLang="ja-JP" sz="1600" dirty="0"/>
              <a:t>※</a:t>
            </a:r>
            <a:r>
              <a:rPr lang="ja-JP" altLang="en-US" sz="1600" dirty="0"/>
              <a:t>シラバス（</a:t>
            </a:r>
            <a:r>
              <a:rPr lang="en-US" altLang="ja-JP" sz="1600" dirty="0"/>
              <a:t>syllabus</a:t>
            </a:r>
            <a:r>
              <a:rPr lang="ja-JP" altLang="en-US" sz="1600" dirty="0"/>
              <a:t>）とは講義概要や到達目標、評価方法、授業計画を記述した文書。　本学では</a:t>
            </a:r>
            <a:r>
              <a:rPr lang="en-US" altLang="ja-JP" sz="1600" dirty="0"/>
              <a:t>WEB</a:t>
            </a:r>
            <a:r>
              <a:rPr lang="ja-JP" altLang="en-US" sz="1600" dirty="0"/>
              <a:t>上で公開されています。</a:t>
            </a:r>
            <a:endParaRPr lang="en-US" altLang="ja-JP" sz="1600" dirty="0"/>
          </a:p>
          <a:p>
            <a:pPr marL="0" indent="0">
              <a:buNone/>
            </a:pPr>
            <a:r>
              <a:rPr lang="ja-JP" altLang="en-US" sz="2400" dirty="0"/>
              <a:t>　</a:t>
            </a:r>
          </a:p>
          <a:p>
            <a:pPr marL="0" indent="0">
              <a:buNone/>
            </a:pPr>
            <a:endParaRPr kumimoji="1" lang="ja-JP" altLang="en-US" sz="28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24</a:t>
            </a:fld>
            <a:endParaRPr lang="en-US"/>
          </a:p>
        </p:txBody>
      </p:sp>
      <p:sp>
        <p:nvSpPr>
          <p:cNvPr id="6" name="正方形/長方形 5">
            <a:extLst>
              <a:ext uri="{FF2B5EF4-FFF2-40B4-BE49-F238E27FC236}">
                <a16:creationId xmlns:a16="http://schemas.microsoft.com/office/drawing/2014/main" id="{400F795C-E373-4A21-B16B-7454F4EAAFDB}"/>
              </a:ext>
            </a:extLst>
          </p:cNvPr>
          <p:cNvSpPr/>
          <p:nvPr/>
        </p:nvSpPr>
        <p:spPr>
          <a:xfrm>
            <a:off x="883920" y="5255743"/>
            <a:ext cx="6081658" cy="96795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hlinkClick r:id="rId4"/>
              </a:rPr>
              <a:t>（シラバス）</a:t>
            </a:r>
            <a:endParaRPr lang="en-US" altLang="ja-JP" dirty="0">
              <a:hlinkClick r:id="rId4"/>
            </a:endParaRPr>
          </a:p>
          <a:p>
            <a:pPr algn="ctr"/>
            <a:r>
              <a:rPr lang="en-US" altLang="ja-JP" dirty="0">
                <a:hlinkClick r:id="rId4"/>
              </a:rPr>
              <a:t>https://capella.ws.ryukoku.ac.jp/RSW/SYLD110Init.do;jsessionid=0E5E7C1BADC82B9734AB0A81A58BB1FF</a:t>
            </a:r>
            <a:endParaRPr kumimoji="1" lang="ja-JP" altLang="en-US" dirty="0"/>
          </a:p>
        </p:txBody>
      </p:sp>
    </p:spTree>
    <p:extLst>
      <p:ext uri="{BB962C8B-B14F-4D97-AF65-F5344CB8AC3E}">
        <p14:creationId xmlns:p14="http://schemas.microsoft.com/office/powerpoint/2010/main" val="31763183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199" y="914400"/>
            <a:ext cx="6508377" cy="1143000"/>
          </a:xfrm>
        </p:spPr>
        <p:txBody>
          <a:bodyPr/>
          <a:lstStyle/>
          <a:p>
            <a:r>
              <a:rPr kumimoji="1" lang="ja-JP" altLang="en-US" dirty="0"/>
              <a:t>時間割ができたら</a:t>
            </a:r>
            <a:br>
              <a:rPr kumimoji="1" lang="en-US" altLang="ja-JP" dirty="0"/>
            </a:br>
            <a:r>
              <a:rPr kumimoji="1" lang="ja-JP" altLang="en-US" dirty="0"/>
              <a:t>　　　　</a:t>
            </a:r>
            <a:r>
              <a:rPr lang="ja-JP" altLang="en-US" dirty="0">
                <a:solidFill>
                  <a:srgbClr val="0000FF"/>
                </a:solidFill>
              </a:rPr>
              <a:t>履修登録</a:t>
            </a:r>
            <a:endParaRPr kumimoji="1" lang="ja-JP" altLang="en-US" dirty="0">
              <a:solidFill>
                <a:srgbClr val="0000FF"/>
              </a:solidFill>
            </a:endParaRPr>
          </a:p>
        </p:txBody>
      </p:sp>
      <p:sp>
        <p:nvSpPr>
          <p:cNvPr id="3" name="コンテンツ プレースホルダー 2"/>
          <p:cNvSpPr>
            <a:spLocks noGrp="1"/>
          </p:cNvSpPr>
          <p:nvPr>
            <p:ph idx="1"/>
          </p:nvPr>
        </p:nvSpPr>
        <p:spPr>
          <a:xfrm>
            <a:off x="457198" y="2057401"/>
            <a:ext cx="7799295" cy="4365096"/>
          </a:xfrm>
        </p:spPr>
        <p:txBody>
          <a:bodyPr>
            <a:normAutofit/>
          </a:bodyPr>
          <a:lstStyle/>
          <a:p>
            <a:r>
              <a:rPr lang="ja-JP" altLang="en-US" sz="2400" dirty="0"/>
              <a:t>人数調整が必要となる科目を履修する場合は、</a:t>
            </a:r>
            <a:r>
              <a:rPr kumimoji="1" lang="ja-JP" altLang="en-US" sz="2400" dirty="0"/>
              <a:t>予備登録・事前登録が必要⇒対象科目の希望者のみ対象</a:t>
            </a:r>
            <a:endParaRPr kumimoji="1" lang="en-US" altLang="ja-JP" sz="2400" dirty="0"/>
          </a:p>
          <a:p>
            <a:r>
              <a:rPr lang="en-US" altLang="ja-JP" sz="2400" dirty="0"/>
              <a:t>W</a:t>
            </a:r>
            <a:r>
              <a:rPr lang="ja-JP" altLang="en-US" sz="2400" dirty="0"/>
              <a:t>ｅｂ履修登録（本登録）⇒全員が対象</a:t>
            </a:r>
            <a:endParaRPr kumimoji="1" lang="en-US" altLang="ja-JP" sz="2400" dirty="0"/>
          </a:p>
          <a:p>
            <a:r>
              <a:rPr kumimoji="1" lang="ja-JP" altLang="en-US" sz="2400" dirty="0"/>
              <a:t>予備登録・事前登録で受講を許可された科目および予備登録・事前登録が不要な科目から自分が履修を希望する科目を登録する</a:t>
            </a:r>
            <a:endParaRPr kumimoji="1" lang="en-US" altLang="ja-JP" sz="2400" dirty="0"/>
          </a:p>
          <a:p>
            <a:r>
              <a:rPr lang="ja-JP" altLang="en-US" sz="2400" dirty="0"/>
              <a:t>履修登録をしていなければ、仮に授業に出席していたとしても、試験を受けることや単位認定を受けることはできない</a:t>
            </a:r>
            <a:endParaRPr lang="en-US" altLang="ja-JP" sz="24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25</a:t>
            </a:fld>
            <a:endParaRPr lang="en-US"/>
          </a:p>
        </p:txBody>
      </p:sp>
    </p:spTree>
    <p:extLst>
      <p:ext uri="{BB962C8B-B14F-4D97-AF65-F5344CB8AC3E}">
        <p14:creationId xmlns:p14="http://schemas.microsoft.com/office/powerpoint/2010/main" val="807425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0"/>
            <a:ext cx="6916367" cy="1021080"/>
          </a:xfrm>
        </p:spPr>
        <p:txBody>
          <a:bodyPr/>
          <a:lstStyle/>
          <a:p>
            <a:r>
              <a:rPr kumimoji="1" lang="ja-JP" altLang="en-US" dirty="0"/>
              <a:t>予備登録・事前登録</a:t>
            </a:r>
            <a:endParaRPr kumimoji="1" lang="ja-JP" altLang="en-US" dirty="0">
              <a:solidFill>
                <a:schemeClr val="tx1"/>
              </a:solidFill>
            </a:endParaRPr>
          </a:p>
        </p:txBody>
      </p:sp>
      <p:sp>
        <p:nvSpPr>
          <p:cNvPr id="3" name="コンテンツ プレースホルダー 2"/>
          <p:cNvSpPr>
            <a:spLocks noGrp="1"/>
          </p:cNvSpPr>
          <p:nvPr>
            <p:ph idx="1"/>
          </p:nvPr>
        </p:nvSpPr>
        <p:spPr>
          <a:xfrm>
            <a:off x="457201" y="1935480"/>
            <a:ext cx="8334404" cy="4343846"/>
          </a:xfrm>
        </p:spPr>
        <p:txBody>
          <a:bodyPr>
            <a:normAutofit fontScale="92500" lnSpcReduction="20000"/>
          </a:bodyPr>
          <a:lstStyle/>
          <a:p>
            <a:r>
              <a:rPr lang="ja-JP" altLang="en-US" sz="2400" b="1" dirty="0"/>
              <a:t>予備・事前登録期間　</a:t>
            </a:r>
            <a:r>
              <a:rPr lang="en-US" altLang="ja-JP" sz="2400" b="1" dirty="0">
                <a:solidFill>
                  <a:schemeClr val="tx1"/>
                </a:solidFill>
              </a:rPr>
              <a:t>4</a:t>
            </a:r>
            <a:r>
              <a:rPr lang="ja-JP" altLang="en-US" sz="2400" b="1" dirty="0">
                <a:solidFill>
                  <a:schemeClr val="tx1"/>
                </a:solidFill>
              </a:rPr>
              <a:t>月</a:t>
            </a:r>
            <a:r>
              <a:rPr lang="en-US" altLang="ja-JP" sz="2400" b="1" dirty="0">
                <a:solidFill>
                  <a:schemeClr val="tx1"/>
                </a:solidFill>
              </a:rPr>
              <a:t>9</a:t>
            </a:r>
            <a:r>
              <a:rPr lang="ja-JP" altLang="en-US" sz="2400" b="1" dirty="0">
                <a:solidFill>
                  <a:schemeClr val="tx1"/>
                </a:solidFill>
              </a:rPr>
              <a:t>日（木）</a:t>
            </a:r>
            <a:r>
              <a:rPr lang="en-US" altLang="ja-JP" sz="2400" b="1" dirty="0">
                <a:solidFill>
                  <a:schemeClr val="tx1"/>
                </a:solidFill>
              </a:rPr>
              <a:t>10:00</a:t>
            </a:r>
            <a:r>
              <a:rPr lang="ja-JP" altLang="en-US" sz="2400" b="1" dirty="0">
                <a:solidFill>
                  <a:schemeClr val="tx1"/>
                </a:solidFill>
              </a:rPr>
              <a:t>～</a:t>
            </a:r>
            <a:r>
              <a:rPr lang="en-US" altLang="ja-JP" sz="2400" b="1" dirty="0">
                <a:solidFill>
                  <a:schemeClr val="tx1"/>
                </a:solidFill>
              </a:rPr>
              <a:t>16:00</a:t>
            </a:r>
            <a:r>
              <a:rPr lang="ja-JP" altLang="en-US" sz="2400" b="1" dirty="0">
                <a:solidFill>
                  <a:schemeClr val="tx1"/>
                </a:solidFill>
              </a:rPr>
              <a:t>まで</a:t>
            </a:r>
            <a:endParaRPr lang="en-US" altLang="ja-JP" sz="2400" b="1" dirty="0">
              <a:solidFill>
                <a:schemeClr val="tx1"/>
              </a:solidFill>
            </a:endParaRPr>
          </a:p>
          <a:p>
            <a:r>
              <a:rPr lang="ja-JP" altLang="en-US" sz="2400" b="1" dirty="0">
                <a:solidFill>
                  <a:schemeClr val="tx1"/>
                </a:solidFill>
              </a:rPr>
              <a:t>手続方法</a:t>
            </a:r>
            <a:endParaRPr lang="en-US" altLang="ja-JP" sz="2400" b="1" dirty="0">
              <a:solidFill>
                <a:schemeClr val="tx1"/>
              </a:solidFill>
            </a:endParaRPr>
          </a:p>
          <a:p>
            <a:pPr marL="0" indent="0">
              <a:buNone/>
            </a:pPr>
            <a:r>
              <a:rPr lang="ja-JP" altLang="en-US" sz="2400" b="1" dirty="0">
                <a:solidFill>
                  <a:schemeClr val="tx1"/>
                </a:solidFill>
              </a:rPr>
              <a:t>　</a:t>
            </a:r>
            <a:r>
              <a:rPr lang="ja-JP" altLang="en-US" sz="2400" dirty="0">
                <a:solidFill>
                  <a:schemeClr val="tx1"/>
                </a:solidFill>
              </a:rPr>
              <a:t>ポータルサイトの「アンケート機能」にて受付</a:t>
            </a:r>
            <a:endParaRPr lang="en-US" altLang="ja-JP" sz="2400" dirty="0">
              <a:solidFill>
                <a:schemeClr val="tx1"/>
              </a:solidFill>
            </a:endParaRPr>
          </a:p>
          <a:p>
            <a:r>
              <a:rPr kumimoji="1" lang="ja-JP" altLang="en-US" sz="2400" b="1" dirty="0">
                <a:solidFill>
                  <a:schemeClr val="tx1"/>
                </a:solidFill>
              </a:rPr>
              <a:t>対象科目　 </a:t>
            </a:r>
            <a:r>
              <a:rPr lang="ja-JP" altLang="en-US" sz="2400" dirty="0">
                <a:solidFill>
                  <a:schemeClr val="tx1"/>
                </a:solidFill>
              </a:rPr>
              <a:t>時間割冊子を確認すること！</a:t>
            </a:r>
            <a:endParaRPr kumimoji="1" lang="en-US" altLang="ja-JP" sz="2400" b="1" dirty="0">
              <a:solidFill>
                <a:schemeClr val="tx1"/>
              </a:solidFill>
            </a:endParaRPr>
          </a:p>
          <a:p>
            <a:pPr marL="0" indent="0">
              <a:buNone/>
            </a:pPr>
            <a:r>
              <a:rPr lang="ja-JP" altLang="en-US" dirty="0">
                <a:solidFill>
                  <a:schemeClr val="tx1"/>
                </a:solidFill>
              </a:rPr>
              <a:t>　「確認」→「登録」→「登録控えを出力して終了」　登録控えを保存</a:t>
            </a:r>
            <a:endParaRPr lang="en-US" altLang="ja-JP" dirty="0">
              <a:solidFill>
                <a:schemeClr val="tx1"/>
              </a:solidFill>
            </a:endParaRPr>
          </a:p>
          <a:p>
            <a:r>
              <a:rPr kumimoji="1" lang="ja-JP" altLang="en-US" sz="2400" b="1" dirty="0">
                <a:solidFill>
                  <a:schemeClr val="tx1"/>
                </a:solidFill>
              </a:rPr>
              <a:t>結果発表</a:t>
            </a:r>
            <a:endParaRPr kumimoji="1" lang="en-US" altLang="ja-JP" sz="2400" b="1" dirty="0">
              <a:solidFill>
                <a:schemeClr val="tx1"/>
              </a:solidFill>
            </a:endParaRPr>
          </a:p>
          <a:p>
            <a:pPr marL="0" indent="0">
              <a:buNone/>
            </a:pPr>
            <a:r>
              <a:rPr lang="ja-JP" altLang="en-US" sz="2400" dirty="0">
                <a:solidFill>
                  <a:schemeClr val="tx1"/>
                </a:solidFill>
              </a:rPr>
              <a:t>　</a:t>
            </a:r>
            <a:r>
              <a:rPr lang="en-US" altLang="ja-JP" sz="2400" b="1" dirty="0">
                <a:solidFill>
                  <a:schemeClr val="tx1"/>
                </a:solidFill>
              </a:rPr>
              <a:t>4</a:t>
            </a:r>
            <a:r>
              <a:rPr lang="ja-JP" altLang="en-US" sz="2400" b="1" dirty="0">
                <a:solidFill>
                  <a:schemeClr val="tx1"/>
                </a:solidFill>
              </a:rPr>
              <a:t>月</a:t>
            </a:r>
            <a:r>
              <a:rPr lang="en-US" altLang="ja-JP" sz="2400" b="1" dirty="0">
                <a:solidFill>
                  <a:schemeClr val="tx1"/>
                </a:solidFill>
              </a:rPr>
              <a:t>10</a:t>
            </a:r>
            <a:r>
              <a:rPr lang="ja-JP" altLang="en-US" sz="2400" b="1" dirty="0">
                <a:solidFill>
                  <a:schemeClr val="tx1"/>
                </a:solidFill>
              </a:rPr>
              <a:t>日（金）</a:t>
            </a:r>
            <a:r>
              <a:rPr lang="en-US" altLang="ja-JP" sz="2400" b="1" dirty="0">
                <a:solidFill>
                  <a:schemeClr val="tx1"/>
                </a:solidFill>
              </a:rPr>
              <a:t>9:00</a:t>
            </a:r>
            <a:r>
              <a:rPr lang="ja-JP" altLang="en-US" sz="2400" b="1" dirty="0">
                <a:solidFill>
                  <a:schemeClr val="tx1"/>
                </a:solidFill>
              </a:rPr>
              <a:t>～</a:t>
            </a:r>
            <a:r>
              <a:rPr lang="en-US" altLang="ja-JP" sz="2400" b="1" dirty="0">
                <a:solidFill>
                  <a:schemeClr val="tx1"/>
                </a:solidFill>
              </a:rPr>
              <a:t> </a:t>
            </a:r>
            <a:r>
              <a:rPr lang="en-US" altLang="ja-JP" sz="2400" dirty="0">
                <a:solidFill>
                  <a:schemeClr val="tx1"/>
                </a:solidFill>
              </a:rPr>
              <a:t>W</a:t>
            </a:r>
            <a:r>
              <a:rPr lang="ja-JP" altLang="en-US" sz="2400" dirty="0">
                <a:solidFill>
                  <a:schemeClr val="tx1"/>
                </a:solidFill>
              </a:rPr>
              <a:t>ｅｂ履修登録画面上で</a:t>
            </a:r>
            <a:r>
              <a:rPr lang="ja-JP" altLang="en-US" sz="2400" dirty="0"/>
              <a:t>発表</a:t>
            </a:r>
            <a:endParaRPr lang="en-US" altLang="ja-JP" sz="2400" dirty="0"/>
          </a:p>
          <a:p>
            <a:pPr marL="0" indent="0">
              <a:buNone/>
            </a:pPr>
            <a:r>
              <a:rPr kumimoji="1" lang="ja-JP" altLang="en-US" sz="2400" dirty="0"/>
              <a:t>　許可されなかった場合は、別の予備登録が不要な科目から</a:t>
            </a:r>
            <a:endParaRPr kumimoji="1" lang="en-US" altLang="ja-JP" sz="2400" dirty="0"/>
          </a:p>
          <a:p>
            <a:pPr marL="0" indent="0">
              <a:buNone/>
            </a:pPr>
            <a:r>
              <a:rPr kumimoji="1" lang="ja-JP" altLang="en-US" sz="2400" dirty="0"/>
              <a:t>　再選択する</a:t>
            </a:r>
            <a:r>
              <a:rPr kumimoji="1" lang="ja-JP" altLang="en-US" dirty="0"/>
              <a:t>。</a:t>
            </a:r>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26</a:t>
            </a:fld>
            <a:endParaRPr lang="en-US"/>
          </a:p>
        </p:txBody>
      </p:sp>
    </p:spTree>
    <p:extLst>
      <p:ext uri="{BB962C8B-B14F-4D97-AF65-F5344CB8AC3E}">
        <p14:creationId xmlns:p14="http://schemas.microsoft.com/office/powerpoint/2010/main" val="319971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1"/>
            <a:ext cx="6508377" cy="856034"/>
          </a:xfrm>
        </p:spPr>
        <p:txBody>
          <a:bodyPr/>
          <a:lstStyle/>
          <a:p>
            <a:r>
              <a:rPr kumimoji="1" lang="ja-JP" altLang="en-US" dirty="0"/>
              <a:t>履修登録（本登録）</a:t>
            </a:r>
            <a:endParaRPr kumimoji="1" lang="ja-JP" altLang="en-US" dirty="0">
              <a:solidFill>
                <a:schemeClr val="tx1"/>
              </a:solidFill>
            </a:endParaRPr>
          </a:p>
        </p:txBody>
      </p:sp>
      <p:sp>
        <p:nvSpPr>
          <p:cNvPr id="3" name="コンテンツ プレースホルダー 2"/>
          <p:cNvSpPr>
            <a:spLocks noGrp="1"/>
          </p:cNvSpPr>
          <p:nvPr>
            <p:ph idx="1"/>
          </p:nvPr>
        </p:nvSpPr>
        <p:spPr>
          <a:xfrm>
            <a:off x="457199" y="1906622"/>
            <a:ext cx="8317151" cy="4766553"/>
          </a:xfrm>
        </p:spPr>
        <p:txBody>
          <a:bodyPr>
            <a:noAutofit/>
          </a:bodyPr>
          <a:lstStyle/>
          <a:p>
            <a:r>
              <a:rPr lang="ja-JP" altLang="en-US" sz="2400" b="1" dirty="0"/>
              <a:t>登録期間</a:t>
            </a:r>
            <a:endParaRPr lang="en-US" altLang="ja-JP" sz="2400" b="1" dirty="0"/>
          </a:p>
          <a:p>
            <a:pPr marL="0" indent="0">
              <a:buNone/>
            </a:pPr>
            <a:r>
              <a:rPr lang="en-US" altLang="ja-JP" sz="2300" b="1" dirty="0">
                <a:solidFill>
                  <a:schemeClr val="tx1"/>
                </a:solidFill>
              </a:rPr>
              <a:t>4</a:t>
            </a:r>
            <a:r>
              <a:rPr lang="ja-JP" altLang="en-US" sz="2300" b="1" dirty="0">
                <a:solidFill>
                  <a:schemeClr val="tx1"/>
                </a:solidFill>
              </a:rPr>
              <a:t>月</a:t>
            </a:r>
            <a:r>
              <a:rPr lang="en-US" altLang="ja-JP" sz="2300" b="1" dirty="0">
                <a:solidFill>
                  <a:schemeClr val="tx1"/>
                </a:solidFill>
              </a:rPr>
              <a:t>6</a:t>
            </a:r>
            <a:r>
              <a:rPr lang="ja-JP" altLang="en-US" sz="2300" b="1" dirty="0">
                <a:solidFill>
                  <a:schemeClr val="tx1"/>
                </a:solidFill>
              </a:rPr>
              <a:t>日（月）</a:t>
            </a:r>
            <a:r>
              <a:rPr lang="en-US" altLang="ja-JP" sz="2300" b="1" dirty="0">
                <a:solidFill>
                  <a:schemeClr val="tx1"/>
                </a:solidFill>
              </a:rPr>
              <a:t>9:00</a:t>
            </a:r>
            <a:r>
              <a:rPr lang="ja-JP" altLang="en-US" sz="2300" b="1" dirty="0">
                <a:solidFill>
                  <a:schemeClr val="tx1"/>
                </a:solidFill>
              </a:rPr>
              <a:t>～</a:t>
            </a:r>
            <a:r>
              <a:rPr lang="en-US" altLang="ja-JP" sz="2300" b="1" dirty="0">
                <a:solidFill>
                  <a:schemeClr val="tx1"/>
                </a:solidFill>
              </a:rPr>
              <a:t>10</a:t>
            </a:r>
            <a:r>
              <a:rPr lang="ja-JP" altLang="en-US" sz="2300" b="1" dirty="0">
                <a:solidFill>
                  <a:schemeClr val="tx1"/>
                </a:solidFill>
              </a:rPr>
              <a:t>日（金）</a:t>
            </a:r>
            <a:r>
              <a:rPr lang="en-US" altLang="ja-JP" sz="2300" b="1" dirty="0">
                <a:solidFill>
                  <a:schemeClr val="tx1"/>
                </a:solidFill>
              </a:rPr>
              <a:t>16:00</a:t>
            </a:r>
            <a:r>
              <a:rPr lang="ja-JP" altLang="en-US" sz="2300" b="1" dirty="0">
                <a:solidFill>
                  <a:schemeClr val="tx1"/>
                </a:solidFill>
              </a:rPr>
              <a:t>＜時間厳守＞</a:t>
            </a:r>
            <a:endParaRPr lang="en-US" altLang="ja-JP" sz="2300" b="1" dirty="0">
              <a:solidFill>
                <a:schemeClr val="tx1"/>
              </a:solidFill>
            </a:endParaRPr>
          </a:p>
          <a:p>
            <a:pPr marL="0" indent="0">
              <a:buNone/>
            </a:pPr>
            <a:r>
              <a:rPr lang="ja-JP" altLang="en-US" dirty="0">
                <a:solidFill>
                  <a:schemeClr val="tx1"/>
                </a:solidFill>
              </a:rPr>
              <a:t>（</a:t>
            </a:r>
            <a:r>
              <a:rPr lang="en-US" altLang="ja-JP" dirty="0">
                <a:solidFill>
                  <a:schemeClr val="tx1"/>
                </a:solidFill>
              </a:rPr>
              <a:t>20:00</a:t>
            </a:r>
            <a:r>
              <a:rPr lang="ja-JP" altLang="en-US" dirty="0">
                <a:solidFill>
                  <a:schemeClr val="tx1"/>
                </a:solidFill>
              </a:rPr>
              <a:t>～</a:t>
            </a:r>
            <a:r>
              <a:rPr lang="en-US" altLang="ja-JP" dirty="0">
                <a:solidFill>
                  <a:schemeClr val="tx1"/>
                </a:solidFill>
              </a:rPr>
              <a:t>9:00</a:t>
            </a:r>
            <a:r>
              <a:rPr lang="ja-JP" altLang="en-US" dirty="0">
                <a:solidFill>
                  <a:schemeClr val="tx1"/>
                </a:solidFill>
              </a:rPr>
              <a:t>は除く）</a:t>
            </a:r>
            <a:endParaRPr lang="en-US" altLang="ja-JP" dirty="0">
              <a:solidFill>
                <a:schemeClr val="tx1"/>
              </a:solidFill>
            </a:endParaRPr>
          </a:p>
          <a:p>
            <a:r>
              <a:rPr kumimoji="1" lang="ja-JP" altLang="en-US" sz="2400" b="1" dirty="0">
                <a:solidFill>
                  <a:schemeClr val="tx1"/>
                </a:solidFill>
              </a:rPr>
              <a:t>手続き方法</a:t>
            </a:r>
            <a:endParaRPr kumimoji="1" lang="en-US" altLang="ja-JP" sz="2400" b="1" dirty="0">
              <a:solidFill>
                <a:schemeClr val="tx1"/>
              </a:solidFill>
            </a:endParaRPr>
          </a:p>
          <a:p>
            <a:pPr marL="0" indent="0">
              <a:buNone/>
            </a:pPr>
            <a:r>
              <a:rPr lang="ja-JP" altLang="en-US" dirty="0"/>
              <a:t>　</a:t>
            </a:r>
            <a:r>
              <a:rPr lang="en-US" altLang="ja-JP" dirty="0"/>
              <a:t>W</a:t>
            </a:r>
            <a:r>
              <a:rPr lang="ja-JP" altLang="en-US" dirty="0"/>
              <a:t>ｅｂ履修登録画面から入力</a:t>
            </a:r>
            <a:endParaRPr lang="en-US" altLang="ja-JP" dirty="0"/>
          </a:p>
          <a:p>
            <a:r>
              <a:rPr lang="ja-JP" altLang="en-US" sz="2400" b="1" dirty="0"/>
              <a:t>注意事項</a:t>
            </a:r>
            <a:endParaRPr kumimoji="1" lang="en-US" altLang="ja-JP" sz="2400" b="1" dirty="0"/>
          </a:p>
          <a:p>
            <a:pPr marL="0" indent="0">
              <a:buNone/>
            </a:pPr>
            <a:r>
              <a:rPr lang="ja-JP" altLang="en-US" dirty="0"/>
              <a:t>「確認」→「登録」→「実行」→「受講登録確認表を出力して終了」</a:t>
            </a:r>
            <a:endParaRPr lang="en-US" altLang="ja-JP" dirty="0"/>
          </a:p>
          <a:p>
            <a:pPr marL="0" indent="0">
              <a:buNone/>
            </a:pPr>
            <a:r>
              <a:rPr lang="ja-JP" altLang="en-US" dirty="0"/>
              <a:t>登録後は必ず</a:t>
            </a:r>
            <a:r>
              <a:rPr lang="ja-JP" altLang="en-US" b="1" dirty="0">
                <a:solidFill>
                  <a:srgbClr val="FF0000"/>
                </a:solidFill>
              </a:rPr>
              <a:t>受講登録確認表</a:t>
            </a:r>
            <a:r>
              <a:rPr lang="ja-JP" altLang="en-US" dirty="0"/>
              <a:t>をプリントアウト（印刷）し、大切に</a:t>
            </a:r>
            <a:r>
              <a:rPr lang="ja-JP" altLang="en-US" u="sng" dirty="0"/>
              <a:t>保管</a:t>
            </a:r>
            <a:r>
              <a:rPr lang="ja-JP" altLang="en-US" dirty="0"/>
              <a:t>してください。</a:t>
            </a:r>
            <a:endParaRPr kumimoji="1" lang="ja-JP" altLang="en-US" dirty="0"/>
          </a:p>
        </p:txBody>
      </p:sp>
      <p:sp>
        <p:nvSpPr>
          <p:cNvPr id="5" name="星 32 4"/>
          <p:cNvSpPr/>
          <p:nvPr/>
        </p:nvSpPr>
        <p:spPr>
          <a:xfrm>
            <a:off x="5525416" y="3053486"/>
            <a:ext cx="2880320" cy="2088232"/>
          </a:xfrm>
          <a:prstGeom prst="star32">
            <a:avLst>
              <a:gd name="adj" fmla="val 34705"/>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スマートフォンは</a:t>
            </a:r>
            <a:endParaRPr kumimoji="1" lang="en-US" altLang="ja-JP" b="1" dirty="0"/>
          </a:p>
          <a:p>
            <a:pPr algn="ctr"/>
            <a:r>
              <a:rPr kumimoji="1" lang="ja-JP" altLang="en-US" b="1" dirty="0"/>
              <a:t>使用不可</a:t>
            </a:r>
            <a:r>
              <a:rPr kumimoji="1" lang="en-US" altLang="ja-JP" b="1" dirty="0"/>
              <a:t>!!!</a:t>
            </a:r>
            <a:endParaRPr kumimoji="1" lang="ja-JP" altLang="en-US" b="1" dirty="0"/>
          </a:p>
        </p:txBody>
      </p:sp>
      <p:sp>
        <p:nvSpPr>
          <p:cNvPr id="4" name="スライド番号プレースホルダー 3"/>
          <p:cNvSpPr>
            <a:spLocks noGrp="1"/>
          </p:cNvSpPr>
          <p:nvPr>
            <p:ph type="sldNum" sz="quarter" idx="12"/>
          </p:nvPr>
        </p:nvSpPr>
        <p:spPr/>
        <p:txBody>
          <a:bodyPr/>
          <a:lstStyle/>
          <a:p>
            <a:fld id="{57AF16DE-A0D5-4438-950F-5B1E159C2C28}" type="slidenum">
              <a:rPr lang="en-US" smtClean="0"/>
              <a:t>27</a:t>
            </a:fld>
            <a:endParaRPr lang="en-US"/>
          </a:p>
        </p:txBody>
      </p:sp>
    </p:spTree>
    <p:extLst>
      <p:ext uri="{BB962C8B-B14F-4D97-AF65-F5344CB8AC3E}">
        <p14:creationId xmlns:p14="http://schemas.microsoft.com/office/powerpoint/2010/main" val="446065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1"/>
            <a:ext cx="6508377" cy="933855"/>
          </a:xfrm>
        </p:spPr>
        <p:txBody>
          <a:bodyPr/>
          <a:lstStyle/>
          <a:p>
            <a:r>
              <a:rPr lang="ja-JP" altLang="en-US" dirty="0"/>
              <a:t>授業開始</a:t>
            </a:r>
            <a:endParaRPr kumimoji="1" lang="ja-JP" altLang="en-US" dirty="0"/>
          </a:p>
        </p:txBody>
      </p:sp>
      <p:sp>
        <p:nvSpPr>
          <p:cNvPr id="3" name="コンテンツ プレースホルダー 2"/>
          <p:cNvSpPr>
            <a:spLocks noGrp="1"/>
          </p:cNvSpPr>
          <p:nvPr>
            <p:ph idx="1"/>
          </p:nvPr>
        </p:nvSpPr>
        <p:spPr>
          <a:xfrm>
            <a:off x="457200" y="2209801"/>
            <a:ext cx="7994163" cy="3916363"/>
          </a:xfrm>
        </p:spPr>
        <p:txBody>
          <a:bodyPr>
            <a:normAutofit/>
          </a:bodyPr>
          <a:lstStyle/>
          <a:p>
            <a:r>
              <a:rPr kumimoji="1" lang="ja-JP" altLang="en-US" sz="2800" dirty="0"/>
              <a:t>授業開始日は、</a:t>
            </a:r>
            <a:r>
              <a:rPr kumimoji="1" lang="en-US" altLang="ja-JP" sz="2800" b="1" dirty="0">
                <a:solidFill>
                  <a:schemeClr val="tx1"/>
                </a:solidFill>
              </a:rPr>
              <a:t>4</a:t>
            </a:r>
            <a:r>
              <a:rPr kumimoji="1" lang="ja-JP" altLang="en-US" sz="2800" b="1" dirty="0">
                <a:solidFill>
                  <a:schemeClr val="tx1"/>
                </a:solidFill>
              </a:rPr>
              <a:t>月</a:t>
            </a:r>
            <a:r>
              <a:rPr kumimoji="1" lang="en-US" altLang="ja-JP" sz="2800" b="1" dirty="0">
                <a:solidFill>
                  <a:schemeClr val="tx1"/>
                </a:solidFill>
              </a:rPr>
              <a:t>7</a:t>
            </a:r>
            <a:r>
              <a:rPr kumimoji="1" lang="ja-JP" altLang="en-US" sz="2800" b="1" dirty="0">
                <a:solidFill>
                  <a:schemeClr val="tx1"/>
                </a:solidFill>
              </a:rPr>
              <a:t>日（火）</a:t>
            </a:r>
            <a:r>
              <a:rPr kumimoji="1" lang="ja-JP" altLang="en-US" sz="2800" dirty="0">
                <a:solidFill>
                  <a:schemeClr val="tx1"/>
                </a:solidFill>
              </a:rPr>
              <a:t>。</a:t>
            </a:r>
            <a:endParaRPr kumimoji="1" lang="en-US" altLang="ja-JP" sz="2800" dirty="0">
              <a:solidFill>
                <a:schemeClr val="tx1"/>
              </a:solidFill>
            </a:endParaRPr>
          </a:p>
          <a:p>
            <a:pPr marL="0" indent="0">
              <a:buNone/>
            </a:pPr>
            <a:r>
              <a:rPr lang="ja-JP" altLang="en-US" sz="2800" dirty="0"/>
              <a:t>　</a:t>
            </a:r>
            <a:endParaRPr kumimoji="1" lang="en-US" altLang="ja-JP" sz="2800" dirty="0"/>
          </a:p>
          <a:p>
            <a:pPr marL="0" indent="0">
              <a:buNone/>
            </a:pPr>
            <a:endParaRPr lang="en-US" altLang="ja-JP" sz="2800" dirty="0"/>
          </a:p>
          <a:p>
            <a:r>
              <a:rPr lang="ja-JP" altLang="en-US" sz="2800" dirty="0"/>
              <a:t>受講登録確認表を出力して必ず確認。</a:t>
            </a:r>
            <a:endParaRPr lang="en-US" altLang="ja-JP" sz="2800" dirty="0"/>
          </a:p>
          <a:p>
            <a:pPr marL="0" indent="0">
              <a:buNone/>
            </a:pPr>
            <a:r>
              <a:rPr lang="ja-JP" altLang="en-US" sz="2800" dirty="0"/>
              <a:t>　　</a:t>
            </a:r>
            <a:r>
              <a:rPr lang="en-US" altLang="ja-JP" sz="2800" dirty="0"/>
              <a:t>⇒</a:t>
            </a:r>
            <a:r>
              <a:rPr lang="ja-JP" altLang="en-US" sz="2800" dirty="0"/>
              <a:t>自分の責任でチェックを</a:t>
            </a:r>
          </a:p>
          <a:p>
            <a:pPr marL="0" indent="0">
              <a:buNone/>
            </a:pPr>
            <a:endParaRPr kumimoji="1" lang="ja-JP" altLang="en-US" sz="28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星 32 4"/>
          <p:cNvSpPr/>
          <p:nvPr/>
        </p:nvSpPr>
        <p:spPr>
          <a:xfrm>
            <a:off x="5824534" y="4367724"/>
            <a:ext cx="2975933" cy="2088232"/>
          </a:xfrm>
          <a:prstGeom prst="star3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クラスの間違いに要注意</a:t>
            </a:r>
            <a:r>
              <a:rPr kumimoji="1" lang="en-US" altLang="ja-JP" b="1" dirty="0"/>
              <a:t>!!!</a:t>
            </a:r>
            <a:endParaRPr kumimoji="1" lang="ja-JP" altLang="en-US" b="1" dirty="0"/>
          </a:p>
        </p:txBody>
      </p:sp>
      <p:sp>
        <p:nvSpPr>
          <p:cNvPr id="6" name="スライド番号プレースホルダー 5"/>
          <p:cNvSpPr>
            <a:spLocks noGrp="1"/>
          </p:cNvSpPr>
          <p:nvPr>
            <p:ph type="sldNum" sz="quarter" idx="12"/>
          </p:nvPr>
        </p:nvSpPr>
        <p:spPr/>
        <p:txBody>
          <a:bodyPr/>
          <a:lstStyle/>
          <a:p>
            <a:fld id="{57AF16DE-A0D5-4438-950F-5B1E159C2C28}" type="slidenum">
              <a:rPr lang="en-US" smtClean="0"/>
              <a:t>28</a:t>
            </a:fld>
            <a:endParaRPr lang="en-US"/>
          </a:p>
        </p:txBody>
      </p:sp>
      <p:sp>
        <p:nvSpPr>
          <p:cNvPr id="8" name="等号 7"/>
          <p:cNvSpPr/>
          <p:nvPr/>
        </p:nvSpPr>
        <p:spPr>
          <a:xfrm flipV="1">
            <a:off x="2877671" y="2209797"/>
            <a:ext cx="2716305" cy="506507"/>
          </a:xfrm>
          <a:prstGeom prst="mathEqual">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chemeClr val="tx1"/>
              </a:solidFill>
            </a:endParaRPr>
          </a:p>
        </p:txBody>
      </p:sp>
      <p:sp>
        <p:nvSpPr>
          <p:cNvPr id="9" name="正方形/長方形 8"/>
          <p:cNvSpPr/>
          <p:nvPr/>
        </p:nvSpPr>
        <p:spPr>
          <a:xfrm>
            <a:off x="726142" y="2689410"/>
            <a:ext cx="7929281" cy="860614"/>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3600" dirty="0">
                <a:solidFill>
                  <a:schemeClr val="tx1"/>
                </a:solidFill>
              </a:rPr>
              <a:t>教室での授業は</a:t>
            </a:r>
            <a:r>
              <a:rPr kumimoji="1" lang="en-US" altLang="ja-JP" sz="3600" b="1" dirty="0">
                <a:solidFill>
                  <a:srgbClr val="FF0000"/>
                </a:solidFill>
              </a:rPr>
              <a:t>4</a:t>
            </a:r>
            <a:r>
              <a:rPr kumimoji="1" lang="ja-JP" altLang="en-US" sz="3600" b="1" dirty="0">
                <a:solidFill>
                  <a:srgbClr val="FF0000"/>
                </a:solidFill>
              </a:rPr>
              <a:t>月</a:t>
            </a:r>
            <a:r>
              <a:rPr kumimoji="1" lang="en-US" altLang="ja-JP" sz="3600" b="1" dirty="0">
                <a:solidFill>
                  <a:srgbClr val="FF0000"/>
                </a:solidFill>
              </a:rPr>
              <a:t>21</a:t>
            </a:r>
            <a:r>
              <a:rPr kumimoji="1" lang="ja-JP" altLang="en-US" sz="3600" b="1" dirty="0">
                <a:solidFill>
                  <a:srgbClr val="FF0000"/>
                </a:solidFill>
              </a:rPr>
              <a:t>日（火）</a:t>
            </a:r>
            <a:r>
              <a:rPr kumimoji="1" lang="ja-JP" altLang="en-US" sz="3600" dirty="0">
                <a:solidFill>
                  <a:schemeClr val="tx1"/>
                </a:solidFill>
              </a:rPr>
              <a:t>から</a:t>
            </a:r>
          </a:p>
        </p:txBody>
      </p:sp>
      <p:sp>
        <p:nvSpPr>
          <p:cNvPr id="10" name="正方形/長方形 9"/>
          <p:cNvSpPr/>
          <p:nvPr/>
        </p:nvSpPr>
        <p:spPr>
          <a:xfrm>
            <a:off x="833719" y="3352801"/>
            <a:ext cx="8310281" cy="860614"/>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400" dirty="0">
                <a:solidFill>
                  <a:schemeClr val="tx1"/>
                </a:solidFill>
              </a:rPr>
              <a:t>事前課題・事後課題はシラバス・</a:t>
            </a:r>
            <a:r>
              <a:rPr kumimoji="1" lang="en-US" altLang="ja-JP" sz="2400" dirty="0" err="1">
                <a:solidFill>
                  <a:schemeClr val="tx1"/>
                </a:solidFill>
              </a:rPr>
              <a:t>manaba</a:t>
            </a:r>
            <a:r>
              <a:rPr kumimoji="1" lang="en-US" altLang="ja-JP" sz="2400" dirty="0">
                <a:solidFill>
                  <a:schemeClr val="tx1"/>
                </a:solidFill>
              </a:rPr>
              <a:t> course</a:t>
            </a:r>
            <a:r>
              <a:rPr kumimoji="1" lang="ja-JP" altLang="en-US" sz="2400" dirty="0">
                <a:solidFill>
                  <a:schemeClr val="tx1"/>
                </a:solidFill>
              </a:rPr>
              <a:t>で確認</a:t>
            </a:r>
          </a:p>
        </p:txBody>
      </p:sp>
    </p:spTree>
    <p:extLst>
      <p:ext uri="{BB962C8B-B14F-4D97-AF65-F5344CB8AC3E}">
        <p14:creationId xmlns:p14="http://schemas.microsoft.com/office/powerpoint/2010/main" val="1520617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anim calcmode="lin" valueType="num">
                                      <p:cBhvr additive="base">
                                        <p:cTn id="16" dur="500" fill="hold"/>
                                        <p:tgtEl>
                                          <p:spTgt spid="10"/>
                                        </p:tgtEl>
                                        <p:attrNameLst>
                                          <p:attrName>ppt_x</p:attrName>
                                        </p:attrNameLst>
                                      </p:cBhvr>
                                      <p:tavLst>
                                        <p:tav tm="0">
                                          <p:val>
                                            <p:strVal val="#ppt_x"/>
                                          </p:val>
                                        </p:tav>
                                        <p:tav tm="100000">
                                          <p:val>
                                            <p:strVal val="#ppt_x"/>
                                          </p:val>
                                        </p:tav>
                                      </p:tavLst>
                                    </p:anim>
                                    <p:anim calcmode="lin" valueType="num">
                                      <p:cBhvr additive="base">
                                        <p:cTn id="17"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down)">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9" grpId="0"/>
      <p:bldP spid="10"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1"/>
            <a:ext cx="6508377" cy="894945"/>
          </a:xfrm>
        </p:spPr>
        <p:txBody>
          <a:bodyPr/>
          <a:lstStyle/>
          <a:p>
            <a:r>
              <a:rPr kumimoji="1" lang="ja-JP" altLang="en-US" dirty="0"/>
              <a:t>単位を修得できなかったら</a:t>
            </a:r>
            <a:r>
              <a:rPr kumimoji="1" lang="en-US" altLang="ja-JP" dirty="0"/>
              <a:t>…</a:t>
            </a:r>
            <a:endParaRPr kumimoji="1" lang="ja-JP" altLang="en-US" dirty="0"/>
          </a:p>
        </p:txBody>
      </p:sp>
      <p:sp>
        <p:nvSpPr>
          <p:cNvPr id="3" name="コンテンツ プレースホルダー 2"/>
          <p:cNvSpPr>
            <a:spLocks noGrp="1"/>
          </p:cNvSpPr>
          <p:nvPr>
            <p:ph idx="1"/>
          </p:nvPr>
        </p:nvSpPr>
        <p:spPr>
          <a:xfrm>
            <a:off x="457200" y="2607013"/>
            <a:ext cx="8219873" cy="3730818"/>
          </a:xfrm>
        </p:spPr>
        <p:txBody>
          <a:bodyPr>
            <a:normAutofit/>
          </a:bodyPr>
          <a:lstStyle/>
          <a:p>
            <a:r>
              <a:rPr kumimoji="1" lang="ja-JP" altLang="en-US" sz="3200" dirty="0"/>
              <a:t>次の年度（セメスター）に再度履修する</a:t>
            </a:r>
            <a:endParaRPr kumimoji="1" lang="en-US" altLang="ja-JP" sz="3200" dirty="0"/>
          </a:p>
          <a:p>
            <a:r>
              <a:rPr lang="ja-JP" altLang="en-US" sz="3200" dirty="0"/>
              <a:t>ただし、時間割が重なることはある</a:t>
            </a:r>
            <a:endParaRPr lang="en-US" altLang="ja-JP" sz="3200" dirty="0"/>
          </a:p>
          <a:p>
            <a:pPr marL="0" indent="0">
              <a:buNone/>
            </a:pPr>
            <a:r>
              <a:rPr lang="ja-JP" altLang="en-US" sz="2400" dirty="0"/>
              <a:t>　（選択科目の場合は別の科目を履修してもよい）</a:t>
            </a:r>
            <a:endParaRPr lang="en-US" altLang="ja-JP" sz="2400" dirty="0"/>
          </a:p>
          <a:p>
            <a:pPr marL="0" indent="0">
              <a:buNone/>
            </a:pPr>
            <a:endParaRPr lang="en-US" altLang="ja-JP" sz="2400" dirty="0"/>
          </a:p>
          <a:p>
            <a:r>
              <a:rPr lang="ja-JP" altLang="en-US" sz="3200" dirty="0"/>
              <a:t>先修制に注意！</a:t>
            </a:r>
            <a:endParaRPr lang="en-US" altLang="ja-JP" sz="32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29</a:t>
            </a:fld>
            <a:endParaRPr lang="en-US" dirty="0"/>
          </a:p>
        </p:txBody>
      </p:sp>
    </p:spTree>
    <p:extLst>
      <p:ext uri="{BB962C8B-B14F-4D97-AF65-F5344CB8AC3E}">
        <p14:creationId xmlns:p14="http://schemas.microsoft.com/office/powerpoint/2010/main" val="33685535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龍谷大学・社会学部が定める方針・ポリシーについて</a:t>
            </a:r>
            <a:endParaRPr kumimoji="1" lang="ja-JP" altLang="en-US" dirty="0">
              <a:solidFill>
                <a:schemeClr val="tx1"/>
              </a:solidFill>
            </a:endParaRPr>
          </a:p>
        </p:txBody>
      </p:sp>
      <p:sp>
        <p:nvSpPr>
          <p:cNvPr id="3" name="コンテンツ プレースホルダー 2"/>
          <p:cNvSpPr>
            <a:spLocks noGrp="1"/>
          </p:cNvSpPr>
          <p:nvPr>
            <p:ph idx="1"/>
          </p:nvPr>
        </p:nvSpPr>
        <p:spPr>
          <a:xfrm>
            <a:off x="457201" y="2560322"/>
            <a:ext cx="8214361" cy="2270759"/>
          </a:xfrm>
        </p:spPr>
        <p:txBody>
          <a:bodyPr>
            <a:normAutofit fontScale="92500" lnSpcReduction="10000"/>
          </a:bodyPr>
          <a:lstStyle/>
          <a:p>
            <a:r>
              <a:rPr kumimoji="1" lang="ja-JP" altLang="en-US" sz="3200" dirty="0"/>
              <a:t>龍谷大学の「建学の精神</a:t>
            </a:r>
            <a:r>
              <a:rPr lang="ja-JP" altLang="en-US" sz="3200" dirty="0"/>
              <a:t>」</a:t>
            </a:r>
            <a:endParaRPr lang="en-US" altLang="ja-JP" sz="3200" dirty="0"/>
          </a:p>
          <a:p>
            <a:r>
              <a:rPr lang="ja-JP" altLang="en-US" sz="3200" dirty="0"/>
              <a:t>コミュニティマネジメント学科の教育の基本方針</a:t>
            </a:r>
            <a:endParaRPr kumimoji="1" lang="en-US" altLang="ja-JP" sz="3200" dirty="0"/>
          </a:p>
          <a:p>
            <a:r>
              <a:rPr lang="ja-JP" altLang="en-US" sz="3200" dirty="0"/>
              <a:t>学生支援の方針</a:t>
            </a:r>
            <a:endParaRPr kumimoji="1" lang="ja-JP" altLang="en-US" dirty="0"/>
          </a:p>
        </p:txBody>
      </p:sp>
      <p:sp>
        <p:nvSpPr>
          <p:cNvPr id="4" name="角丸四角形 3"/>
          <p:cNvSpPr/>
          <p:nvPr/>
        </p:nvSpPr>
        <p:spPr>
          <a:xfrm>
            <a:off x="1158240" y="4831080"/>
            <a:ext cx="6827520" cy="82296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3600" b="1" dirty="0"/>
              <a:t>履修要項を必ず読みましょう！</a:t>
            </a:r>
          </a:p>
        </p:txBody>
      </p:sp>
      <p:sp>
        <p:nvSpPr>
          <p:cNvPr id="5" name="スライド番号プレースホルダー 3"/>
          <p:cNvSpPr>
            <a:spLocks noGrp="1"/>
          </p:cNvSpPr>
          <p:nvPr>
            <p:ph type="sldNum" sz="quarter" idx="12"/>
          </p:nvPr>
        </p:nvSpPr>
        <p:spPr>
          <a:xfrm>
            <a:off x="8256493" y="361017"/>
            <a:ext cx="506507" cy="365125"/>
          </a:xfrm>
        </p:spPr>
        <p:txBody>
          <a:bodyPr/>
          <a:lstStyle/>
          <a:p>
            <a:fld id="{57AF16DE-A0D5-4438-950F-5B1E159C2C28}" type="slidenum">
              <a:rPr lang="en-US" smtClean="0"/>
              <a:t>3</a:t>
            </a:fld>
            <a:endParaRPr lang="en-US" dirty="0"/>
          </a:p>
        </p:txBody>
      </p:sp>
      <p:pic>
        <p:nvPicPr>
          <p:cNvPr id="6" name="図 5"/>
          <p:cNvPicPr>
            <a:picLocks noChangeAspect="1"/>
          </p:cNvPicPr>
          <p:nvPr/>
        </p:nvPicPr>
        <p:blipFill>
          <a:blip r:embed="rId3"/>
          <a:stretch>
            <a:fillRect/>
          </a:stretch>
        </p:blipFill>
        <p:spPr>
          <a:xfrm>
            <a:off x="7119214" y="5806441"/>
            <a:ext cx="2106727" cy="1133492"/>
          </a:xfrm>
          <a:prstGeom prst="rect">
            <a:avLst/>
          </a:prstGeom>
        </p:spPr>
      </p:pic>
    </p:spTree>
    <p:extLst>
      <p:ext uri="{BB962C8B-B14F-4D97-AF65-F5344CB8AC3E}">
        <p14:creationId xmlns:p14="http://schemas.microsoft.com/office/powerpoint/2010/main" val="24190940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164725"/>
            <a:ext cx="6508377" cy="797668"/>
          </a:xfrm>
        </p:spPr>
        <p:txBody>
          <a:bodyPr/>
          <a:lstStyle/>
          <a:p>
            <a:r>
              <a:rPr lang="ja-JP" altLang="en-US" dirty="0"/>
              <a:t>よくある質問</a:t>
            </a:r>
            <a:endParaRPr kumimoji="1" lang="ja-JP" altLang="en-US" dirty="0"/>
          </a:p>
        </p:txBody>
      </p:sp>
      <p:sp>
        <p:nvSpPr>
          <p:cNvPr id="3" name="コンテンツ プレースホルダー 2"/>
          <p:cNvSpPr>
            <a:spLocks noGrp="1"/>
          </p:cNvSpPr>
          <p:nvPr>
            <p:ph idx="1"/>
          </p:nvPr>
        </p:nvSpPr>
        <p:spPr>
          <a:xfrm>
            <a:off x="231507" y="1012500"/>
            <a:ext cx="8278239" cy="5261552"/>
          </a:xfrm>
        </p:spPr>
        <p:txBody>
          <a:bodyPr>
            <a:normAutofit/>
          </a:bodyPr>
          <a:lstStyle/>
          <a:p>
            <a:r>
              <a:rPr kumimoji="1" lang="ja-JP" altLang="en-US" sz="2400" dirty="0"/>
              <a:t>教科書はどこで購入したらいいの？</a:t>
            </a:r>
            <a:r>
              <a:rPr lang="ja-JP" altLang="en-US" sz="2400" dirty="0"/>
              <a:t>　</a:t>
            </a:r>
            <a:r>
              <a:rPr lang="en-US" altLang="ja-JP" sz="1600" dirty="0">
                <a:solidFill>
                  <a:schemeClr val="tx1"/>
                </a:solidFill>
                <a:hlinkClick r:id="rId3">
                  <a:extLst>
                    <a:ext uri="{A12FA001-AC4F-418D-AE19-62706E023703}">
                      <ahyp:hlinkClr xmlns:ahyp="http://schemas.microsoft.com/office/drawing/2018/hyperlinkcolor" val="tx"/>
                    </a:ext>
                  </a:extLst>
                </a:hlinkClick>
              </a:rPr>
              <a:t>https://smarts.maruzen.co.jp/myapp/TOS20100/6643/4XryFYAW58NS5VFE</a:t>
            </a:r>
            <a:endParaRPr lang="en-US" altLang="ja-JP" sz="1600" dirty="0">
              <a:solidFill>
                <a:schemeClr val="tx1"/>
              </a:solidFill>
            </a:endParaRPr>
          </a:p>
          <a:p>
            <a:pPr marL="0" indent="0">
              <a:buNone/>
            </a:pPr>
            <a:endParaRPr kumimoji="1" lang="en-US" altLang="ja-JP" sz="1900" dirty="0"/>
          </a:p>
        </p:txBody>
      </p:sp>
      <p:pic>
        <p:nvPicPr>
          <p:cNvPr id="4" name="図 3"/>
          <p:cNvPicPr>
            <a:picLocks noChangeAspect="1"/>
          </p:cNvPicPr>
          <p:nvPr/>
        </p:nvPicPr>
        <p:blipFill>
          <a:blip r:embed="rId4"/>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30</a:t>
            </a:fld>
            <a:endParaRPr lang="en-US"/>
          </a:p>
        </p:txBody>
      </p:sp>
      <p:pic>
        <p:nvPicPr>
          <p:cNvPr id="7" name="図 6">
            <a:extLst>
              <a:ext uri="{FF2B5EF4-FFF2-40B4-BE49-F238E27FC236}">
                <a16:creationId xmlns:a16="http://schemas.microsoft.com/office/drawing/2014/main" id="{4124B1F7-5488-4ACC-87B9-5FBF600CD177}"/>
              </a:ext>
            </a:extLst>
          </p:cNvPr>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381699" y="1930090"/>
            <a:ext cx="3329690" cy="4756700"/>
          </a:xfrm>
          <a:prstGeom prst="rect">
            <a:avLst/>
          </a:prstGeom>
        </p:spPr>
      </p:pic>
      <p:pic>
        <p:nvPicPr>
          <p:cNvPr id="9" name="図 8">
            <a:extLst>
              <a:ext uri="{FF2B5EF4-FFF2-40B4-BE49-F238E27FC236}">
                <a16:creationId xmlns:a16="http://schemas.microsoft.com/office/drawing/2014/main" id="{A3BDE308-5DE0-4FD6-B1E6-DE56493401D0}"/>
              </a:ext>
            </a:extLst>
          </p:cNvPr>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a:off x="3913083" y="1930090"/>
            <a:ext cx="3454952" cy="4927910"/>
          </a:xfrm>
          <a:prstGeom prst="rect">
            <a:avLst/>
          </a:prstGeom>
        </p:spPr>
      </p:pic>
    </p:spTree>
    <p:extLst>
      <p:ext uri="{BB962C8B-B14F-4D97-AF65-F5344CB8AC3E}">
        <p14:creationId xmlns:p14="http://schemas.microsoft.com/office/powerpoint/2010/main" val="26649896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361017"/>
            <a:ext cx="6508377" cy="797668"/>
          </a:xfrm>
        </p:spPr>
        <p:txBody>
          <a:bodyPr/>
          <a:lstStyle/>
          <a:p>
            <a:r>
              <a:rPr lang="ja-JP" altLang="en-US" dirty="0"/>
              <a:t>よくある質問</a:t>
            </a:r>
            <a:endParaRPr kumimoji="1" lang="ja-JP" altLang="en-US" dirty="0"/>
          </a:p>
        </p:txBody>
      </p:sp>
      <p:sp>
        <p:nvSpPr>
          <p:cNvPr id="3" name="コンテンツ プレースホルダー 2"/>
          <p:cNvSpPr>
            <a:spLocks noGrp="1"/>
          </p:cNvSpPr>
          <p:nvPr>
            <p:ph idx="1"/>
          </p:nvPr>
        </p:nvSpPr>
        <p:spPr>
          <a:xfrm>
            <a:off x="457201" y="1439695"/>
            <a:ext cx="8278239" cy="5261552"/>
          </a:xfrm>
        </p:spPr>
        <p:txBody>
          <a:bodyPr>
            <a:normAutofit/>
          </a:bodyPr>
          <a:lstStyle/>
          <a:p>
            <a:r>
              <a:rPr lang="ja-JP" altLang="en-US" sz="2400" dirty="0"/>
              <a:t>授業を休んだ時の手続きはどうするの？</a:t>
            </a:r>
            <a:endParaRPr lang="en-US" altLang="ja-JP" sz="2400" dirty="0"/>
          </a:p>
          <a:p>
            <a:pPr marL="0" indent="0">
              <a:buNone/>
            </a:pPr>
            <a:r>
              <a:rPr lang="ja-JP" altLang="en-US" dirty="0"/>
              <a:t>社会学部教務課カウンターに設置している「講義欠席届」を各授業担当者に提出する。</a:t>
            </a:r>
            <a:endParaRPr lang="en-US" altLang="ja-JP" dirty="0"/>
          </a:p>
          <a:p>
            <a:r>
              <a:rPr lang="ja-JP" altLang="en-US" sz="2600" dirty="0"/>
              <a:t>授業に関することを質問したい、相談したい。</a:t>
            </a:r>
            <a:endParaRPr lang="en-US" altLang="ja-JP" sz="2600" dirty="0"/>
          </a:p>
          <a:p>
            <a:pPr marL="0" indent="0">
              <a:buNone/>
            </a:pPr>
            <a:r>
              <a:rPr lang="ja-JP" altLang="en-US" dirty="0"/>
              <a:t>①授業担当の先生に相談　②クラス担任の先生に相談　③レポートだったら、ライティングセンターへ</a:t>
            </a:r>
            <a:endParaRPr lang="en-US" altLang="ja-JP" dirty="0"/>
          </a:p>
          <a:p>
            <a:r>
              <a:rPr kumimoji="1" lang="en-US" altLang="ja-JP" sz="2600" dirty="0"/>
              <a:t>23</a:t>
            </a:r>
            <a:r>
              <a:rPr kumimoji="1" lang="ja-JP" altLang="en-US" sz="2600" dirty="0"/>
              <a:t>単位しか登録できないが大丈夫？</a:t>
            </a:r>
            <a:endParaRPr kumimoji="1" lang="en-US" altLang="ja-JP" sz="2600" dirty="0"/>
          </a:p>
          <a:p>
            <a:pPr marL="0" indent="0">
              <a:buNone/>
            </a:pPr>
            <a:r>
              <a:rPr lang="ja-JP" altLang="en-US" dirty="0"/>
              <a:t>問題なし。</a:t>
            </a:r>
            <a:endParaRPr kumimoji="1" lang="ja-JP" altLang="en-US"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31</a:t>
            </a:fld>
            <a:endParaRPr lang="en-US"/>
          </a:p>
        </p:txBody>
      </p:sp>
    </p:spTree>
    <p:extLst>
      <p:ext uri="{BB962C8B-B14F-4D97-AF65-F5344CB8AC3E}">
        <p14:creationId xmlns:p14="http://schemas.microsoft.com/office/powerpoint/2010/main" val="279186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19683"/>
            <a:ext cx="6508377" cy="1128093"/>
          </a:xfrm>
        </p:spPr>
        <p:txBody>
          <a:bodyPr/>
          <a:lstStyle/>
          <a:p>
            <a:r>
              <a:rPr kumimoji="1" lang="ja-JP" altLang="en-US" dirty="0"/>
              <a:t>事務連絡１</a:t>
            </a:r>
          </a:p>
        </p:txBody>
      </p:sp>
      <p:sp>
        <p:nvSpPr>
          <p:cNvPr id="3" name="コンテンツ プレースホルダー 2"/>
          <p:cNvSpPr>
            <a:spLocks noGrp="1"/>
          </p:cNvSpPr>
          <p:nvPr>
            <p:ph idx="1"/>
          </p:nvPr>
        </p:nvSpPr>
        <p:spPr>
          <a:xfrm>
            <a:off x="428596" y="1621277"/>
            <a:ext cx="8229600" cy="4931923"/>
          </a:xfrm>
        </p:spPr>
        <p:txBody>
          <a:bodyPr>
            <a:normAutofit/>
          </a:bodyPr>
          <a:lstStyle/>
          <a:p>
            <a:r>
              <a:rPr kumimoji="1" lang="ja-JP" altLang="en-US" sz="3600" dirty="0"/>
              <a:t>大学からの連絡・通知の掲示</a:t>
            </a:r>
            <a:endParaRPr kumimoji="1" lang="en-US" altLang="ja-JP" sz="3600" dirty="0"/>
          </a:p>
          <a:p>
            <a:pPr marL="0" indent="0">
              <a:buNone/>
            </a:pPr>
            <a:r>
              <a:rPr kumimoji="1" lang="ja-JP" altLang="en-US" sz="2400" dirty="0"/>
              <a:t>　</a:t>
            </a:r>
            <a:r>
              <a:rPr kumimoji="1" lang="ja-JP" altLang="en-US" sz="2800" dirty="0"/>
              <a:t>登校したら「掲示板」、下校前にも「掲示板」、</a:t>
            </a:r>
            <a:endParaRPr kumimoji="1" lang="en-US" altLang="ja-JP" sz="2800" dirty="0"/>
          </a:p>
          <a:p>
            <a:pPr marL="0" indent="0">
              <a:buNone/>
            </a:pPr>
            <a:r>
              <a:rPr lang="ja-JP" altLang="en-US" sz="2800" dirty="0"/>
              <a:t>　ポータルサイトもしっかり確認</a:t>
            </a:r>
            <a:endParaRPr lang="en-US" altLang="ja-JP" sz="2800" dirty="0"/>
          </a:p>
          <a:p>
            <a:pPr marL="0" indent="0">
              <a:buNone/>
            </a:pPr>
            <a:endParaRPr lang="en-US" altLang="ja-JP" sz="1050" dirty="0"/>
          </a:p>
          <a:p>
            <a:r>
              <a:rPr lang="ja-JP" altLang="en-US" sz="3600" dirty="0"/>
              <a:t>学年暦について</a:t>
            </a:r>
            <a:endParaRPr lang="en-US" altLang="ja-JP" sz="3600" dirty="0"/>
          </a:p>
          <a:p>
            <a:pPr marL="0" indent="0">
              <a:buNone/>
            </a:pPr>
            <a:r>
              <a:rPr lang="ja-JP" altLang="en-US" sz="2200" dirty="0"/>
              <a:t>　</a:t>
            </a:r>
            <a:r>
              <a:rPr lang="ja-JP" altLang="en-US" sz="2800" dirty="0"/>
              <a:t>祝日の授業実施日や全学休講日に注意。</a:t>
            </a:r>
            <a:endParaRPr lang="en-US" altLang="ja-JP" sz="2800" dirty="0"/>
          </a:p>
          <a:p>
            <a:pPr marL="0" indent="0">
              <a:buNone/>
            </a:pPr>
            <a:r>
              <a:rPr lang="ja-JP" altLang="en-US" sz="2800" dirty="0"/>
              <a:t>　学生手帳やポータルサイト「</a:t>
            </a:r>
            <a:r>
              <a:rPr lang="en-US" altLang="ja-JP" sz="2800" dirty="0"/>
              <a:t>My</a:t>
            </a:r>
            <a:r>
              <a:rPr lang="ja-JP" altLang="en-US" sz="2800" dirty="0"/>
              <a:t>時間割」で確認</a:t>
            </a:r>
            <a:endParaRPr lang="en-US" altLang="ja-JP" sz="28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32</a:t>
            </a:fld>
            <a:endParaRPr lang="en-US"/>
          </a:p>
        </p:txBody>
      </p:sp>
    </p:spTree>
    <p:extLst>
      <p:ext uri="{BB962C8B-B14F-4D97-AF65-F5344CB8AC3E}">
        <p14:creationId xmlns:p14="http://schemas.microsoft.com/office/powerpoint/2010/main" val="14148827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19683"/>
            <a:ext cx="6508377" cy="1128093"/>
          </a:xfrm>
        </p:spPr>
        <p:txBody>
          <a:bodyPr/>
          <a:lstStyle/>
          <a:p>
            <a:r>
              <a:rPr kumimoji="1" lang="ja-JP" altLang="en-US" dirty="0"/>
              <a:t>事務連絡２</a:t>
            </a:r>
          </a:p>
        </p:txBody>
      </p:sp>
      <p:sp>
        <p:nvSpPr>
          <p:cNvPr id="3" name="コンテンツ プレースホルダー 2"/>
          <p:cNvSpPr>
            <a:spLocks noGrp="1"/>
          </p:cNvSpPr>
          <p:nvPr>
            <p:ph idx="1"/>
          </p:nvPr>
        </p:nvSpPr>
        <p:spPr>
          <a:xfrm>
            <a:off x="428596" y="1347777"/>
            <a:ext cx="8229600" cy="5510224"/>
          </a:xfrm>
        </p:spPr>
        <p:txBody>
          <a:bodyPr>
            <a:normAutofit/>
          </a:bodyPr>
          <a:lstStyle/>
          <a:p>
            <a:r>
              <a:rPr kumimoji="1" lang="ja-JP" altLang="en-US" sz="3600" dirty="0"/>
              <a:t>学籍番号</a:t>
            </a:r>
            <a:endParaRPr kumimoji="1" lang="en-US" altLang="ja-JP" sz="2800" dirty="0"/>
          </a:p>
          <a:p>
            <a:pPr marL="0" indent="0">
              <a:buNone/>
            </a:pPr>
            <a:r>
              <a:rPr kumimoji="1" lang="ja-JP" altLang="en-US" sz="2800" b="1" dirty="0">
                <a:solidFill>
                  <a:srgbClr val="FF0000"/>
                </a:solidFill>
              </a:rPr>
              <a:t>　Ｃ</a:t>
            </a:r>
            <a:r>
              <a:rPr lang="ja-JP" altLang="en-US" sz="2800" b="1" dirty="0">
                <a:solidFill>
                  <a:srgbClr val="FF0000"/>
                </a:solidFill>
              </a:rPr>
              <a:t>１８８</a:t>
            </a:r>
            <a:r>
              <a:rPr kumimoji="1" lang="ja-JP" altLang="en-US" sz="2800" b="1" dirty="0">
                <a:solidFill>
                  <a:srgbClr val="FF0000"/>
                </a:solidFill>
              </a:rPr>
              <a:t>●●●</a:t>
            </a:r>
            <a:endParaRPr kumimoji="1" lang="en-US" altLang="ja-JP" sz="2800" b="1" dirty="0">
              <a:solidFill>
                <a:srgbClr val="FF0000"/>
              </a:solidFill>
            </a:endParaRPr>
          </a:p>
          <a:p>
            <a:r>
              <a:rPr kumimoji="1" lang="ja-JP" altLang="en-US" sz="3600" dirty="0"/>
              <a:t>学生証と在籍確認シール</a:t>
            </a:r>
            <a:endParaRPr kumimoji="1" lang="en-US" altLang="ja-JP" sz="3600" dirty="0"/>
          </a:p>
          <a:p>
            <a:pPr marL="0" indent="0">
              <a:buNone/>
            </a:pPr>
            <a:r>
              <a:rPr kumimoji="1" lang="ja-JP" altLang="en-US" sz="2400" dirty="0"/>
              <a:t>　</a:t>
            </a:r>
            <a:r>
              <a:rPr lang="ja-JP" altLang="en-US" sz="2800" dirty="0"/>
              <a:t>学生証：龍谷大学の学生である証明書</a:t>
            </a:r>
            <a:endParaRPr lang="en-US" altLang="ja-JP" sz="2800" dirty="0"/>
          </a:p>
          <a:p>
            <a:pPr marL="0" indent="0">
              <a:buNone/>
            </a:pPr>
            <a:r>
              <a:rPr lang="ja-JP" altLang="en-US" sz="2800" dirty="0"/>
              <a:t>　　　</a:t>
            </a:r>
            <a:r>
              <a:rPr lang="ja-JP" altLang="en-US" sz="2800" b="1" dirty="0">
                <a:solidFill>
                  <a:srgbClr val="FF0000"/>
                </a:solidFill>
              </a:rPr>
              <a:t>★卒業するまで使用します。</a:t>
            </a:r>
            <a:endParaRPr lang="en-US" altLang="ja-JP" sz="2800" b="1" dirty="0">
              <a:solidFill>
                <a:srgbClr val="FF0000"/>
              </a:solidFill>
            </a:endParaRPr>
          </a:p>
          <a:p>
            <a:pPr marL="0" indent="0">
              <a:buNone/>
            </a:pPr>
            <a:r>
              <a:rPr lang="ja-JP" altLang="en-US" sz="2800" dirty="0"/>
              <a:t>　在籍確認シール：在籍していることを証明</a:t>
            </a:r>
            <a:endParaRPr lang="en-US" altLang="ja-JP" sz="2800" dirty="0"/>
          </a:p>
          <a:p>
            <a:pPr marL="0" indent="0">
              <a:buNone/>
            </a:pPr>
            <a:r>
              <a:rPr lang="ja-JP" altLang="en-US" sz="2800" dirty="0"/>
              <a:t>　　　</a:t>
            </a:r>
            <a:r>
              <a:rPr lang="ja-JP" altLang="en-US" sz="2800" b="1" dirty="0">
                <a:solidFill>
                  <a:srgbClr val="FF0000"/>
                </a:solidFill>
              </a:rPr>
              <a:t>★毎年学年はじめに配付しますので、</a:t>
            </a:r>
            <a:endParaRPr lang="en-US" altLang="ja-JP" sz="2800" b="1" dirty="0">
              <a:solidFill>
                <a:srgbClr val="FF0000"/>
              </a:solidFill>
            </a:endParaRPr>
          </a:p>
          <a:p>
            <a:pPr marL="0" indent="0">
              <a:buNone/>
            </a:pPr>
            <a:r>
              <a:rPr lang="ja-JP" altLang="en-US" sz="2800" b="1" dirty="0">
                <a:solidFill>
                  <a:srgbClr val="FF0000"/>
                </a:solidFill>
              </a:rPr>
              <a:t>　　　　必ず貼り替えてください。</a:t>
            </a:r>
            <a:endParaRPr lang="en-US" altLang="ja-JP" sz="2800" b="1" dirty="0">
              <a:solidFill>
                <a:srgbClr val="FF0000"/>
              </a:solidFill>
            </a:endParaRPr>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33</a:t>
            </a:fld>
            <a:endParaRPr lang="en-US"/>
          </a:p>
        </p:txBody>
      </p:sp>
    </p:spTree>
    <p:extLst>
      <p:ext uri="{BB962C8B-B14F-4D97-AF65-F5344CB8AC3E}">
        <p14:creationId xmlns:p14="http://schemas.microsoft.com/office/powerpoint/2010/main" val="2329315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1000"/>
                                        <p:tgtEl>
                                          <p:spTgt spid="3">
                                            <p:txEl>
                                              <p:pRg st="4" end="4"/>
                                            </p:txEl>
                                          </p:spTgt>
                                        </p:tgtEl>
                                      </p:cBhvr>
                                    </p:animEffect>
                                    <p:anim calcmode="lin" valueType="num">
                                      <p:cBhvr>
                                        <p:cTn id="1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wipe(down)">
                                      <p:cBhvr>
                                        <p:cTn id="19" dur="500"/>
                                        <p:tgtEl>
                                          <p:spTgt spid="3">
                                            <p:txEl>
                                              <p:pRg st="6" end="6"/>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wipe(down)">
                                      <p:cBhvr>
                                        <p:cTn id="2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19683"/>
            <a:ext cx="6508377" cy="1128093"/>
          </a:xfrm>
        </p:spPr>
        <p:txBody>
          <a:bodyPr/>
          <a:lstStyle/>
          <a:p>
            <a:r>
              <a:rPr kumimoji="1" lang="ja-JP" altLang="en-US" dirty="0"/>
              <a:t>事務連絡３</a:t>
            </a:r>
          </a:p>
        </p:txBody>
      </p:sp>
      <p:sp>
        <p:nvSpPr>
          <p:cNvPr id="3" name="コンテンツ プレースホルダー 2"/>
          <p:cNvSpPr>
            <a:spLocks noGrp="1"/>
          </p:cNvSpPr>
          <p:nvPr>
            <p:ph idx="1"/>
          </p:nvPr>
        </p:nvSpPr>
        <p:spPr>
          <a:xfrm>
            <a:off x="428596" y="1621277"/>
            <a:ext cx="8715404" cy="4931923"/>
          </a:xfrm>
        </p:spPr>
        <p:txBody>
          <a:bodyPr>
            <a:normAutofit fontScale="92500" lnSpcReduction="20000"/>
          </a:bodyPr>
          <a:lstStyle/>
          <a:p>
            <a:r>
              <a:rPr lang="ja-JP" altLang="en-US" sz="3600" dirty="0"/>
              <a:t>通学手段について</a:t>
            </a:r>
            <a:endParaRPr lang="en-US" altLang="ja-JP" sz="3600" dirty="0"/>
          </a:p>
          <a:p>
            <a:pPr marL="0" indent="0">
              <a:buNone/>
            </a:pPr>
            <a:r>
              <a:rPr lang="ja-JP" altLang="en-US" sz="2800" dirty="0"/>
              <a:t>　自動車通学は全面禁止</a:t>
            </a:r>
            <a:endParaRPr lang="en-US" altLang="ja-JP" sz="2800" dirty="0"/>
          </a:p>
          <a:p>
            <a:pPr marL="0" indent="0">
              <a:buNone/>
            </a:pPr>
            <a:r>
              <a:rPr lang="ja-JP" altLang="en-US" sz="2800" dirty="0"/>
              <a:t>　自転車・バイクは交通規則・マナーの遵守を！</a:t>
            </a:r>
            <a:endParaRPr lang="en-US" altLang="ja-JP" sz="2800" dirty="0"/>
          </a:p>
          <a:p>
            <a:pPr marL="0" indent="0">
              <a:buNone/>
            </a:pPr>
            <a:r>
              <a:rPr lang="ja-JP" altLang="en-US" sz="2800" dirty="0"/>
              <a:t>　通学定期券</a:t>
            </a:r>
            <a:endParaRPr lang="en-US" altLang="ja-JP" sz="2800" dirty="0"/>
          </a:p>
          <a:p>
            <a:pPr marL="0" indent="0">
              <a:buNone/>
            </a:pPr>
            <a:r>
              <a:rPr lang="ja-JP" altLang="en-US" sz="2800" dirty="0"/>
              <a:t>　　</a:t>
            </a:r>
            <a:r>
              <a:rPr lang="ja-JP" altLang="en-US" sz="2800" b="1" dirty="0">
                <a:solidFill>
                  <a:srgbClr val="FF0000"/>
                </a:solidFill>
              </a:rPr>
              <a:t>最寄り駅は「</a:t>
            </a:r>
            <a:r>
              <a:rPr lang="en-US" altLang="ja-JP" sz="2800" b="1" dirty="0">
                <a:solidFill>
                  <a:srgbClr val="FF0000"/>
                </a:solidFill>
              </a:rPr>
              <a:t>JR</a:t>
            </a:r>
            <a:r>
              <a:rPr lang="ja-JP" altLang="en-US" sz="2800" b="1" dirty="0">
                <a:solidFill>
                  <a:srgbClr val="FF0000"/>
                </a:solidFill>
              </a:rPr>
              <a:t>瀬田駅」</a:t>
            </a:r>
            <a:r>
              <a:rPr lang="en-US" altLang="ja-JP" sz="2800" b="1" dirty="0">
                <a:solidFill>
                  <a:srgbClr val="FF0000"/>
                </a:solidFill>
              </a:rPr>
              <a:t>or</a:t>
            </a:r>
            <a:r>
              <a:rPr lang="ja-JP" altLang="en-US" sz="2800" b="1" dirty="0">
                <a:solidFill>
                  <a:srgbClr val="FF0000"/>
                </a:solidFill>
              </a:rPr>
              <a:t>「京阪中書島駅」</a:t>
            </a:r>
            <a:endParaRPr lang="en-US" altLang="ja-JP" sz="2800" b="1" dirty="0">
              <a:solidFill>
                <a:srgbClr val="FF0000"/>
              </a:solidFill>
            </a:endParaRPr>
          </a:p>
          <a:p>
            <a:pPr marL="0" indent="0">
              <a:buNone/>
            </a:pPr>
            <a:r>
              <a:rPr lang="ja-JP" altLang="en-US" sz="2800" dirty="0"/>
              <a:t>　帝産バスについて</a:t>
            </a:r>
            <a:endParaRPr lang="en-US" altLang="ja-JP" sz="2800" dirty="0"/>
          </a:p>
          <a:p>
            <a:pPr marL="0" indent="0">
              <a:buNone/>
            </a:pPr>
            <a:r>
              <a:rPr lang="ja-JP" altLang="en-US" sz="2800" dirty="0"/>
              <a:t>　「京阪中書島駅」からの京阪バスについて</a:t>
            </a:r>
            <a:endParaRPr lang="en-US" altLang="ja-JP" sz="2800" dirty="0"/>
          </a:p>
          <a:p>
            <a:pPr marL="0" indent="0">
              <a:buNone/>
            </a:pPr>
            <a:r>
              <a:rPr lang="ja-JP" altLang="en-US" sz="2800" dirty="0"/>
              <a:t>　</a:t>
            </a:r>
            <a:endParaRPr lang="en-US" altLang="ja-JP" sz="2800" dirty="0"/>
          </a:p>
          <a:p>
            <a:pPr marL="0" indent="0">
              <a:buNone/>
            </a:pPr>
            <a:r>
              <a:rPr lang="ja-JP" altLang="en-US" sz="2800" dirty="0"/>
              <a:t>　</a:t>
            </a:r>
            <a:r>
              <a:rPr lang="ja-JP" altLang="en-US" sz="3000" dirty="0"/>
              <a:t>証明書発行について</a:t>
            </a:r>
            <a:endParaRPr lang="en-US" altLang="ja-JP" sz="2000" dirty="0"/>
          </a:p>
          <a:p>
            <a:pPr marL="0" indent="0">
              <a:buNone/>
            </a:pPr>
            <a:endParaRPr kumimoji="1" lang="ja-JP" altLang="en-US"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34</a:t>
            </a:fld>
            <a:endParaRPr lang="en-US"/>
          </a:p>
        </p:txBody>
      </p:sp>
      <p:sp>
        <p:nvSpPr>
          <p:cNvPr id="6" name="正方形/長方形 5">
            <a:extLst>
              <a:ext uri="{FF2B5EF4-FFF2-40B4-BE49-F238E27FC236}">
                <a16:creationId xmlns:a16="http://schemas.microsoft.com/office/drawing/2014/main" id="{51971FB9-9404-4581-BA24-A93E8DFDCBB7}"/>
              </a:ext>
            </a:extLst>
          </p:cNvPr>
          <p:cNvSpPr/>
          <p:nvPr/>
        </p:nvSpPr>
        <p:spPr>
          <a:xfrm>
            <a:off x="989351" y="5336498"/>
            <a:ext cx="7773649" cy="635481"/>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a:hlinkClick r:id="rId4"/>
              </a:rPr>
              <a:t>https://www.ryukoku.ac.jp/about/campus_traffic/traffic/bus/data/20200327_tyusyojima_noritugi.pdf</a:t>
            </a:r>
            <a:endParaRPr kumimoji="1" lang="ja-JP" altLang="en-US"/>
          </a:p>
        </p:txBody>
      </p:sp>
    </p:spTree>
    <p:extLst>
      <p:ext uri="{BB962C8B-B14F-4D97-AF65-F5344CB8AC3E}">
        <p14:creationId xmlns:p14="http://schemas.microsoft.com/office/powerpoint/2010/main" val="417708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circle(in)">
                                      <p:cBhvr>
                                        <p:cTn id="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1"/>
            <a:ext cx="6508377" cy="758757"/>
          </a:xfrm>
        </p:spPr>
        <p:txBody>
          <a:bodyPr/>
          <a:lstStyle/>
          <a:p>
            <a:r>
              <a:rPr kumimoji="1" lang="ja-JP" altLang="en-US" dirty="0"/>
              <a:t>事務連絡４</a:t>
            </a:r>
            <a:endParaRPr kumimoji="1" lang="ja-JP" altLang="en-US" dirty="0">
              <a:solidFill>
                <a:schemeClr val="tx1"/>
              </a:solidFill>
            </a:endParaRPr>
          </a:p>
        </p:txBody>
      </p:sp>
      <p:sp>
        <p:nvSpPr>
          <p:cNvPr id="3" name="コンテンツ プレースホルダー 2"/>
          <p:cNvSpPr>
            <a:spLocks noGrp="1"/>
          </p:cNvSpPr>
          <p:nvPr>
            <p:ph idx="1"/>
          </p:nvPr>
        </p:nvSpPr>
        <p:spPr>
          <a:xfrm>
            <a:off x="457201" y="1984446"/>
            <a:ext cx="8511703" cy="4126795"/>
          </a:xfrm>
        </p:spPr>
        <p:txBody>
          <a:bodyPr>
            <a:normAutofit fontScale="92500" lnSpcReduction="10000"/>
          </a:bodyPr>
          <a:lstStyle/>
          <a:p>
            <a:r>
              <a:rPr kumimoji="1" lang="ja-JP" altLang="en-US" sz="2800" dirty="0"/>
              <a:t>各種窓口について</a:t>
            </a:r>
            <a:endParaRPr kumimoji="1" lang="en-US" altLang="ja-JP" sz="2800" dirty="0"/>
          </a:p>
          <a:p>
            <a:pPr marL="0" indent="0">
              <a:buNone/>
            </a:pPr>
            <a:r>
              <a:rPr lang="ja-JP" altLang="en-US" sz="2000" dirty="0"/>
              <a:t>　大学全般、学籍・履修・住所変更等に関すること</a:t>
            </a:r>
            <a:endParaRPr lang="en-US" altLang="ja-JP" sz="2000" dirty="0"/>
          </a:p>
          <a:p>
            <a:pPr marL="0" indent="0">
              <a:buNone/>
            </a:pPr>
            <a:r>
              <a:rPr kumimoji="1" lang="ja-JP" altLang="en-US" dirty="0"/>
              <a:t>　　　　　　　　　　　　　　</a:t>
            </a:r>
            <a:r>
              <a:rPr kumimoji="1" lang="ja-JP" altLang="en-US" sz="2000" dirty="0"/>
              <a:t>→社会学部教務課（</a:t>
            </a:r>
            <a:r>
              <a:rPr kumimoji="1" lang="en-US" altLang="ja-JP" sz="2000" dirty="0"/>
              <a:t>6</a:t>
            </a:r>
            <a:r>
              <a:rPr kumimoji="1" lang="ja-JP" altLang="en-US" sz="2000" dirty="0"/>
              <a:t>号館</a:t>
            </a:r>
            <a:r>
              <a:rPr kumimoji="1" lang="en-US" altLang="ja-JP" sz="2000" dirty="0"/>
              <a:t>1</a:t>
            </a:r>
            <a:r>
              <a:rPr kumimoji="1" lang="ja-JP" altLang="en-US" sz="2000" dirty="0"/>
              <a:t>階）</a:t>
            </a:r>
            <a:endParaRPr kumimoji="1" lang="en-US" altLang="ja-JP" sz="2000" dirty="0"/>
          </a:p>
          <a:p>
            <a:pPr marL="0" indent="0">
              <a:buNone/>
            </a:pPr>
            <a:r>
              <a:rPr lang="ja-JP" altLang="en-US" b="1" dirty="0"/>
              <a:t>　　</a:t>
            </a:r>
            <a:r>
              <a:rPr lang="ja-JP" altLang="en-US" sz="2600" b="1" dirty="0"/>
              <a:t>開室時間：月・水～金 </a:t>
            </a:r>
            <a:r>
              <a:rPr lang="en-US" altLang="ja-JP" sz="2600" b="1" dirty="0"/>
              <a:t>9:00</a:t>
            </a:r>
            <a:r>
              <a:rPr lang="ja-JP" altLang="en-US" sz="2600" b="1" dirty="0"/>
              <a:t>～</a:t>
            </a:r>
            <a:r>
              <a:rPr lang="en-US" altLang="ja-JP" sz="2600" b="1" dirty="0"/>
              <a:t>17:00</a:t>
            </a:r>
            <a:r>
              <a:rPr lang="ja-JP" altLang="en-US" sz="2600" b="1" dirty="0"/>
              <a:t>　火 </a:t>
            </a:r>
            <a:r>
              <a:rPr lang="en-US" altLang="ja-JP" sz="2600" b="1" dirty="0"/>
              <a:t>10:45</a:t>
            </a:r>
            <a:r>
              <a:rPr lang="ja-JP" altLang="en-US" sz="2600" b="1" dirty="0"/>
              <a:t>～</a:t>
            </a:r>
            <a:r>
              <a:rPr lang="en-US" altLang="ja-JP" sz="2600" b="1" dirty="0"/>
              <a:t>17:00</a:t>
            </a:r>
            <a:endParaRPr kumimoji="1" lang="en-US" altLang="ja-JP" sz="2600" dirty="0"/>
          </a:p>
          <a:p>
            <a:pPr marL="0" indent="0">
              <a:buNone/>
            </a:pPr>
            <a:r>
              <a:rPr lang="ja-JP" altLang="en-US" sz="2000" dirty="0"/>
              <a:t>　進路・就職に関すること</a:t>
            </a:r>
            <a:r>
              <a:rPr kumimoji="1" lang="ja-JP" altLang="en-US" sz="2000" dirty="0"/>
              <a:t>　　→キャリアセンター（１号館１階）</a:t>
            </a:r>
            <a:endParaRPr kumimoji="1" lang="en-US" altLang="ja-JP" sz="2000" dirty="0"/>
          </a:p>
          <a:p>
            <a:pPr marL="0" indent="0">
              <a:buNone/>
            </a:pPr>
            <a:r>
              <a:rPr lang="ja-JP" altLang="en-US" sz="2000" dirty="0"/>
              <a:t>　怪我や病気をしたとき</a:t>
            </a:r>
            <a:r>
              <a:rPr kumimoji="1" lang="ja-JP" altLang="en-US" sz="2000" dirty="0"/>
              <a:t>　　　→保健管理センター（４号館地下１階）</a:t>
            </a:r>
            <a:endParaRPr kumimoji="1" lang="en-US" altLang="ja-JP" sz="2000" dirty="0"/>
          </a:p>
          <a:p>
            <a:pPr marL="0" indent="0">
              <a:buNone/>
            </a:pPr>
            <a:r>
              <a:rPr lang="ja-JP" altLang="en-US" sz="2000" dirty="0"/>
              <a:t>　奨学金・課外活動・落とし物等に関すること</a:t>
            </a:r>
            <a:endParaRPr lang="en-US" altLang="ja-JP" sz="2000" dirty="0"/>
          </a:p>
          <a:p>
            <a:pPr marL="0" indent="0">
              <a:buNone/>
            </a:pPr>
            <a:r>
              <a:rPr kumimoji="1" lang="ja-JP" altLang="en-US" dirty="0"/>
              <a:t>　　　　　　　　　　　　　　</a:t>
            </a:r>
            <a:r>
              <a:rPr kumimoji="1" lang="ja-JP" altLang="en-US" sz="2000" dirty="0"/>
              <a:t>→瀬田学生部（４号館地下１階）</a:t>
            </a:r>
            <a:endParaRPr kumimoji="1" lang="en-US" altLang="ja-JP" sz="20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3"/>
          <p:cNvSpPr>
            <a:spLocks noGrp="1"/>
          </p:cNvSpPr>
          <p:nvPr>
            <p:ph type="sldNum" sz="quarter" idx="12"/>
          </p:nvPr>
        </p:nvSpPr>
        <p:spPr>
          <a:xfrm>
            <a:off x="8256493" y="361017"/>
            <a:ext cx="506507" cy="365125"/>
          </a:xfrm>
        </p:spPr>
        <p:txBody>
          <a:bodyPr/>
          <a:lstStyle/>
          <a:p>
            <a:fld id="{57AF16DE-A0D5-4438-950F-5B1E159C2C28}" type="slidenum">
              <a:rPr lang="en-US" smtClean="0"/>
              <a:t>35</a:t>
            </a:fld>
            <a:endParaRPr lang="en-US" dirty="0"/>
          </a:p>
        </p:txBody>
      </p:sp>
    </p:spTree>
    <p:extLst>
      <p:ext uri="{BB962C8B-B14F-4D97-AF65-F5344CB8AC3E}">
        <p14:creationId xmlns:p14="http://schemas.microsoft.com/office/powerpoint/2010/main" val="6837334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0"/>
            <a:ext cx="6508377" cy="914400"/>
          </a:xfrm>
        </p:spPr>
        <p:txBody>
          <a:bodyPr/>
          <a:lstStyle/>
          <a:p>
            <a:r>
              <a:rPr lang="ja-JP" altLang="en-US" dirty="0"/>
              <a:t>分</a:t>
            </a:r>
            <a:r>
              <a:rPr kumimoji="1" lang="ja-JP" altLang="en-US" dirty="0"/>
              <a:t>からないことは</a:t>
            </a:r>
            <a:r>
              <a:rPr kumimoji="1" lang="en-US" altLang="ja-JP" dirty="0"/>
              <a:t>…	</a:t>
            </a:r>
            <a:endParaRPr kumimoji="1" lang="ja-JP" altLang="en-US" dirty="0"/>
          </a:p>
        </p:txBody>
      </p:sp>
      <p:sp>
        <p:nvSpPr>
          <p:cNvPr id="3" name="コンテンツ プレースホルダー 2"/>
          <p:cNvSpPr>
            <a:spLocks noGrp="1"/>
          </p:cNvSpPr>
          <p:nvPr>
            <p:ph idx="1"/>
          </p:nvPr>
        </p:nvSpPr>
        <p:spPr>
          <a:xfrm>
            <a:off x="457198" y="2081721"/>
            <a:ext cx="8336607" cy="4374236"/>
          </a:xfrm>
        </p:spPr>
        <p:txBody>
          <a:bodyPr>
            <a:normAutofit/>
          </a:bodyPr>
          <a:lstStyle/>
          <a:p>
            <a:endParaRPr lang="en-US" altLang="ja-JP" sz="2800" dirty="0"/>
          </a:p>
          <a:p>
            <a:r>
              <a:rPr lang="ja-JP" altLang="en-US" sz="2800" dirty="0"/>
              <a:t>履修要項をよく読む→必ず目を通すこと</a:t>
            </a:r>
            <a:endParaRPr lang="en-US" altLang="ja-JP" sz="2800" dirty="0"/>
          </a:p>
          <a:p>
            <a:pPr marL="0" indent="0">
              <a:buNone/>
            </a:pPr>
            <a:endParaRPr lang="en-US" altLang="ja-JP" sz="2800" dirty="0"/>
          </a:p>
          <a:p>
            <a:r>
              <a:rPr lang="ja-JP" altLang="en-US" sz="2800" dirty="0"/>
              <a:t>社会学部教務課に質問する</a:t>
            </a:r>
            <a:endParaRPr lang="en-US" altLang="ja-JP" sz="2800" dirty="0"/>
          </a:p>
          <a:p>
            <a:endParaRPr kumimoji="1" lang="ja-JP" altLang="en-US" sz="28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36</a:t>
            </a:fld>
            <a:endParaRPr lang="en-US"/>
          </a:p>
        </p:txBody>
      </p:sp>
    </p:spTree>
    <p:extLst>
      <p:ext uri="{BB962C8B-B14F-4D97-AF65-F5344CB8AC3E}">
        <p14:creationId xmlns:p14="http://schemas.microsoft.com/office/powerpoint/2010/main" val="2269184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第１部　履修の心得　１</a:t>
            </a:r>
            <a:br>
              <a:rPr kumimoji="1" lang="en-US" altLang="ja-JP" dirty="0"/>
            </a:br>
            <a:r>
              <a:rPr lang="ja-JP" altLang="en-US" dirty="0"/>
              <a:t>　　　</a:t>
            </a:r>
            <a:r>
              <a:rPr lang="ja-JP" altLang="en-US" dirty="0">
                <a:solidFill>
                  <a:srgbClr val="0000FF"/>
                </a:solidFill>
              </a:rPr>
              <a:t>単位制度と単位の認定</a:t>
            </a:r>
            <a:endParaRPr kumimoji="1" lang="ja-JP" altLang="en-US" dirty="0">
              <a:solidFill>
                <a:srgbClr val="0000FF"/>
              </a:solidFill>
            </a:endParaRPr>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4</a:t>
            </a:fld>
            <a:endParaRPr lang="en-US" dirty="0"/>
          </a:p>
        </p:txBody>
      </p:sp>
      <p:sp>
        <p:nvSpPr>
          <p:cNvPr id="6" name="コンテンツ プレースホルダー 5"/>
          <p:cNvSpPr>
            <a:spLocks noGrp="1"/>
          </p:cNvSpPr>
          <p:nvPr>
            <p:ph idx="1"/>
          </p:nvPr>
        </p:nvSpPr>
        <p:spPr>
          <a:xfrm>
            <a:off x="457201" y="2012152"/>
            <a:ext cx="8153399" cy="4800599"/>
          </a:xfrm>
        </p:spPr>
        <p:txBody>
          <a:bodyPr>
            <a:normAutofit lnSpcReduction="10000"/>
          </a:bodyPr>
          <a:lstStyle/>
          <a:p>
            <a:r>
              <a:rPr kumimoji="1" lang="ja-JP" altLang="en-US" sz="2800" dirty="0"/>
              <a:t>大学の学修は「単位制」</a:t>
            </a:r>
            <a:endParaRPr kumimoji="1" lang="en-US" altLang="ja-JP" sz="2800" dirty="0"/>
          </a:p>
          <a:p>
            <a:r>
              <a:rPr kumimoji="1" lang="ja-JP" altLang="en-US" sz="2800" dirty="0"/>
              <a:t>「単位」とは学修の量を数字で表したもの</a:t>
            </a:r>
            <a:endParaRPr kumimoji="1" lang="en-US" altLang="ja-JP" sz="2800" dirty="0"/>
          </a:p>
          <a:p>
            <a:pPr marL="0" indent="0">
              <a:buNone/>
            </a:pPr>
            <a:endParaRPr lang="en-US" altLang="ja-JP" dirty="0"/>
          </a:p>
          <a:p>
            <a:pPr marL="0" indent="0">
              <a:buNone/>
            </a:pPr>
            <a:endParaRPr kumimoji="1" lang="en-US" altLang="ja-JP" dirty="0"/>
          </a:p>
          <a:p>
            <a:pPr marL="0" indent="0">
              <a:buNone/>
            </a:pPr>
            <a:endParaRPr kumimoji="1" lang="en-US" altLang="ja-JP" dirty="0"/>
          </a:p>
          <a:p>
            <a:r>
              <a:rPr lang="ja-JP" altLang="en-US" sz="2800" dirty="0"/>
              <a:t>単位修得のための</a:t>
            </a:r>
            <a:r>
              <a:rPr lang="en-US" altLang="ja-JP" sz="2800" dirty="0"/>
              <a:t>3</a:t>
            </a:r>
            <a:r>
              <a:rPr lang="ja-JP" altLang="en-US" sz="2800" dirty="0" err="1"/>
              <a:t>つの</a:t>
            </a:r>
            <a:r>
              <a:rPr lang="ja-JP" altLang="en-US" sz="2800" dirty="0"/>
              <a:t>条件</a:t>
            </a:r>
            <a:endParaRPr lang="en-US" altLang="ja-JP" sz="2800" dirty="0"/>
          </a:p>
          <a:p>
            <a:pPr marL="0" indent="0">
              <a:buNone/>
            </a:pPr>
            <a:r>
              <a:rPr kumimoji="1" lang="ja-JP" altLang="en-US" sz="1800" dirty="0"/>
              <a:t>　　</a:t>
            </a:r>
            <a:r>
              <a:rPr lang="ja-JP" altLang="en-US" sz="1800" dirty="0"/>
              <a:t>①履修登録をすること</a:t>
            </a:r>
            <a:endParaRPr lang="en-US" altLang="ja-JP" sz="1800" dirty="0"/>
          </a:p>
          <a:p>
            <a:pPr marL="0" indent="0">
              <a:buNone/>
            </a:pPr>
            <a:r>
              <a:rPr kumimoji="1" lang="ja-JP" altLang="en-US" sz="1800" dirty="0"/>
              <a:t>　　②授業に出席し、履修に必要な学修をすること</a:t>
            </a:r>
            <a:endParaRPr kumimoji="1" lang="en-US" altLang="ja-JP" sz="1800" dirty="0"/>
          </a:p>
          <a:p>
            <a:pPr marL="0" indent="0">
              <a:buNone/>
            </a:pPr>
            <a:r>
              <a:rPr lang="ja-JP" altLang="en-US" sz="1800" dirty="0"/>
              <a:t>　　</a:t>
            </a:r>
            <a:r>
              <a:rPr kumimoji="1" lang="ja-JP" altLang="en-US" sz="1800" dirty="0"/>
              <a:t>③試験を受け、合格すること</a:t>
            </a:r>
            <a:endParaRPr kumimoji="1" lang="en-US" altLang="ja-JP" sz="1800" dirty="0"/>
          </a:p>
        </p:txBody>
      </p:sp>
      <p:pic>
        <p:nvPicPr>
          <p:cNvPr id="8" name="図 7"/>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1084208" y="3122592"/>
            <a:ext cx="5254362" cy="1522006"/>
          </a:xfrm>
          <a:prstGeom prst="rect">
            <a:avLst/>
          </a:prstGeom>
          <a:noFill/>
          <a:extLst>
            <a:ext uri="{909E8E84-426E-40DD-AFC4-6F175D3DCCD1}">
              <a14:hiddenFill xmlns:a14="http://schemas.microsoft.com/office/drawing/2010/main">
                <a:solidFill>
                  <a:srgbClr val="FFFFFF"/>
                </a:solidFill>
              </a14:hiddenFill>
            </a:ext>
          </a:extLst>
        </p:spPr>
      </p:pic>
      <p:sp>
        <p:nvSpPr>
          <p:cNvPr id="11" name="正方形/長方形 10"/>
          <p:cNvSpPr/>
          <p:nvPr/>
        </p:nvSpPr>
        <p:spPr>
          <a:xfrm>
            <a:off x="1084207" y="4112041"/>
            <a:ext cx="5254362" cy="289098"/>
          </a:xfrm>
          <a:prstGeom prst="rect">
            <a:avLst/>
          </a:prstGeom>
          <a:noFill/>
          <a:ln w="381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1084208" y="4355500"/>
            <a:ext cx="3005411" cy="289098"/>
          </a:xfrm>
          <a:prstGeom prst="rect">
            <a:avLst/>
          </a:prstGeom>
          <a:noFill/>
          <a:ln w="38100">
            <a:solidFill>
              <a:srgbClr val="00B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1084208" y="3862739"/>
            <a:ext cx="5254362" cy="289098"/>
          </a:xfrm>
          <a:prstGeom prst="rect">
            <a:avLst/>
          </a:prstGeom>
          <a:noFill/>
          <a:ln w="38100">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65049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heel(1)">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heel(1)">
                                      <p:cBhvr>
                                        <p:cTn id="12" dur="20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heel(1)">
                                      <p:cBhvr>
                                        <p:cTn id="1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603116"/>
            <a:ext cx="6508377" cy="1322297"/>
          </a:xfrm>
        </p:spPr>
        <p:txBody>
          <a:bodyPr/>
          <a:lstStyle/>
          <a:p>
            <a:r>
              <a:rPr lang="ja-JP" altLang="en-US" dirty="0"/>
              <a:t>第１部　履修の心得　２　　　　　　　　　　</a:t>
            </a:r>
            <a:br>
              <a:rPr lang="en-US" altLang="ja-JP" dirty="0"/>
            </a:br>
            <a:r>
              <a:rPr lang="ja-JP" altLang="en-US" dirty="0"/>
              <a:t>　　　　</a:t>
            </a:r>
            <a:r>
              <a:rPr lang="ja-JP" altLang="en-US" dirty="0">
                <a:solidFill>
                  <a:srgbClr val="0000FF"/>
                </a:solidFill>
              </a:rPr>
              <a:t>授業科目の開設方法</a:t>
            </a:r>
            <a:endParaRPr kumimoji="1" lang="ja-JP" altLang="en-US" dirty="0">
              <a:solidFill>
                <a:srgbClr val="0000FF"/>
              </a:solidFill>
            </a:endParaRPr>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3" name="スライド番号プレースホルダー 2"/>
          <p:cNvSpPr>
            <a:spLocks noGrp="1"/>
          </p:cNvSpPr>
          <p:nvPr>
            <p:ph type="sldNum" sz="quarter" idx="12"/>
          </p:nvPr>
        </p:nvSpPr>
        <p:spPr/>
        <p:txBody>
          <a:bodyPr/>
          <a:lstStyle/>
          <a:p>
            <a:fld id="{57AF16DE-A0D5-4438-950F-5B1E159C2C28}" type="slidenum">
              <a:rPr lang="en-US" smtClean="0"/>
              <a:t>5</a:t>
            </a:fld>
            <a:endParaRPr lang="en-US"/>
          </a:p>
        </p:txBody>
      </p:sp>
      <p:sp>
        <p:nvSpPr>
          <p:cNvPr id="10" name="コンテンツ プレースホルダー 5"/>
          <p:cNvSpPr>
            <a:spLocks noGrp="1"/>
          </p:cNvSpPr>
          <p:nvPr>
            <p:ph idx="1"/>
          </p:nvPr>
        </p:nvSpPr>
        <p:spPr>
          <a:xfrm>
            <a:off x="457201" y="1925413"/>
            <a:ext cx="8768740" cy="4329471"/>
          </a:xfrm>
        </p:spPr>
        <p:txBody>
          <a:bodyPr>
            <a:normAutofit/>
          </a:bodyPr>
          <a:lstStyle/>
          <a:p>
            <a:r>
              <a:rPr kumimoji="1" lang="ja-JP" altLang="en-US" sz="2800" dirty="0"/>
              <a:t>社会学部の授業は「セメスター制」で開講</a:t>
            </a:r>
            <a:endParaRPr kumimoji="1" lang="en-US" altLang="ja-JP" sz="2800" dirty="0"/>
          </a:p>
          <a:p>
            <a:r>
              <a:rPr lang="ja-JP" altLang="en-US" sz="2800" dirty="0"/>
              <a:t>「セメスター制」とは、半年を</a:t>
            </a:r>
            <a:r>
              <a:rPr lang="en-US" altLang="ja-JP" sz="2800" dirty="0"/>
              <a:t>1</a:t>
            </a:r>
            <a:r>
              <a:rPr lang="ja-JP" altLang="en-US" sz="2800" dirty="0"/>
              <a:t>学期とするもの</a:t>
            </a:r>
            <a:endParaRPr lang="en-US" altLang="ja-JP" sz="2800" dirty="0"/>
          </a:p>
          <a:p>
            <a:pPr marL="0" indent="0">
              <a:buNone/>
            </a:pPr>
            <a:r>
              <a:rPr lang="ja-JP" altLang="en-US" sz="2800" dirty="0"/>
              <a:t>　 </a:t>
            </a:r>
            <a:r>
              <a:rPr lang="ja-JP" altLang="en-US" dirty="0"/>
              <a:t>第</a:t>
            </a:r>
            <a:r>
              <a:rPr lang="en-US" altLang="ja-JP" dirty="0"/>
              <a:t>1</a:t>
            </a:r>
            <a:r>
              <a:rPr lang="ja-JP" altLang="en-US" dirty="0"/>
              <a:t>学期（</a:t>
            </a:r>
            <a:r>
              <a:rPr lang="en-US" altLang="ja-JP" dirty="0"/>
              <a:t>4-9</a:t>
            </a:r>
            <a:r>
              <a:rPr lang="ja-JP" altLang="en-US" dirty="0"/>
              <a:t>月）と第</a:t>
            </a:r>
            <a:r>
              <a:rPr lang="en-US" altLang="ja-JP" dirty="0"/>
              <a:t>2</a:t>
            </a:r>
            <a:r>
              <a:rPr lang="ja-JP" altLang="en-US" dirty="0"/>
              <a:t>学期（</a:t>
            </a:r>
            <a:r>
              <a:rPr lang="en-US" altLang="ja-JP" dirty="0"/>
              <a:t>10-</a:t>
            </a:r>
            <a:r>
              <a:rPr lang="ja-JP" altLang="en-US" dirty="0"/>
              <a:t>翌年</a:t>
            </a:r>
            <a:r>
              <a:rPr lang="en-US" altLang="ja-JP" dirty="0"/>
              <a:t>3</a:t>
            </a:r>
            <a:r>
              <a:rPr lang="ja-JP" altLang="en-US" dirty="0"/>
              <a:t>月）に区分</a:t>
            </a:r>
            <a:endParaRPr lang="en-US" altLang="ja-JP" dirty="0"/>
          </a:p>
        </p:txBody>
      </p:sp>
      <p:pic>
        <p:nvPicPr>
          <p:cNvPr id="5" name="図 4">
            <a:extLst>
              <a:ext uri="{FF2B5EF4-FFF2-40B4-BE49-F238E27FC236}">
                <a16:creationId xmlns:a16="http://schemas.microsoft.com/office/drawing/2014/main" id="{7334E37B-84F8-4399-8282-AEC0933AF790}"/>
              </a:ext>
            </a:extLst>
          </p:cNvPr>
          <p:cNvPicPr>
            <a:picLocks noChangeAspect="1"/>
          </p:cNvPicPr>
          <p:nvPr/>
        </p:nvPicPr>
        <p:blipFill>
          <a:blip r:embed="rId4"/>
          <a:stretch>
            <a:fillRect/>
          </a:stretch>
        </p:blipFill>
        <p:spPr>
          <a:xfrm>
            <a:off x="228601" y="3866491"/>
            <a:ext cx="8686798" cy="1324609"/>
          </a:xfrm>
          <a:prstGeom prst="rect">
            <a:avLst/>
          </a:prstGeom>
        </p:spPr>
      </p:pic>
    </p:spTree>
    <p:extLst>
      <p:ext uri="{BB962C8B-B14F-4D97-AF65-F5344CB8AC3E}">
        <p14:creationId xmlns:p14="http://schemas.microsoft.com/office/powerpoint/2010/main" val="27694812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603116"/>
            <a:ext cx="6508377" cy="1322297"/>
          </a:xfrm>
        </p:spPr>
        <p:txBody>
          <a:bodyPr/>
          <a:lstStyle/>
          <a:p>
            <a:r>
              <a:rPr lang="ja-JP" altLang="en-US" dirty="0"/>
              <a:t>第１部　履修の心得　３　　　　　　　　　　</a:t>
            </a:r>
            <a:br>
              <a:rPr lang="en-US" altLang="ja-JP" dirty="0"/>
            </a:br>
            <a:r>
              <a:rPr lang="ja-JP" altLang="en-US" dirty="0"/>
              <a:t>　　　　</a:t>
            </a:r>
            <a:r>
              <a:rPr lang="ja-JP" altLang="en-US" dirty="0">
                <a:solidFill>
                  <a:srgbClr val="0000FF"/>
                </a:solidFill>
              </a:rPr>
              <a:t>授業科目の開設方法</a:t>
            </a:r>
            <a:endParaRPr kumimoji="1" lang="ja-JP" altLang="en-US" dirty="0">
              <a:solidFill>
                <a:srgbClr val="0000FF"/>
              </a:solidFill>
            </a:endParaRPr>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3" name="スライド番号プレースホルダー 2"/>
          <p:cNvSpPr>
            <a:spLocks noGrp="1"/>
          </p:cNvSpPr>
          <p:nvPr>
            <p:ph type="sldNum" sz="quarter" idx="12"/>
          </p:nvPr>
        </p:nvSpPr>
        <p:spPr/>
        <p:txBody>
          <a:bodyPr/>
          <a:lstStyle/>
          <a:p>
            <a:fld id="{57AF16DE-A0D5-4438-950F-5B1E159C2C28}" type="slidenum">
              <a:rPr lang="en-US" smtClean="0"/>
              <a:t>6</a:t>
            </a:fld>
            <a:endParaRPr lang="en-US"/>
          </a:p>
        </p:txBody>
      </p:sp>
      <p:sp>
        <p:nvSpPr>
          <p:cNvPr id="10" name="コンテンツ プレースホルダー 5"/>
          <p:cNvSpPr>
            <a:spLocks noGrp="1"/>
          </p:cNvSpPr>
          <p:nvPr>
            <p:ph idx="1"/>
          </p:nvPr>
        </p:nvSpPr>
        <p:spPr>
          <a:xfrm>
            <a:off x="457200" y="1925413"/>
            <a:ext cx="8476938" cy="4329471"/>
          </a:xfrm>
        </p:spPr>
        <p:txBody>
          <a:bodyPr>
            <a:normAutofit/>
          </a:bodyPr>
          <a:lstStyle/>
          <a:p>
            <a:r>
              <a:rPr lang="ja-JP" altLang="en-US" sz="2800" dirty="0"/>
              <a:t>授業科目の開設方法</a:t>
            </a:r>
            <a:endParaRPr lang="en-US" altLang="ja-JP" sz="2800" dirty="0"/>
          </a:p>
          <a:p>
            <a:pPr marL="0" indent="0">
              <a:buNone/>
            </a:pPr>
            <a:r>
              <a:rPr lang="ja-JP" altLang="en-US" sz="2400" dirty="0"/>
              <a:t>　「学期完結型</a:t>
            </a:r>
            <a:r>
              <a:rPr lang="en-US" altLang="ja-JP" sz="2400" dirty="0"/>
              <a:t>(</a:t>
            </a:r>
            <a:r>
              <a:rPr lang="ja-JP" altLang="en-US" sz="2400" dirty="0"/>
              <a:t>前期・後期型</a:t>
            </a:r>
            <a:r>
              <a:rPr lang="en-US" altLang="ja-JP" sz="2400" dirty="0"/>
              <a:t>)</a:t>
            </a:r>
            <a:r>
              <a:rPr lang="ja-JP" altLang="en-US" sz="2400" dirty="0"/>
              <a:t>」と「学期連結型</a:t>
            </a:r>
            <a:r>
              <a:rPr lang="en-US" altLang="ja-JP" sz="2400" dirty="0"/>
              <a:t>(</a:t>
            </a:r>
            <a:r>
              <a:rPr lang="ja-JP" altLang="en-US" sz="2400" dirty="0"/>
              <a:t>通年型</a:t>
            </a:r>
            <a:r>
              <a:rPr lang="en-US" altLang="ja-JP" sz="2400" dirty="0"/>
              <a:t>)</a:t>
            </a:r>
            <a:r>
              <a:rPr lang="ja-JP" altLang="en-US" sz="2400" dirty="0"/>
              <a:t>」</a:t>
            </a:r>
            <a:endParaRPr lang="en-US" altLang="ja-JP" sz="2400" dirty="0"/>
          </a:p>
          <a:p>
            <a:r>
              <a:rPr lang="ja-JP" altLang="en-US" sz="2800" dirty="0"/>
              <a:t>授業科目と授業テーマ</a:t>
            </a:r>
            <a:endParaRPr lang="en-US" altLang="ja-JP" sz="2800" dirty="0"/>
          </a:p>
          <a:p>
            <a:pPr marL="0" indent="0">
              <a:buNone/>
            </a:pPr>
            <a:r>
              <a:rPr lang="ja-JP" altLang="en-US" sz="2400" dirty="0"/>
              <a:t>　同じ授業科目名でも複数クラス開講されている科目がある</a:t>
            </a:r>
            <a:endParaRPr lang="en-US" altLang="ja-JP" sz="2400" dirty="0"/>
          </a:p>
          <a:p>
            <a:pPr marL="0" indent="0">
              <a:buNone/>
            </a:pPr>
            <a:r>
              <a:rPr lang="ja-JP" altLang="en-US" sz="2400" dirty="0"/>
              <a:t>　が、単位認定を受けることができるのは</a:t>
            </a:r>
            <a:r>
              <a:rPr lang="en-US" altLang="ja-JP" sz="2400" dirty="0"/>
              <a:t>1</a:t>
            </a:r>
            <a:r>
              <a:rPr lang="ja-JP" altLang="en-US" sz="2400" dirty="0" err="1"/>
              <a:t>つの</a:t>
            </a:r>
            <a:r>
              <a:rPr lang="ja-JP" altLang="en-US" sz="2400" dirty="0"/>
              <a:t>科目に対し</a:t>
            </a:r>
            <a:endParaRPr lang="en-US" altLang="ja-JP" sz="2400" dirty="0"/>
          </a:p>
          <a:p>
            <a:pPr marL="0" indent="0">
              <a:buNone/>
            </a:pPr>
            <a:r>
              <a:rPr lang="ja-JP" altLang="en-US" sz="2400" dirty="0"/>
              <a:t>　</a:t>
            </a:r>
            <a:r>
              <a:rPr lang="ja-JP" altLang="en-US" sz="2400" dirty="0" err="1"/>
              <a:t>て</a:t>
            </a:r>
            <a:r>
              <a:rPr lang="en-US" altLang="ja-JP" sz="2400" dirty="0"/>
              <a:t>1</a:t>
            </a:r>
            <a:r>
              <a:rPr lang="ja-JP" altLang="en-US" sz="2400" dirty="0"/>
              <a:t>回だけ</a:t>
            </a:r>
            <a:endParaRPr lang="en-US" altLang="ja-JP" sz="2400" dirty="0"/>
          </a:p>
        </p:txBody>
      </p:sp>
      <p:sp>
        <p:nvSpPr>
          <p:cNvPr id="7" name="正方形/長方形 6">
            <a:extLst>
              <a:ext uri="{FF2B5EF4-FFF2-40B4-BE49-F238E27FC236}">
                <a16:creationId xmlns:a16="http://schemas.microsoft.com/office/drawing/2014/main" id="{DC54C297-00CD-4F1B-BCCD-57E6F7EA1577}"/>
              </a:ext>
            </a:extLst>
          </p:cNvPr>
          <p:cNvSpPr/>
          <p:nvPr/>
        </p:nvSpPr>
        <p:spPr>
          <a:xfrm>
            <a:off x="807720" y="5581082"/>
            <a:ext cx="6157858" cy="85344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hlinkClick r:id="rId4"/>
              </a:rPr>
              <a:t>（時間割表）</a:t>
            </a:r>
            <a:endParaRPr lang="en-US" altLang="ja-JP" dirty="0">
              <a:hlinkClick r:id="rId4"/>
            </a:endParaRPr>
          </a:p>
          <a:p>
            <a:pPr algn="ctr"/>
            <a:r>
              <a:rPr lang="en-US" altLang="ja-JP" dirty="0">
                <a:hlinkClick r:id="rId4"/>
              </a:rPr>
              <a:t>https://pecorino.ws.ryukoku.ac.jp/sys/info/media-g/shakaigakubu.pdf</a:t>
            </a:r>
            <a:endParaRPr kumimoji="1" lang="ja-JP" altLang="en-US" dirty="0"/>
          </a:p>
        </p:txBody>
      </p:sp>
    </p:spTree>
    <p:extLst>
      <p:ext uri="{BB962C8B-B14F-4D97-AF65-F5344CB8AC3E}">
        <p14:creationId xmlns:p14="http://schemas.microsoft.com/office/powerpoint/2010/main" val="20731287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第１部　履修の心得　４</a:t>
            </a:r>
            <a:br>
              <a:rPr kumimoji="1" lang="en-US" altLang="ja-JP" dirty="0"/>
            </a:br>
            <a:r>
              <a:rPr kumimoji="1" lang="ja-JP" altLang="en-US" dirty="0"/>
              <a:t>　　　　</a:t>
            </a:r>
            <a:r>
              <a:rPr lang="ja-JP" altLang="en-US" dirty="0">
                <a:solidFill>
                  <a:srgbClr val="0033CC"/>
                </a:solidFill>
              </a:rPr>
              <a:t>履修登録制度</a:t>
            </a:r>
            <a:endParaRPr kumimoji="1" lang="ja-JP" altLang="en-US" dirty="0">
              <a:solidFill>
                <a:srgbClr val="0033CC"/>
              </a:solidFill>
            </a:endParaRPr>
          </a:p>
        </p:txBody>
      </p:sp>
      <p:sp>
        <p:nvSpPr>
          <p:cNvPr id="3" name="コンテンツ プレースホルダー 2"/>
          <p:cNvSpPr>
            <a:spLocks noGrp="1"/>
          </p:cNvSpPr>
          <p:nvPr>
            <p:ph idx="1"/>
          </p:nvPr>
        </p:nvSpPr>
        <p:spPr>
          <a:xfrm>
            <a:off x="457200" y="2295527"/>
            <a:ext cx="8161507" cy="4076698"/>
          </a:xfrm>
        </p:spPr>
        <p:txBody>
          <a:bodyPr>
            <a:normAutofit/>
          </a:bodyPr>
          <a:lstStyle/>
          <a:p>
            <a:pPr>
              <a:buFont typeface="Wingdings" panose="05000000000000000000" pitchFamily="2" charset="2"/>
              <a:buChar char="n"/>
            </a:pPr>
            <a:r>
              <a:rPr lang="ja-JP" altLang="en-US" sz="2800" dirty="0"/>
              <a:t>履修登録とは</a:t>
            </a:r>
            <a:endParaRPr lang="en-US" altLang="ja-JP" sz="2800" dirty="0"/>
          </a:p>
          <a:p>
            <a:pPr marL="0" indent="0">
              <a:buNone/>
            </a:pPr>
            <a:r>
              <a:rPr lang="ja-JP" altLang="en-US" dirty="0"/>
              <a:t>　科目を履修するための手続き。</a:t>
            </a:r>
            <a:endParaRPr lang="en-US" altLang="ja-JP" dirty="0"/>
          </a:p>
          <a:p>
            <a:pPr marL="0" indent="0">
              <a:buNone/>
            </a:pPr>
            <a:r>
              <a:rPr lang="ja-JP" altLang="en-US" dirty="0"/>
              <a:t>　登録をしていない科目は単位の認定を受けることができません。</a:t>
            </a:r>
            <a:endParaRPr lang="en-US" altLang="ja-JP" dirty="0"/>
          </a:p>
          <a:p>
            <a:pPr>
              <a:buFont typeface="Wingdings" panose="05000000000000000000" pitchFamily="2" charset="2"/>
              <a:buChar char="n"/>
            </a:pPr>
            <a:r>
              <a:rPr lang="ja-JP" altLang="en-US" sz="2800" dirty="0"/>
              <a:t>履修登録スケジュール</a:t>
            </a:r>
            <a:r>
              <a:rPr lang="ja-JP" altLang="en-US" sz="2400" dirty="0"/>
              <a:t>　</a:t>
            </a:r>
            <a:r>
              <a:rPr lang="ja-JP" altLang="en-US" dirty="0"/>
              <a:t>⇒後のページで、提示します。</a:t>
            </a:r>
            <a:endParaRPr lang="en-US" altLang="ja-JP" dirty="0"/>
          </a:p>
          <a:p>
            <a:pPr>
              <a:buFont typeface="Wingdings" panose="05000000000000000000" pitchFamily="2" charset="2"/>
              <a:buChar char="n"/>
            </a:pPr>
            <a:r>
              <a:rPr lang="ja-JP" altLang="en-US" sz="2800" dirty="0"/>
              <a:t>履修登録制限単位数について</a:t>
            </a:r>
            <a:endParaRPr lang="en-US" altLang="ja-JP" sz="2800" dirty="0"/>
          </a:p>
          <a:p>
            <a:pPr marL="0" indent="0">
              <a:buNone/>
            </a:pPr>
            <a:r>
              <a:rPr lang="ja-JP" altLang="en-US" dirty="0"/>
              <a:t>　</a:t>
            </a:r>
            <a:r>
              <a:rPr lang="ja-JP" altLang="en-US" sz="2400" dirty="0"/>
              <a:t>半期上限：</a:t>
            </a:r>
            <a:r>
              <a:rPr lang="en-US" altLang="ja-JP" sz="2400" dirty="0"/>
              <a:t>24</a:t>
            </a:r>
            <a:r>
              <a:rPr lang="ja-JP" altLang="en-US" sz="2400" dirty="0"/>
              <a:t>単位</a:t>
            </a:r>
            <a:endParaRPr lang="en-US" altLang="ja-JP" sz="2400" dirty="0"/>
          </a:p>
          <a:p>
            <a:pPr marL="0" indent="0">
              <a:buNone/>
            </a:pPr>
            <a:r>
              <a:rPr lang="ja-JP" altLang="en-US" dirty="0"/>
              <a:t>　</a:t>
            </a:r>
            <a:r>
              <a:rPr lang="en-US" altLang="ja-JP" dirty="0"/>
              <a:t>※</a:t>
            </a:r>
            <a:r>
              <a:rPr lang="ja-JP" altLang="en-US" dirty="0"/>
              <a:t>履修登録制限単位数に含まれない科目もあります。</a:t>
            </a:r>
            <a:endParaRPr lang="en-US" altLang="ja-JP" dirty="0"/>
          </a:p>
        </p:txBody>
      </p:sp>
      <p:pic>
        <p:nvPicPr>
          <p:cNvPr id="5" name="図 4"/>
          <p:cNvPicPr>
            <a:picLocks noChangeAspect="1"/>
          </p:cNvPicPr>
          <p:nvPr/>
        </p:nvPicPr>
        <p:blipFill>
          <a:blip r:embed="rId3"/>
          <a:stretch>
            <a:fillRect/>
          </a:stretch>
        </p:blipFill>
        <p:spPr>
          <a:xfrm>
            <a:off x="7119214" y="5971979"/>
            <a:ext cx="2106727" cy="967954"/>
          </a:xfrm>
          <a:prstGeom prst="rect">
            <a:avLst/>
          </a:prstGeom>
        </p:spPr>
      </p:pic>
      <p:sp>
        <p:nvSpPr>
          <p:cNvPr id="4" name="スライド番号プレースホルダー 3"/>
          <p:cNvSpPr>
            <a:spLocks noGrp="1"/>
          </p:cNvSpPr>
          <p:nvPr>
            <p:ph type="sldNum" sz="quarter" idx="12"/>
          </p:nvPr>
        </p:nvSpPr>
        <p:spPr/>
        <p:txBody>
          <a:bodyPr/>
          <a:lstStyle/>
          <a:p>
            <a:fld id="{57AF16DE-A0D5-4438-950F-5B1E159C2C28}" type="slidenum">
              <a:rPr lang="en-US" smtClean="0"/>
              <a:t>7</a:t>
            </a:fld>
            <a:endParaRPr lang="en-US"/>
          </a:p>
        </p:txBody>
      </p:sp>
    </p:spTree>
    <p:extLst>
      <p:ext uri="{BB962C8B-B14F-4D97-AF65-F5344CB8AC3E}">
        <p14:creationId xmlns:p14="http://schemas.microsoft.com/office/powerpoint/2010/main" val="3347635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第１部　履修の心得　５</a:t>
            </a:r>
            <a:br>
              <a:rPr kumimoji="1" lang="en-US" altLang="ja-JP" dirty="0"/>
            </a:br>
            <a:r>
              <a:rPr kumimoji="1" lang="ja-JP" altLang="en-US" dirty="0"/>
              <a:t>　　　　</a:t>
            </a:r>
            <a:r>
              <a:rPr lang="ja-JP" altLang="en-US" dirty="0">
                <a:solidFill>
                  <a:srgbClr val="0033CC"/>
                </a:solidFill>
              </a:rPr>
              <a:t>履修登録</a:t>
            </a:r>
            <a:endParaRPr kumimoji="1" lang="ja-JP" altLang="en-US" dirty="0">
              <a:solidFill>
                <a:srgbClr val="0033CC"/>
              </a:solidFill>
            </a:endParaRPr>
          </a:p>
        </p:txBody>
      </p:sp>
      <p:sp>
        <p:nvSpPr>
          <p:cNvPr id="3" name="コンテンツ プレースホルダー 2"/>
          <p:cNvSpPr>
            <a:spLocks noGrp="1"/>
          </p:cNvSpPr>
          <p:nvPr>
            <p:ph idx="1"/>
          </p:nvPr>
        </p:nvSpPr>
        <p:spPr>
          <a:xfrm>
            <a:off x="650536" y="2057400"/>
            <a:ext cx="8161507" cy="4572000"/>
          </a:xfrm>
        </p:spPr>
        <p:txBody>
          <a:bodyPr>
            <a:normAutofit/>
          </a:bodyPr>
          <a:lstStyle/>
          <a:p>
            <a:pPr marL="0" indent="0">
              <a:buNone/>
            </a:pPr>
            <a:endParaRPr lang="en-US" altLang="ja-JP" dirty="0"/>
          </a:p>
          <a:p>
            <a:pPr>
              <a:buFont typeface="Wingdings" panose="05000000000000000000" pitchFamily="2" charset="2"/>
              <a:buChar char="n"/>
            </a:pPr>
            <a:r>
              <a:rPr lang="ja-JP" altLang="en-US" sz="4000" dirty="0"/>
              <a:t>履修登録の要件について</a:t>
            </a:r>
            <a:endParaRPr lang="en-US" altLang="ja-JP" sz="4000" dirty="0"/>
          </a:p>
          <a:p>
            <a:pPr marL="0" indent="0">
              <a:buNone/>
            </a:pPr>
            <a:endParaRPr lang="en-US" altLang="ja-JP" sz="4000" dirty="0"/>
          </a:p>
          <a:p>
            <a:pPr>
              <a:buFont typeface="Wingdings" panose="05000000000000000000" pitchFamily="2" charset="2"/>
              <a:buChar char="n"/>
            </a:pPr>
            <a:r>
              <a:rPr lang="ja-JP" altLang="en-US" sz="4000" dirty="0"/>
              <a:t>履修登録にあたっての注意点</a:t>
            </a:r>
            <a:endParaRPr lang="en-US" altLang="ja-JP" sz="4000" dirty="0"/>
          </a:p>
          <a:p>
            <a:pPr>
              <a:buFont typeface="Wingdings" panose="05000000000000000000" pitchFamily="2" charset="2"/>
              <a:buChar char="n"/>
            </a:pPr>
            <a:endParaRPr lang="en-US" altLang="ja-JP" sz="4000" dirty="0"/>
          </a:p>
          <a:p>
            <a:pPr marL="0" indent="0">
              <a:buNone/>
            </a:pPr>
            <a:endParaRPr lang="en-US" altLang="ja-JP" sz="3200" dirty="0"/>
          </a:p>
          <a:p>
            <a:pPr marL="0" indent="0">
              <a:buNone/>
            </a:pPr>
            <a:endParaRPr lang="en-US" altLang="ja-JP" sz="1600" dirty="0"/>
          </a:p>
          <a:p>
            <a:pPr marL="0" indent="0">
              <a:buNone/>
            </a:pPr>
            <a:endParaRPr lang="en-US" altLang="ja-JP" dirty="0"/>
          </a:p>
          <a:p>
            <a:endParaRPr lang="en-US" altLang="ja-JP" dirty="0"/>
          </a:p>
        </p:txBody>
      </p:sp>
      <p:pic>
        <p:nvPicPr>
          <p:cNvPr id="5" name="図 4"/>
          <p:cNvPicPr>
            <a:picLocks noChangeAspect="1"/>
          </p:cNvPicPr>
          <p:nvPr/>
        </p:nvPicPr>
        <p:blipFill>
          <a:blip r:embed="rId3"/>
          <a:stretch>
            <a:fillRect/>
          </a:stretch>
        </p:blipFill>
        <p:spPr>
          <a:xfrm>
            <a:off x="7119214" y="5971979"/>
            <a:ext cx="2106727" cy="967954"/>
          </a:xfrm>
          <a:prstGeom prst="rect">
            <a:avLst/>
          </a:prstGeom>
        </p:spPr>
      </p:pic>
      <p:sp>
        <p:nvSpPr>
          <p:cNvPr id="4" name="スライド番号プレースホルダー 3"/>
          <p:cNvSpPr>
            <a:spLocks noGrp="1"/>
          </p:cNvSpPr>
          <p:nvPr>
            <p:ph type="sldNum" sz="quarter" idx="12"/>
          </p:nvPr>
        </p:nvSpPr>
        <p:spPr/>
        <p:txBody>
          <a:bodyPr/>
          <a:lstStyle/>
          <a:p>
            <a:fld id="{57AF16DE-A0D5-4438-950F-5B1E159C2C28}" type="slidenum">
              <a:rPr lang="en-US" smtClean="0"/>
              <a:t>8</a:t>
            </a:fld>
            <a:endParaRPr lang="en-US"/>
          </a:p>
        </p:txBody>
      </p:sp>
    </p:spTree>
    <p:extLst>
      <p:ext uri="{BB962C8B-B14F-4D97-AF65-F5344CB8AC3E}">
        <p14:creationId xmlns:p14="http://schemas.microsoft.com/office/powerpoint/2010/main" val="42315056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第１部　履修の心得　６</a:t>
            </a:r>
            <a:br>
              <a:rPr kumimoji="1" lang="en-US" altLang="ja-JP" dirty="0"/>
            </a:br>
            <a:r>
              <a:rPr kumimoji="1" lang="ja-JP" altLang="en-US" dirty="0"/>
              <a:t>　　　　</a:t>
            </a:r>
            <a:r>
              <a:rPr lang="ja-JP" altLang="en-US" dirty="0">
                <a:solidFill>
                  <a:srgbClr val="0033CC"/>
                </a:solidFill>
              </a:rPr>
              <a:t>履修辞退制度</a:t>
            </a:r>
            <a:endParaRPr kumimoji="1" lang="ja-JP" altLang="en-US" dirty="0">
              <a:solidFill>
                <a:srgbClr val="0033CC"/>
              </a:solidFill>
            </a:endParaRPr>
          </a:p>
        </p:txBody>
      </p:sp>
      <p:sp>
        <p:nvSpPr>
          <p:cNvPr id="3" name="コンテンツ プレースホルダー 2"/>
          <p:cNvSpPr>
            <a:spLocks noGrp="1"/>
          </p:cNvSpPr>
          <p:nvPr>
            <p:ph idx="1"/>
          </p:nvPr>
        </p:nvSpPr>
        <p:spPr>
          <a:xfrm>
            <a:off x="457201" y="2085975"/>
            <a:ext cx="8427721" cy="4341406"/>
          </a:xfrm>
        </p:spPr>
        <p:txBody>
          <a:bodyPr>
            <a:normAutofit/>
          </a:bodyPr>
          <a:lstStyle/>
          <a:p>
            <a:pPr>
              <a:buFont typeface="Wingdings" panose="05000000000000000000" pitchFamily="2" charset="2"/>
              <a:buChar char="n"/>
            </a:pPr>
            <a:r>
              <a:rPr lang="ja-JP" altLang="en-US" sz="3200" dirty="0"/>
              <a:t>履修辞退制度とは</a:t>
            </a:r>
            <a:endParaRPr lang="en-US" altLang="ja-JP" sz="3200" dirty="0"/>
          </a:p>
          <a:p>
            <a:pPr marL="0" indent="0">
              <a:buNone/>
            </a:pPr>
            <a:r>
              <a:rPr lang="ja-JP" altLang="en-US" sz="2200" dirty="0"/>
              <a:t>授業を受けてみたものの、やむを得ない理由がある場合に自分自身の判断で履修を辞退することができる制度</a:t>
            </a:r>
            <a:endParaRPr lang="en-US" altLang="ja-JP" sz="2200" dirty="0"/>
          </a:p>
          <a:p>
            <a:pPr>
              <a:buFont typeface="Wingdings" panose="05000000000000000000" pitchFamily="2" charset="2"/>
              <a:buChar char="n"/>
            </a:pPr>
            <a:r>
              <a:rPr lang="en-US" altLang="ja-JP" sz="3200" dirty="0"/>
              <a:t>2020</a:t>
            </a:r>
            <a:r>
              <a:rPr lang="ja-JP" altLang="en-US" sz="3200" dirty="0"/>
              <a:t>年度の履修辞退日程</a:t>
            </a:r>
            <a:endParaRPr lang="en-US" altLang="ja-JP" sz="3200" dirty="0"/>
          </a:p>
          <a:p>
            <a:pPr marL="0" indent="0">
              <a:buNone/>
            </a:pPr>
            <a:r>
              <a:rPr lang="ja-JP" altLang="en-US" sz="2400" dirty="0"/>
              <a:t>　第</a:t>
            </a:r>
            <a:r>
              <a:rPr lang="en-US" altLang="ja-JP" sz="2400" dirty="0"/>
              <a:t>1</a:t>
            </a:r>
            <a:r>
              <a:rPr lang="ja-JP" altLang="en-US" sz="2400" dirty="0"/>
              <a:t>学期：</a:t>
            </a:r>
            <a:r>
              <a:rPr lang="en-US" altLang="ja-JP" sz="2400" dirty="0"/>
              <a:t>2020</a:t>
            </a:r>
            <a:r>
              <a:rPr lang="ja-JP" altLang="en-US" sz="2400" dirty="0"/>
              <a:t>年</a:t>
            </a:r>
            <a:r>
              <a:rPr lang="en-US" altLang="ja-JP" sz="2400" dirty="0"/>
              <a:t>5</a:t>
            </a:r>
            <a:r>
              <a:rPr lang="ja-JP" altLang="en-US" sz="2400" dirty="0"/>
              <a:t>月</a:t>
            </a:r>
            <a:r>
              <a:rPr lang="en-US" altLang="ja-JP" sz="2400" dirty="0"/>
              <a:t>11</a:t>
            </a:r>
            <a:r>
              <a:rPr lang="ja-JP" altLang="en-US" sz="2400" dirty="0"/>
              <a:t>日（月）～</a:t>
            </a:r>
            <a:r>
              <a:rPr lang="en-US" altLang="ja-JP" sz="2400" dirty="0"/>
              <a:t>5</a:t>
            </a:r>
            <a:r>
              <a:rPr lang="ja-JP" altLang="en-US" sz="2400" dirty="0"/>
              <a:t>月</a:t>
            </a:r>
            <a:r>
              <a:rPr lang="en-US" altLang="ja-JP" sz="2400" dirty="0"/>
              <a:t>15</a:t>
            </a:r>
            <a:r>
              <a:rPr lang="ja-JP" altLang="en-US" sz="2400" dirty="0"/>
              <a:t>日（金）</a:t>
            </a:r>
            <a:endParaRPr lang="en-US" altLang="ja-JP" sz="2400" dirty="0"/>
          </a:p>
          <a:p>
            <a:pPr marL="0" indent="0">
              <a:buNone/>
            </a:pPr>
            <a:r>
              <a:rPr lang="ja-JP" altLang="en-US" sz="2400" dirty="0"/>
              <a:t>　第</a:t>
            </a:r>
            <a:r>
              <a:rPr lang="en-US" altLang="ja-JP" sz="2400" dirty="0"/>
              <a:t>2</a:t>
            </a:r>
            <a:r>
              <a:rPr lang="ja-JP" altLang="en-US" sz="2400" dirty="0"/>
              <a:t>学期：</a:t>
            </a:r>
            <a:r>
              <a:rPr lang="en-US" altLang="ja-JP" sz="2400" dirty="0"/>
              <a:t>10</a:t>
            </a:r>
            <a:r>
              <a:rPr lang="ja-JP" altLang="en-US" sz="2400" dirty="0"/>
              <a:t>月上旬～中旬を予定</a:t>
            </a:r>
            <a:endParaRPr lang="en-US" altLang="ja-JP" sz="2400" dirty="0"/>
          </a:p>
          <a:p>
            <a:pPr marL="0" indent="0">
              <a:buNone/>
            </a:pPr>
            <a:r>
              <a:rPr lang="ja-JP" altLang="en-US" dirty="0"/>
              <a:t>　（追って発表予定。ポータルサイトや掲示を確認すること）</a:t>
            </a:r>
            <a:endParaRPr lang="en-US" altLang="ja-JP" dirty="0"/>
          </a:p>
        </p:txBody>
      </p:sp>
      <p:pic>
        <p:nvPicPr>
          <p:cNvPr id="5" name="図 4"/>
          <p:cNvPicPr>
            <a:picLocks noChangeAspect="1"/>
          </p:cNvPicPr>
          <p:nvPr/>
        </p:nvPicPr>
        <p:blipFill>
          <a:blip r:embed="rId3"/>
          <a:stretch>
            <a:fillRect/>
          </a:stretch>
        </p:blipFill>
        <p:spPr>
          <a:xfrm>
            <a:off x="7119214" y="5971979"/>
            <a:ext cx="2106727" cy="967954"/>
          </a:xfrm>
          <a:prstGeom prst="rect">
            <a:avLst/>
          </a:prstGeom>
        </p:spPr>
      </p:pic>
      <p:sp>
        <p:nvSpPr>
          <p:cNvPr id="4" name="スライド番号プレースホルダー 3"/>
          <p:cNvSpPr>
            <a:spLocks noGrp="1"/>
          </p:cNvSpPr>
          <p:nvPr>
            <p:ph type="sldNum" sz="quarter" idx="12"/>
          </p:nvPr>
        </p:nvSpPr>
        <p:spPr/>
        <p:txBody>
          <a:bodyPr/>
          <a:lstStyle/>
          <a:p>
            <a:fld id="{57AF16DE-A0D5-4438-950F-5B1E159C2C28}" type="slidenum">
              <a:rPr lang="en-US" smtClean="0"/>
              <a:t>9</a:t>
            </a:fld>
            <a:endParaRPr lang="en-US"/>
          </a:p>
        </p:txBody>
      </p:sp>
    </p:spTree>
    <p:extLst>
      <p:ext uri="{BB962C8B-B14F-4D97-AF65-F5344CB8AC3E}">
        <p14:creationId xmlns:p14="http://schemas.microsoft.com/office/powerpoint/2010/main" val="1662790638"/>
      </p:ext>
    </p:extLst>
  </p:cSld>
  <p:clrMapOvr>
    <a:masterClrMapping/>
  </p:clrMapOvr>
</p:sld>
</file>

<file path=ppt/theme/theme1.xml><?xml version="1.0" encoding="utf-8"?>
<a:theme xmlns:a="http://schemas.openxmlformats.org/drawingml/2006/main" name="プラザ">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シック">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プラザ.thmx</Template>
  <TotalTime>8362</TotalTime>
  <Words>8810</Words>
  <Application>Microsoft Office PowerPoint</Application>
  <PresentationFormat>画面に合わせる (4:3)</PresentationFormat>
  <Paragraphs>963</Paragraphs>
  <Slides>36</Slides>
  <Notes>36</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36</vt:i4>
      </vt:variant>
    </vt:vector>
  </HeadingPairs>
  <TitlesOfParts>
    <vt:vector size="44" baseType="lpstr">
      <vt:lpstr>ＭＳ Ｐゴシック</vt:lpstr>
      <vt:lpstr>ＭＳ ゴシック</vt:lpstr>
      <vt:lpstr>メイリオ</vt:lpstr>
      <vt:lpstr>Calibri</vt:lpstr>
      <vt:lpstr>Century Gothic</vt:lpstr>
      <vt:lpstr>Wingdings</vt:lpstr>
      <vt:lpstr>Wingdings 2</vt:lpstr>
      <vt:lpstr>プラザ</vt:lpstr>
      <vt:lpstr>ｺﾐｭﾆﾃｨﾏﾈｼﾞﾒﾝﾄ学科 編・転入生対象 履修説明</vt:lpstr>
      <vt:lpstr>大学での学びかた</vt:lpstr>
      <vt:lpstr>龍谷大学・社会学部が定める方針・ポリシーについて</vt:lpstr>
      <vt:lpstr>第１部　履修の心得　１ 　　　単位制度と単位の認定</vt:lpstr>
      <vt:lpstr>第１部　履修の心得　２　　　　　　　　　　 　　　　授業科目の開設方法</vt:lpstr>
      <vt:lpstr>第１部　履修の心得　３　　　　　　　　　　 　　　　授業科目の開設方法</vt:lpstr>
      <vt:lpstr>第１部　履修の心得　４ 　　　　履修登録制度</vt:lpstr>
      <vt:lpstr>第１部　履修の心得　５ 　　　　履修登録</vt:lpstr>
      <vt:lpstr>第１部　履修の心得　６ 　　　　履修辞退制度</vt:lpstr>
      <vt:lpstr>第１部　履修の心得　７ 　　　　　成績評価</vt:lpstr>
      <vt:lpstr>第２部　教育課程　１ 　　　教育課程の編成方法</vt:lpstr>
      <vt:lpstr>第２部　教育課程　２ 　　　教育課程の編成方法</vt:lpstr>
      <vt:lpstr>PowerPoint プレゼンテーション</vt:lpstr>
      <vt:lpstr>PowerPoint プレゼンテーション</vt:lpstr>
      <vt:lpstr>PowerPoint プレゼンテーション</vt:lpstr>
      <vt:lpstr>第２部　教育課程 ５　　　　　　　　　　 　コミュニティマネジメント学科の設置科目と履修方法</vt:lpstr>
      <vt:lpstr>時間割の作り方　１</vt:lpstr>
      <vt:lpstr>コミュニティマネジメント学科 第3学年第1学期（第5セメスター）の必修科目</vt:lpstr>
      <vt:lpstr>時間割の作り方　２</vt:lpstr>
      <vt:lpstr>時間割の作り方　３</vt:lpstr>
      <vt:lpstr>教職課程</vt:lpstr>
      <vt:lpstr>レクリエーション インストラクターとは</vt:lpstr>
      <vt:lpstr>矯正・保護課程とは</vt:lpstr>
      <vt:lpstr>時間割の作り方　４</vt:lpstr>
      <vt:lpstr>時間割ができたら 　　　　履修登録</vt:lpstr>
      <vt:lpstr>予備登録・事前登録</vt:lpstr>
      <vt:lpstr>履修登録（本登録）</vt:lpstr>
      <vt:lpstr>授業開始</vt:lpstr>
      <vt:lpstr>単位を修得できなかったら…</vt:lpstr>
      <vt:lpstr>よくある質問</vt:lpstr>
      <vt:lpstr>よくある質問</vt:lpstr>
      <vt:lpstr>事務連絡１</vt:lpstr>
      <vt:lpstr>事務連絡２</vt:lpstr>
      <vt:lpstr>事務連絡３</vt:lpstr>
      <vt:lpstr>事務連絡４</vt:lpstr>
      <vt:lpstr>分からないことは…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大学での学び</dc:title>
  <dc:creator>山田 容</dc:creator>
  <cp:lastModifiedBy>渡邊 浩之</cp:lastModifiedBy>
  <cp:revision>608</cp:revision>
  <cp:lastPrinted>2020-03-30T10:52:55Z</cp:lastPrinted>
  <dcterms:created xsi:type="dcterms:W3CDTF">2014-01-14T15:42:19Z</dcterms:created>
  <dcterms:modified xsi:type="dcterms:W3CDTF">2020-03-31T09:32:35Z</dcterms:modified>
</cp:coreProperties>
</file>