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339" r:id="rId2"/>
    <p:sldId id="256" r:id="rId3"/>
    <p:sldId id="340" r:id="rId4"/>
    <p:sldId id="342" r:id="rId5"/>
    <p:sldId id="438" r:id="rId6"/>
    <p:sldId id="422" r:id="rId7"/>
    <p:sldId id="382" r:id="rId8"/>
    <p:sldId id="383" r:id="rId9"/>
    <p:sldId id="384" r:id="rId10"/>
    <p:sldId id="420" r:id="rId11"/>
    <p:sldId id="421" r:id="rId12"/>
    <p:sldId id="387" r:id="rId13"/>
    <p:sldId id="388" r:id="rId14"/>
    <p:sldId id="440" r:id="rId15"/>
    <p:sldId id="441" r:id="rId16"/>
    <p:sldId id="442" r:id="rId17"/>
    <p:sldId id="443" r:id="rId18"/>
    <p:sldId id="373" r:id="rId19"/>
    <p:sldId id="445" r:id="rId20"/>
    <p:sldId id="446" r:id="rId21"/>
    <p:sldId id="447" r:id="rId22"/>
    <p:sldId id="449" r:id="rId23"/>
    <p:sldId id="450" r:id="rId24"/>
    <p:sldId id="451" r:id="rId25"/>
    <p:sldId id="452" r:id="rId26"/>
    <p:sldId id="453" r:id="rId27"/>
    <p:sldId id="404" r:id="rId28"/>
    <p:sldId id="405" r:id="rId29"/>
    <p:sldId id="454" r:id="rId30"/>
    <p:sldId id="455" r:id="rId31"/>
    <p:sldId id="423" r:id="rId32"/>
    <p:sldId id="409" r:id="rId33"/>
    <p:sldId id="365" r:id="rId34"/>
    <p:sldId id="410" r:id="rId35"/>
    <p:sldId id="431" r:id="rId36"/>
    <p:sldId id="432" r:id="rId37"/>
    <p:sldId id="430" r:id="rId38"/>
    <p:sldId id="433" r:id="rId39"/>
    <p:sldId id="437"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EDF430-7108-457E-9848-1D1659AFE84F}">
          <p14:sldIdLst>
            <p14:sldId id="339"/>
            <p14:sldId id="256"/>
            <p14:sldId id="340"/>
            <p14:sldId id="342"/>
            <p14:sldId id="438"/>
            <p14:sldId id="422"/>
            <p14:sldId id="382"/>
            <p14:sldId id="383"/>
            <p14:sldId id="384"/>
            <p14:sldId id="420"/>
            <p14:sldId id="421"/>
            <p14:sldId id="387"/>
            <p14:sldId id="388"/>
            <p14:sldId id="440"/>
            <p14:sldId id="441"/>
            <p14:sldId id="442"/>
            <p14:sldId id="443"/>
            <p14:sldId id="373"/>
            <p14:sldId id="445"/>
            <p14:sldId id="446"/>
            <p14:sldId id="447"/>
            <p14:sldId id="449"/>
            <p14:sldId id="450"/>
            <p14:sldId id="451"/>
            <p14:sldId id="452"/>
            <p14:sldId id="453"/>
            <p14:sldId id="404"/>
            <p14:sldId id="405"/>
            <p14:sldId id="454"/>
            <p14:sldId id="455"/>
            <p14:sldId id="423"/>
            <p14:sldId id="409"/>
            <p14:sldId id="365"/>
            <p14:sldId id="410"/>
            <p14:sldId id="431"/>
            <p14:sldId id="432"/>
            <p14:sldId id="430"/>
            <p14:sldId id="433"/>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CC"/>
    <a:srgbClr val="DEC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38" autoAdjust="0"/>
    <p:restoredTop sz="56216" autoAdjust="0"/>
  </p:normalViewPr>
  <p:slideViewPr>
    <p:cSldViewPr snapToGrid="0" snapToObjects="1">
      <p:cViewPr varScale="1">
        <p:scale>
          <a:sx n="64" d="100"/>
          <a:sy n="64" d="100"/>
        </p:scale>
        <p:origin x="3180" y="54"/>
      </p:cViewPr>
      <p:guideLst>
        <p:guide orient="horz" pos="2160"/>
        <p:guide pos="2880"/>
      </p:guideLst>
    </p:cSldViewPr>
  </p:slideViewPr>
  <p:outlineViewPr>
    <p:cViewPr>
      <p:scale>
        <a:sx n="33" d="100"/>
        <a:sy n="33" d="100"/>
      </p:scale>
      <p:origin x="18" y="12564"/>
    </p:cViewPr>
  </p:outlineViewPr>
  <p:notesTextViewPr>
    <p:cViewPr>
      <p:scale>
        <a:sx n="75" d="100"/>
        <a:sy n="75" d="100"/>
      </p:scale>
      <p:origin x="0" y="0"/>
    </p:cViewPr>
  </p:notesTextViewPr>
  <p:notesViewPr>
    <p:cSldViewPr snapToGrid="0" snapToObjects="1">
      <p:cViewPr varScale="1">
        <p:scale>
          <a:sx n="63" d="100"/>
          <a:sy n="63" d="100"/>
        </p:scale>
        <p:origin x="-2934" y="-13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6247" cy="496731"/>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2"/>
            <a:ext cx="2946246" cy="496731"/>
          </a:xfrm>
          <a:prstGeom prst="rect">
            <a:avLst/>
          </a:prstGeom>
        </p:spPr>
        <p:txBody>
          <a:bodyPr vert="horz" lIns="92108" tIns="46054" rIns="92108" bIns="46054" rtlCol="0"/>
          <a:lstStyle>
            <a:lvl1pPr algn="r">
              <a:defRPr sz="1200"/>
            </a:lvl1pPr>
          </a:lstStyle>
          <a:p>
            <a:fld id="{98BB1839-C84B-43DB-9155-C55B1015B9D3}" type="datetimeFigureOut">
              <a:rPr kumimoji="1" lang="ja-JP" altLang="en-US" smtClean="0"/>
              <a:t>2020/3/31</a:t>
            </a:fld>
            <a:endParaRPr kumimoji="1" lang="ja-JP" altLang="en-US"/>
          </a:p>
        </p:txBody>
      </p:sp>
      <p:sp>
        <p:nvSpPr>
          <p:cNvPr id="4" name="フッター プレースホルダー 3"/>
          <p:cNvSpPr>
            <a:spLocks noGrp="1"/>
          </p:cNvSpPr>
          <p:nvPr>
            <p:ph type="ftr" sz="quarter" idx="2"/>
          </p:nvPr>
        </p:nvSpPr>
        <p:spPr>
          <a:xfrm>
            <a:off x="1" y="9428310"/>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6731"/>
          </a:xfrm>
          <a:prstGeom prst="rect">
            <a:avLst/>
          </a:prstGeom>
        </p:spPr>
        <p:txBody>
          <a:bodyPr vert="horz" lIns="92108" tIns="46054" rIns="92108" bIns="46054"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660" cy="496331"/>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60" cy="496331"/>
          </a:xfrm>
          <a:prstGeom prst="rect">
            <a:avLst/>
          </a:prstGeom>
        </p:spPr>
        <p:txBody>
          <a:bodyPr vert="horz" lIns="92108" tIns="46054" rIns="92108" bIns="46054" rtlCol="0"/>
          <a:lstStyle>
            <a:lvl1pPr algn="r">
              <a:defRPr sz="1200"/>
            </a:lvl1pPr>
          </a:lstStyle>
          <a:p>
            <a:fld id="{723150FD-FCF9-41D2-B175-556E19574995}" type="datetimeFigureOut">
              <a:rPr kumimoji="1" lang="ja-JP" altLang="en-US" smtClean="0"/>
              <a:t>2020/3/31</a:t>
            </a:fld>
            <a:endParaRPr kumimoji="1" lang="ja-JP" altLang="en-US"/>
          </a:p>
        </p:txBody>
      </p:sp>
      <p:sp>
        <p:nvSpPr>
          <p:cNvPr id="4" name="スライド イメージ プレースホルダー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6"/>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4"/>
            <a:ext cx="2945660" cy="4963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60" cy="496331"/>
          </a:xfrm>
          <a:prstGeom prst="rect">
            <a:avLst/>
          </a:prstGeom>
        </p:spPr>
        <p:txBody>
          <a:bodyPr vert="horz" lIns="92108" tIns="46054" rIns="92108" bIns="46054"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7704">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7704">
              <a:defRPr/>
            </a:pPr>
            <a:endParaRPr lang="en-US" altLang="ja-JP" dirty="0">
              <a:solidFill>
                <a:prstClr val="black"/>
              </a:solidFill>
            </a:endParaRPr>
          </a:p>
          <a:p>
            <a:pPr defTabSz="927704">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7704">
              <a:defRPr/>
            </a:pPr>
            <a:r>
              <a:rPr lang="ja-JP" altLang="en-US" dirty="0">
                <a:solidFill>
                  <a:prstClr val="black"/>
                </a:solidFill>
              </a:rPr>
              <a:t>①筆答試験による評価</a:t>
            </a:r>
            <a:endParaRPr lang="en-US" altLang="ja-JP" dirty="0">
              <a:solidFill>
                <a:prstClr val="black"/>
              </a:solidFill>
            </a:endParaRPr>
          </a:p>
          <a:p>
            <a:pPr defTabSz="927704">
              <a:defRPr/>
            </a:pPr>
            <a:r>
              <a:rPr lang="ja-JP" altLang="en-US" dirty="0">
                <a:solidFill>
                  <a:prstClr val="black"/>
                </a:solidFill>
              </a:rPr>
              <a:t>②レポート試験による評価</a:t>
            </a:r>
            <a:endParaRPr lang="en-US" altLang="ja-JP" dirty="0">
              <a:solidFill>
                <a:prstClr val="black"/>
              </a:solidFill>
            </a:endParaRPr>
          </a:p>
          <a:p>
            <a:pPr defTabSz="927704">
              <a:defRPr/>
            </a:pPr>
            <a:r>
              <a:rPr lang="ja-JP" altLang="en-US" dirty="0">
                <a:solidFill>
                  <a:prstClr val="black"/>
                </a:solidFill>
              </a:rPr>
              <a:t>③実技試験による評価</a:t>
            </a:r>
            <a:endParaRPr lang="en-US" altLang="ja-JP" dirty="0">
              <a:solidFill>
                <a:prstClr val="black"/>
              </a:solidFill>
            </a:endParaRPr>
          </a:p>
          <a:p>
            <a:pPr defTabSz="927704">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7704">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7704">
              <a:defRPr/>
            </a:pPr>
            <a:endParaRPr lang="en-US" altLang="ja-JP"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28</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28</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学期（後期）の履修説明会・成績表配付の日程は、掲示板およびポータルサイトでお知らせします。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14307">
              <a:defRPr/>
            </a:pPr>
            <a:r>
              <a:rPr kumimoji="1" lang="ja-JP" altLang="en-US" dirty="0"/>
              <a:t>履修要項の</a:t>
            </a:r>
            <a:r>
              <a:rPr kumimoji="1" lang="en-US" altLang="ja-JP" dirty="0"/>
              <a:t>33</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現代福祉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卒業は、大学が定める教育課程の修了であり、「学士」の学位が授与されます。</a:t>
            </a:r>
            <a:endParaRPr kumimoji="1" lang="en-US" altLang="ja-JP" dirty="0"/>
          </a:p>
          <a:p>
            <a:pPr defTabSz="927704">
              <a:defRPr/>
            </a:pPr>
            <a:endParaRPr kumimoji="1" lang="en-US" altLang="ja-JP" dirty="0"/>
          </a:p>
          <a:p>
            <a:pPr defTabSz="927704">
              <a:defRPr/>
            </a:pPr>
            <a:r>
              <a:rPr kumimoji="1" lang="ja-JP" altLang="en-US" dirty="0"/>
              <a:t>本学において、卒業認定を得ようとする者は、次の２つの要件を満たさなければなりません。</a:t>
            </a:r>
            <a:endParaRPr kumimoji="1" lang="en-US" altLang="ja-JP" dirty="0"/>
          </a:p>
          <a:p>
            <a:pPr defTabSz="927704">
              <a:defRPr/>
            </a:pPr>
            <a:endParaRPr kumimoji="1" lang="en-US" altLang="ja-JP" dirty="0"/>
          </a:p>
          <a:p>
            <a:pPr defTabSz="927704">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7704">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7704">
              <a:defRPr/>
            </a:pPr>
            <a:r>
              <a:rPr kumimoji="1" lang="ja-JP" altLang="en-US" dirty="0"/>
              <a:t>したがって、休学等による学修中断の期間は、この在学期間に加えません。</a:t>
            </a:r>
            <a:endParaRPr kumimoji="1" lang="en-US" altLang="ja-JP" dirty="0"/>
          </a:p>
          <a:p>
            <a:pPr defTabSz="927704">
              <a:defRPr/>
            </a:pPr>
            <a:endParaRPr kumimoji="1" lang="en-US" altLang="ja-JP" dirty="0"/>
          </a:p>
          <a:p>
            <a:pPr defTabSz="927704">
              <a:defRPr/>
            </a:pPr>
            <a:r>
              <a:rPr kumimoji="1" lang="ja-JP" altLang="en-US" dirty="0"/>
              <a:t>なお、皆さんは</a:t>
            </a:r>
            <a:r>
              <a:rPr kumimoji="1" lang="en-US" altLang="ja-JP" dirty="0"/>
              <a:t>3</a:t>
            </a:r>
            <a:r>
              <a:rPr kumimoji="1" lang="ja-JP" altLang="en-US" dirty="0"/>
              <a:t>年次に編・転入学されましたので、編・転入学前の大学・短期大学等での学修期間</a:t>
            </a:r>
            <a:r>
              <a:rPr kumimoji="1" lang="en-US" altLang="ja-JP" dirty="0"/>
              <a:t>2</a:t>
            </a:r>
            <a:r>
              <a:rPr kumimoji="1" lang="ja-JP" altLang="en-US" dirty="0"/>
              <a:t>年間を参入します。</a:t>
            </a:r>
            <a:endParaRPr kumimoji="1" lang="en-US" altLang="ja-JP" dirty="0"/>
          </a:p>
          <a:p>
            <a:pPr defTabSz="927704">
              <a:defRPr/>
            </a:pPr>
            <a:r>
              <a:rPr kumimoji="1" lang="ja-JP" altLang="en-US" dirty="0"/>
              <a:t>よって、本学を卒業するためには</a:t>
            </a:r>
            <a:r>
              <a:rPr kumimoji="1" lang="en-US" altLang="ja-JP" dirty="0"/>
              <a:t>2</a:t>
            </a:r>
            <a:r>
              <a:rPr kumimoji="1" lang="ja-JP" altLang="en-US" dirty="0"/>
              <a:t>年以上の在学が必要となります。</a:t>
            </a:r>
            <a:endParaRPr kumimoji="1" lang="en-US" altLang="ja-JP" dirty="0"/>
          </a:p>
          <a:p>
            <a:pPr defTabSz="927704">
              <a:defRPr/>
            </a:pPr>
            <a:endParaRPr kumimoji="1" lang="en-US" altLang="ja-JP" dirty="0"/>
          </a:p>
          <a:p>
            <a:pPr defTabSz="927704">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a:t>
            </a:r>
            <a:endParaRPr kumimoji="1" lang="en-US" altLang="ja-JP" dirty="0"/>
          </a:p>
          <a:p>
            <a:pPr defTabSz="927704">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それでは、卒業要件</a:t>
            </a:r>
            <a:r>
              <a:rPr kumimoji="1" lang="en-US" altLang="ja-JP" dirty="0"/>
              <a:t>124</a:t>
            </a:r>
            <a:r>
              <a:rPr kumimoji="1" lang="ja-JP" altLang="en-US" dirty="0"/>
              <a:t>単位の内訳について、詳しく説明します。</a:t>
            </a:r>
          </a:p>
          <a:p>
            <a:pPr defTabSz="927704">
              <a:defRPr/>
            </a:pPr>
            <a:endParaRPr kumimoji="1" lang="ja-JP" altLang="en-US" dirty="0"/>
          </a:p>
          <a:p>
            <a:pPr defTabSz="927704">
              <a:defRPr/>
            </a:pPr>
            <a:r>
              <a:rPr kumimoji="1" lang="ja-JP" altLang="en-US" dirty="0"/>
              <a:t>履修要項の</a:t>
            </a:r>
            <a:r>
              <a:rPr kumimoji="1" lang="en-US" altLang="ja-JP" dirty="0"/>
              <a:t>34</a:t>
            </a:r>
            <a:r>
              <a:rPr kumimoji="1" lang="ja-JP" altLang="en-US" dirty="0"/>
              <a:t>ページを開いてください。</a:t>
            </a:r>
          </a:p>
          <a:p>
            <a:pPr defTabSz="927704">
              <a:defRPr/>
            </a:pPr>
            <a:endParaRPr kumimoji="1" lang="ja-JP" altLang="en-US" dirty="0"/>
          </a:p>
          <a:p>
            <a:pPr defTabSz="927704">
              <a:defRPr/>
            </a:pPr>
            <a:r>
              <a:rPr kumimoji="1" lang="ja-JP" altLang="en-US" dirty="0"/>
              <a:t>現代福祉学科の卒業要件単位</a:t>
            </a:r>
            <a:r>
              <a:rPr kumimoji="1" lang="en-US" altLang="ja-JP" dirty="0"/>
              <a:t>124</a:t>
            </a:r>
            <a:r>
              <a:rPr kumimoji="1" lang="ja-JP" altLang="en-US" dirty="0"/>
              <a:t>単位の内訳は、この表の記載のとおり、授業区分ごとに履修すべき科目や単位数を指定しています。</a:t>
            </a:r>
          </a:p>
          <a:p>
            <a:pPr defTabSz="927704">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p>
          <a:p>
            <a:pPr defTabSz="927704">
              <a:defRPr/>
            </a:pPr>
            <a:endParaRPr kumimoji="1" lang="ja-JP" altLang="en-US" dirty="0"/>
          </a:p>
          <a:p>
            <a:pPr defTabSz="927704">
              <a:defRPr/>
            </a:pPr>
            <a:r>
              <a:rPr kumimoji="1" lang="ja-JP" altLang="en-US" dirty="0"/>
              <a:t>授業科目には教養教育科目と専攻科目があり、それらの科目の中には、「必修科目」「選択必修科目」「選択科目」の区分があると説明しました。</a:t>
            </a:r>
          </a:p>
          <a:p>
            <a:pPr defTabSz="927704">
              <a:defRPr/>
            </a:pPr>
            <a:endParaRPr kumimoji="1" lang="en-US" altLang="ja-JP" dirty="0"/>
          </a:p>
          <a:p>
            <a:pPr defTabSz="927704">
              <a:defRPr/>
            </a:pPr>
            <a:r>
              <a:rPr kumimoji="1" lang="ja-JP" altLang="en-US" dirty="0"/>
              <a:t>このうち、教養教育科目の必修科目である「英語総合」や「スポーツ技術学」、選択必修科目である「初修外国語」や「人文科学系科目の基幹科目」、「社会科学系科目の基幹科目」「自然科学系科目の基幹科目」については単位認定をしていますので、履修する必要はありません。</a:t>
            </a:r>
            <a:endParaRPr kumimoji="1" lang="en-US" altLang="ja-JP" dirty="0"/>
          </a:p>
          <a:p>
            <a:pPr defTabSz="927704">
              <a:defRPr/>
            </a:pPr>
            <a:r>
              <a:rPr kumimoji="1" lang="ja-JP" altLang="en-US" dirty="0"/>
              <a:t>また、本願寺派関係校からの編・転入学生は「仏教の思想」についても単位認定をしています。</a:t>
            </a:r>
            <a:endParaRPr kumimoji="1" lang="en-US" altLang="ja-JP" dirty="0"/>
          </a:p>
          <a:p>
            <a:pPr defTabSz="927704">
              <a:defRPr/>
            </a:pPr>
            <a:endParaRPr kumimoji="1" lang="en-US" altLang="ja-JP" dirty="0"/>
          </a:p>
          <a:p>
            <a:pPr defTabSz="927704">
              <a:defRPr/>
            </a:pPr>
            <a:r>
              <a:rPr kumimoji="1" lang="ja-JP" altLang="en-US" dirty="0"/>
              <a:t>専攻科目の必修科目についても、「基礎ゼミナール」や「情報処理実習</a:t>
            </a:r>
            <a:r>
              <a:rPr kumimoji="1" lang="en-US" altLang="ja-JP" dirty="0" err="1"/>
              <a:t>ⅠA</a:t>
            </a:r>
            <a:r>
              <a:rPr kumimoji="1" lang="ja-JP" altLang="en-US" dirty="0"/>
              <a:t>」「情報処理実習</a:t>
            </a:r>
            <a:r>
              <a:rPr kumimoji="1" lang="en-US" altLang="ja-JP" dirty="0" err="1"/>
              <a:t>ⅠB</a:t>
            </a:r>
            <a:r>
              <a:rPr kumimoji="1" lang="ja-JP" altLang="en-US" dirty="0"/>
              <a:t>」「社会福祉実践論」「社会イノベーション実践論」などは単位認定をしています。</a:t>
            </a:r>
          </a:p>
          <a:p>
            <a:pPr defTabSz="927704">
              <a:defRPr/>
            </a:pPr>
            <a:endParaRPr kumimoji="1" lang="en-US" altLang="ja-JP" dirty="0"/>
          </a:p>
          <a:p>
            <a:pPr defTabSz="927704">
              <a:defRPr/>
            </a:pPr>
            <a:r>
              <a:rPr kumimoji="1" lang="ja-JP" altLang="en-US" dirty="0"/>
              <a:t>専攻科目の選択必修科目については、専攻選択科目では、実習科目の中から</a:t>
            </a:r>
            <a:r>
              <a:rPr kumimoji="1" lang="en-US" altLang="ja-JP" dirty="0"/>
              <a:t>2</a:t>
            </a:r>
            <a:r>
              <a:rPr kumimoji="1" lang="ja-JP" altLang="en-US" dirty="0"/>
              <a:t>単位以上修得する必要があります。</a:t>
            </a:r>
          </a:p>
          <a:p>
            <a:pPr defTabSz="927704">
              <a:defRPr/>
            </a:pPr>
            <a:r>
              <a:rPr kumimoji="1" lang="ja-JP" altLang="en-US" dirty="0"/>
              <a:t>なお、指定の単位数を超えて修得した場合、超えた分の単位数は選択科目として集計されます。</a:t>
            </a:r>
          </a:p>
          <a:p>
            <a:pPr defTabSz="927704">
              <a:defRPr/>
            </a:pPr>
            <a:endParaRPr kumimoji="1" lang="ja-JP" altLang="en-US" dirty="0"/>
          </a:p>
          <a:p>
            <a:pPr defTabSz="927704">
              <a:defRPr/>
            </a:pPr>
            <a:r>
              <a:rPr kumimoji="1" lang="ja-JP" altLang="en-US" dirty="0"/>
              <a:t>選択科目は、開講されている複数の科目の中から自由に選択することができます。</a:t>
            </a:r>
          </a:p>
          <a:p>
            <a:pPr defTabSz="927704">
              <a:defRPr/>
            </a:pPr>
            <a:r>
              <a:rPr kumimoji="1" lang="ja-JP" altLang="en-US" dirty="0"/>
              <a:t>仮に、履修した選択科目の単位を修得できなかった場合、必ずしも同じ科目を再履修する必要はなく、別の科目を履修して決められた単位数を満たしても構いません。</a:t>
            </a:r>
          </a:p>
          <a:p>
            <a:pPr defTabSz="927704">
              <a:defRPr/>
            </a:pPr>
            <a:endParaRPr kumimoji="1" lang="ja-JP" altLang="en-US" dirty="0"/>
          </a:p>
          <a:p>
            <a:pPr defTabSz="927704">
              <a:defRPr/>
            </a:pPr>
            <a:r>
              <a:rPr kumimoji="1" lang="ja-JP" altLang="en-US" dirty="0"/>
              <a:t>そして、教養教育科目と専攻科目の他に、「フリーゾーン」という枠があります。</a:t>
            </a:r>
          </a:p>
          <a:p>
            <a:pPr defTabSz="927704">
              <a:defRPr/>
            </a:pPr>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a:t>
            </a:r>
          </a:p>
          <a:p>
            <a:pPr defTabSz="927704">
              <a:defRPr/>
            </a:pPr>
            <a:r>
              <a:rPr kumimoji="1" lang="ja-JP" altLang="en-US" dirty="0"/>
              <a:t>皆さんの学びの関心に応じて、例えば、「専門知識を身につけたい」「専門分野をより深く学びたい」という人は、このフリーゾーンを専攻科目の学びに充てることができますし、「幅広く教養知識を身につけたい」という人は、教養教育科目も学びに充てることができます。</a:t>
            </a:r>
          </a:p>
          <a:p>
            <a:pPr defTabSz="927704">
              <a:defRPr/>
            </a:pPr>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本学に編・転入学される前に、大学、短期大学等において履修した授業科目について修得した単位を本学において修得したものとして、個別に郵送した「</a:t>
            </a:r>
            <a:r>
              <a:rPr kumimoji="1" lang="en-US" altLang="ja-JP" dirty="0"/>
              <a:t>2020</a:t>
            </a:r>
            <a:r>
              <a:rPr kumimoji="1" lang="ja-JP" altLang="en-US" dirty="0"/>
              <a:t>年度社会学部編・転入学生　単位認定科目一覧」のとおり認定します。</a:t>
            </a:r>
            <a:endParaRPr kumimoji="1" lang="en-US" altLang="ja-JP" dirty="0"/>
          </a:p>
          <a:p>
            <a:endParaRPr kumimoji="1" lang="en-US" altLang="ja-JP" dirty="0"/>
          </a:p>
          <a:p>
            <a:r>
              <a:rPr kumimoji="1" lang="ja-JP" altLang="en-US" dirty="0"/>
              <a:t>履修要項</a:t>
            </a:r>
            <a:r>
              <a:rPr kumimoji="1" lang="en-US" altLang="ja-JP" dirty="0"/>
              <a:t>34</a:t>
            </a:r>
            <a:r>
              <a:rPr kumimoji="1" lang="ja-JP" altLang="en-US" dirty="0"/>
              <a:t>ページの卒業要件単位数のうち、単位認定された科目を除く科目・単位を</a:t>
            </a:r>
            <a:r>
              <a:rPr kumimoji="1" lang="en-US" altLang="ja-JP" dirty="0"/>
              <a:t>2</a:t>
            </a:r>
            <a:r>
              <a:rPr kumimoji="1" lang="ja-JP" altLang="en-US" dirty="0"/>
              <a:t>年間で履修してください。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3552626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35</a:t>
            </a:r>
            <a:r>
              <a:rPr kumimoji="1" lang="ja-JP" altLang="en-US" dirty="0"/>
              <a:t>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3</a:t>
            </a:r>
            <a:r>
              <a:rPr kumimoji="1" lang="ja-JP" altLang="en-US" dirty="0" err="1"/>
              <a:t>つの</a:t>
            </a:r>
            <a:r>
              <a:rPr kumimoji="1" lang="ja-JP" altLang="en-US" dirty="0"/>
              <a:t>科目群は進路に応じて系統的に履修できるよう分類したものであり、どこかの科目群に所属したり、履修する科目を特定したりするものではありません。</a:t>
            </a:r>
            <a:endParaRPr kumimoji="1" lang="en-US" altLang="ja-JP" dirty="0"/>
          </a:p>
          <a:p>
            <a:endParaRPr kumimoji="1" lang="en-US" altLang="ja-JP" dirty="0"/>
          </a:p>
          <a:p>
            <a:r>
              <a:rPr kumimoji="1" lang="en-US" altLang="ja-JP" dirty="0"/>
              <a:t>3</a:t>
            </a:r>
            <a:r>
              <a:rPr kumimoji="1" lang="ja-JP" altLang="en-US" dirty="0"/>
              <a:t>年次は、「実習に取り組む」学年です。</a:t>
            </a:r>
            <a:endParaRPr kumimoji="1" lang="en-US" altLang="ja-JP" dirty="0"/>
          </a:p>
          <a:p>
            <a:r>
              <a:rPr kumimoji="1" lang="ja-JP" altLang="en-US" dirty="0"/>
              <a:t>専攻科目が学びの中心になります。</a:t>
            </a:r>
            <a:endParaRPr kumimoji="1" lang="en-US" altLang="ja-JP" dirty="0"/>
          </a:p>
          <a:p>
            <a:r>
              <a:rPr kumimoji="1" lang="ja-JP" altLang="en-US" dirty="0"/>
              <a:t>また、現代福祉学演習で指導教員のもと、自分の研究テーマを絞り込んでいきます。</a:t>
            </a:r>
            <a:endParaRPr kumimoji="1" lang="en-US" altLang="ja-JP" dirty="0"/>
          </a:p>
          <a:p>
            <a:r>
              <a:rPr kumimoji="1" lang="ja-JP" altLang="en-US" dirty="0"/>
              <a:t>さらに、社会福祉士国家試験受験資格の取得に必要な実習や「社会福祉調査実習」など、専攻科目の選択必修科目が多く配置されています。</a:t>
            </a:r>
            <a:endParaRPr kumimoji="1" lang="en-US" altLang="ja-JP" dirty="0"/>
          </a:p>
          <a:p>
            <a:endParaRPr kumimoji="1" lang="en-US" altLang="ja-JP" dirty="0"/>
          </a:p>
          <a:p>
            <a:r>
              <a:rPr kumimoji="1" lang="en-US" altLang="ja-JP" dirty="0"/>
              <a:t>4</a:t>
            </a:r>
            <a:r>
              <a:rPr kumimoji="1" lang="ja-JP" altLang="en-US" dirty="0"/>
              <a:t>年次は、「これまでの経験を卒業研究にまとめる」学年です。</a:t>
            </a:r>
            <a:endParaRPr kumimoji="1" lang="en-US" altLang="ja-JP" dirty="0"/>
          </a:p>
          <a:p>
            <a:r>
              <a:rPr kumimoji="1" lang="ja-JP" altLang="en-US" dirty="0"/>
              <a:t>卒業要件単位を順調に修得できれば、現代福祉学演習と卒業研究のみとなる学生も多くいます。</a:t>
            </a:r>
          </a:p>
          <a:p>
            <a:endParaRPr kumimoji="1" lang="en-US" altLang="ja-JP" dirty="0"/>
          </a:p>
          <a:p>
            <a:r>
              <a:rPr kumimoji="1" lang="ja-JP" altLang="en-US" dirty="0"/>
              <a:t>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就職活動と並行しながら、学びの集大成として本格的に卒業研究に取り組みます。</a:t>
            </a:r>
            <a:endParaRPr kumimoji="1" lang="en-US" altLang="ja-JP" dirty="0"/>
          </a:p>
          <a:p>
            <a:endParaRPr kumimoji="1" lang="en-US" altLang="ja-JP" dirty="0"/>
          </a:p>
          <a:p>
            <a:r>
              <a:rPr kumimoji="1" lang="ja-JP" altLang="en-US" dirty="0"/>
              <a:t>また、精神保健福祉士国家試験受験資格の取得に必要な実習や特別支援学校教員免許取得のための実習は</a:t>
            </a:r>
            <a:r>
              <a:rPr kumimoji="1" lang="en-US" altLang="ja-JP" dirty="0"/>
              <a:t>4</a:t>
            </a:r>
            <a:r>
              <a:rPr kumimoji="1" lang="ja-JP" altLang="en-US" dirty="0"/>
              <a:t>年次に配置されています。</a:t>
            </a:r>
            <a:endParaRPr kumimoji="1" lang="en-US" altLang="ja-JP" dirty="0"/>
          </a:p>
          <a:p>
            <a:endParaRPr kumimoji="1" lang="en-US" altLang="ja-JP" dirty="0"/>
          </a:p>
          <a:p>
            <a:r>
              <a:rPr kumimoji="1" lang="ja-JP" altLang="en-US" dirty="0"/>
              <a:t>有意義な</a:t>
            </a:r>
            <a:r>
              <a:rPr kumimoji="1" lang="en-US" altLang="ja-JP" dirty="0"/>
              <a:t>2</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7704">
              <a:defRPr/>
            </a:pPr>
            <a:r>
              <a:rPr kumimoji="1" lang="ja-JP" altLang="en-US" dirty="0"/>
              <a:t>履修要項の</a:t>
            </a:r>
            <a:r>
              <a:rPr kumimoji="1" lang="en-US" altLang="ja-JP" dirty="0"/>
              <a:t>36</a:t>
            </a:r>
            <a:r>
              <a:rPr kumimoji="1" lang="ja-JP" altLang="en-US" dirty="0"/>
              <a:t>ページ以降の設置科目一覧を確認してください。</a:t>
            </a:r>
            <a:endParaRPr kumimoji="1" lang="en-US" altLang="ja-JP" dirty="0"/>
          </a:p>
          <a:p>
            <a:pPr defTabSz="927704">
              <a:defRPr/>
            </a:pPr>
            <a:endParaRPr kumimoji="1" lang="en-US" altLang="ja-JP" dirty="0"/>
          </a:p>
          <a:p>
            <a:pPr defTabSz="927704">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年次・１」に丸印のついている科目、「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41</a:t>
            </a:r>
            <a:r>
              <a:rPr kumimoji="1" lang="ja-JP" altLang="en-US" dirty="0"/>
              <a:t>～</a:t>
            </a:r>
            <a:r>
              <a:rPr kumimoji="1" lang="en-US" altLang="ja-JP" dirty="0"/>
              <a:t>42</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なお、他学科（社会学科、コミュニティマネジメント学科）が提供する学部共通講義については、上限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22</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対象科目やスケジュールは、後ほど提示します。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先修制が設定されている教養教育科目は、履修要項の</a:t>
            </a:r>
            <a:r>
              <a:rPr kumimoji="1" lang="en-US" altLang="ja-JP" dirty="0"/>
              <a:t>48</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51</a:t>
            </a:r>
            <a:r>
              <a:rPr kumimoji="1" lang="ja-JP" altLang="en-US" dirty="0"/>
              <a:t>ページに記載のとおりです。</a:t>
            </a:r>
            <a:endParaRPr kumimoji="1" lang="en-US" altLang="ja-JP" dirty="0"/>
          </a:p>
          <a:p>
            <a:r>
              <a:rPr kumimoji="1" lang="ja-JP" altLang="en-US" dirty="0"/>
              <a:t>例えば、①のＢ群下から３行目、「精神保健福祉援助実習」（精神保健福祉士国家試験受験資格取得に必要な実習科目）を</a:t>
            </a:r>
            <a:r>
              <a:rPr kumimoji="1" lang="en-US" altLang="ja-JP" dirty="0"/>
              <a:t>4</a:t>
            </a:r>
            <a:r>
              <a:rPr kumimoji="1" lang="ja-JP" altLang="en-US" dirty="0"/>
              <a:t>年次で履修する場合、第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セメスター）で「社会福祉援助技術現場実習</a:t>
            </a:r>
            <a:r>
              <a:rPr kumimoji="1" lang="en-US" altLang="ja-JP" dirty="0"/>
              <a:t>Ⅰ</a:t>
            </a:r>
            <a:r>
              <a:rPr kumimoji="1" lang="ja-JP" altLang="en-US" dirty="0"/>
              <a:t>」（社会福祉士国家試験受験資格取得に必要な実習科目）の単位を修得している必要があります。</a:t>
            </a:r>
            <a:endParaRPr kumimoji="1" lang="en-US" altLang="ja-JP" dirty="0"/>
          </a:p>
          <a:p>
            <a:r>
              <a:rPr kumimoji="1" lang="ja-JP" altLang="en-US" dirty="0"/>
              <a:t>また、編・転入学生が第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セメスター）で「社会福祉援助技術現場実習</a:t>
            </a:r>
            <a:r>
              <a:rPr kumimoji="1" lang="en-US" altLang="ja-JP" dirty="0"/>
              <a:t>Ⅰ</a:t>
            </a:r>
            <a:r>
              <a:rPr kumimoji="1" lang="ja-JP" altLang="en-US" dirty="0"/>
              <a:t>」（社会福祉士国家試験受験資格の取得に必要な実習科目：選択必修科目）の履修を希望する場合、第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セメスター）で①社会福祉原論（</a:t>
            </a:r>
            <a:r>
              <a:rPr kumimoji="1" lang="en-US" altLang="ja-JP" dirty="0"/>
              <a:t>4</a:t>
            </a:r>
            <a:r>
              <a:rPr kumimoji="1" lang="ja-JP" altLang="en-US" dirty="0"/>
              <a:t>単位）、②ソーシャルワーク演習</a:t>
            </a:r>
            <a:r>
              <a:rPr kumimoji="1" lang="en-US" altLang="ja-JP" dirty="0"/>
              <a:t>Ⅱ</a:t>
            </a:r>
            <a:r>
              <a:rPr kumimoji="1" lang="ja-JP" altLang="en-US" dirty="0"/>
              <a:t>（</a:t>
            </a:r>
            <a:r>
              <a:rPr kumimoji="1" lang="en-US" altLang="ja-JP" dirty="0"/>
              <a:t>4</a:t>
            </a:r>
            <a:r>
              <a:rPr kumimoji="1" lang="ja-JP" altLang="en-US" dirty="0"/>
              <a:t>単位）、③社会福祉援助技術現場実習指導</a:t>
            </a:r>
            <a:r>
              <a:rPr kumimoji="1" lang="en-US" altLang="ja-JP" dirty="0" err="1"/>
              <a:t>ⅠA</a:t>
            </a:r>
            <a:r>
              <a:rPr kumimoji="1" lang="ja-JP" altLang="en-US" dirty="0"/>
              <a:t>（</a:t>
            </a:r>
            <a:r>
              <a:rPr kumimoji="1" lang="en-US" altLang="ja-JP" dirty="0"/>
              <a:t>2</a:t>
            </a:r>
            <a:r>
              <a:rPr kumimoji="1" lang="ja-JP" altLang="en-US" dirty="0"/>
              <a:t>単位）、④社会福祉士指定科目</a:t>
            </a:r>
            <a:r>
              <a:rPr kumimoji="1" lang="en-US" altLang="ja-JP" dirty="0"/>
              <a:t>12</a:t>
            </a:r>
            <a:r>
              <a:rPr kumimoji="1" lang="ja-JP" altLang="en-US" dirty="0"/>
              <a:t>単位以上（①～③を除く）を修得済み（編・転入学時に単位認定済み）であることが条件となります（履修要項</a:t>
            </a:r>
            <a:r>
              <a:rPr kumimoji="1" lang="en-US" altLang="ja-JP" dirty="0"/>
              <a:t>52</a:t>
            </a:r>
            <a:r>
              <a:rPr kumimoji="1" lang="ja-JP" altLang="en-US" dirty="0"/>
              <a:t>ページ（</a:t>
            </a:r>
            <a:r>
              <a:rPr kumimoji="1" lang="en-US" altLang="ja-JP" dirty="0"/>
              <a:t>5</a:t>
            </a:r>
            <a:r>
              <a:rPr kumimoji="1" lang="ja-JP" altLang="en-US" dirty="0"/>
              <a:t>））。</a:t>
            </a:r>
            <a:endParaRPr kumimoji="1" lang="en-US" altLang="ja-JP" dirty="0"/>
          </a:p>
          <a:p>
            <a:endParaRPr kumimoji="1" lang="en-US" altLang="ja-JP" dirty="0"/>
          </a:p>
          <a:p>
            <a:r>
              <a:rPr kumimoji="1" lang="ja-JP" altLang="en-US" dirty="0"/>
              <a:t>社会福祉士指定科目については、履修要項</a:t>
            </a:r>
            <a:r>
              <a:rPr kumimoji="1" lang="en-US" altLang="ja-JP" dirty="0"/>
              <a:t>62</a:t>
            </a:r>
            <a:r>
              <a:rPr kumimoji="1" lang="ja-JP" altLang="en-US" dirty="0"/>
              <a:t>ページ</a:t>
            </a:r>
            <a:r>
              <a:rPr kumimoji="1" lang="en-US" altLang="ja-JP" dirty="0"/>
              <a:t>【</a:t>
            </a:r>
            <a:r>
              <a:rPr kumimoji="1" lang="ja-JP" altLang="en-US" dirty="0"/>
              <a:t>表１</a:t>
            </a:r>
            <a:r>
              <a:rPr kumimoji="1" lang="en-US" altLang="ja-JP" dirty="0"/>
              <a:t>】</a:t>
            </a:r>
            <a:r>
              <a:rPr kumimoji="1" lang="ja-JP" altLang="en-US" dirty="0"/>
              <a:t>を参照してください。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36</a:t>
            </a:r>
            <a:r>
              <a:rPr kumimoji="1" lang="ja-JP" altLang="en-US" dirty="0"/>
              <a:t>ページ～</a:t>
            </a:r>
            <a:r>
              <a:rPr kumimoji="1" lang="en-US" altLang="ja-JP" dirty="0"/>
              <a:t>41</a:t>
            </a:r>
            <a:r>
              <a:rPr kumimoji="1" lang="ja-JP" altLang="en-US" dirty="0"/>
              <a:t>ページの科目一覧で、第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セメスター）に配当されている必修科目と下級年次配当科目のうち単位認定されていない必修科目を確認してください。</a:t>
            </a:r>
            <a:endParaRPr kumimoji="1" lang="en-US" altLang="ja-JP" dirty="0"/>
          </a:p>
          <a:p>
            <a:r>
              <a:rPr kumimoji="1" lang="ja-JP" altLang="en-US" dirty="0"/>
              <a:t>次に、時間割表で、それぞれの科目が何曜日何講時に開講されてるかを調べます。</a:t>
            </a:r>
            <a:endParaRPr kumimoji="1" lang="en-US" altLang="ja-JP" dirty="0"/>
          </a:p>
          <a:p>
            <a:endParaRPr kumimoji="1" lang="en-US" altLang="ja-JP" dirty="0"/>
          </a:p>
          <a:p>
            <a:r>
              <a:rPr kumimoji="1" lang="ja-JP" altLang="en-US" dirty="0"/>
              <a:t>時間割表は、</a:t>
            </a:r>
            <a:r>
              <a:rPr kumimoji="1" lang="en-US" altLang="ja-JP" dirty="0"/>
              <a:t>Web</a:t>
            </a:r>
            <a:r>
              <a:rPr kumimoji="1" lang="ja-JP" altLang="en-US" dirty="0"/>
              <a:t>履修登録画面で確認できます。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第３学年第</a:t>
            </a:r>
            <a:r>
              <a:rPr kumimoji="1" lang="en-US" altLang="ja-JP" dirty="0"/>
              <a:t>1</a:t>
            </a:r>
            <a:r>
              <a:rPr kumimoji="1" lang="ja-JP" altLang="en-US" dirty="0"/>
              <a:t>学期（第５セメスター）に配当されている必修科目と単位認定されていない必修科目は記載のとおりです。</a:t>
            </a:r>
          </a:p>
          <a:p>
            <a:endParaRPr kumimoji="1" lang="en-US" altLang="ja-JP" dirty="0"/>
          </a:p>
          <a:p>
            <a:r>
              <a:rPr kumimoji="1" lang="ja-JP" altLang="en-US" dirty="0"/>
              <a:t>教養教育科目の必修科目は、原則として単位認定しています。</a:t>
            </a:r>
          </a:p>
          <a:p>
            <a:r>
              <a:rPr kumimoji="1" lang="ja-JP" altLang="en-US" dirty="0"/>
              <a:t>ただし、本願寺派関係校以外からの編入生については、「仏教の思想</a:t>
            </a:r>
            <a:r>
              <a:rPr kumimoji="1" lang="en-US" altLang="ja-JP" dirty="0"/>
              <a:t>A</a:t>
            </a:r>
            <a:r>
              <a:rPr kumimoji="1" lang="ja-JP" altLang="en-US" dirty="0"/>
              <a:t>」「仏教の思想</a:t>
            </a:r>
            <a:r>
              <a:rPr kumimoji="1" lang="en-US" altLang="ja-JP" dirty="0"/>
              <a:t>B</a:t>
            </a:r>
            <a:r>
              <a:rPr kumimoji="1" lang="ja-JP" altLang="en-US" dirty="0"/>
              <a:t>」（第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セメスター）で履修）を履修する必要があります。</a:t>
            </a:r>
            <a:endParaRPr kumimoji="1" lang="en-US" altLang="ja-JP" dirty="0"/>
          </a:p>
          <a:p>
            <a:r>
              <a:rPr kumimoji="1" lang="ja-JP" altLang="en-US" dirty="0"/>
              <a:t>仏教の思想クラスについては、後で説明する</a:t>
            </a:r>
            <a:r>
              <a:rPr kumimoji="1" lang="en-US" altLang="ja-JP" dirty="0"/>
              <a:t>Web</a:t>
            </a:r>
            <a:r>
              <a:rPr kumimoji="1" lang="ja-JP" altLang="en-US" dirty="0"/>
              <a:t>履修登録画面で確認してください。</a:t>
            </a:r>
            <a:endParaRPr kumimoji="1" lang="en-US" altLang="ja-JP" dirty="0"/>
          </a:p>
          <a:p>
            <a:endParaRPr kumimoji="1" lang="ja-JP" altLang="en-US" dirty="0"/>
          </a:p>
          <a:p>
            <a:r>
              <a:rPr kumimoji="1" lang="ja-JP" altLang="en-US" dirty="0"/>
              <a:t>専攻科目では、「現代福祉学演習</a:t>
            </a:r>
            <a:r>
              <a:rPr kumimoji="1" lang="en-US" altLang="ja-JP" dirty="0" err="1"/>
              <a:t>ⅠA</a:t>
            </a:r>
            <a:r>
              <a:rPr kumimoji="1" lang="ja-JP" altLang="en-US" dirty="0"/>
              <a:t>」を履修します。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皆さんの必修科目を時間割表に当てはめると、表のとおりとなります。</a:t>
            </a:r>
            <a:endParaRPr kumimoji="1" lang="en-US" altLang="ja-JP" dirty="0"/>
          </a:p>
          <a:p>
            <a:endParaRPr kumimoji="1" lang="en-US" altLang="ja-JP" dirty="0"/>
          </a:p>
          <a:p>
            <a:r>
              <a:rPr kumimoji="1" lang="ja-JP" altLang="en-US" dirty="0"/>
              <a:t>必ずご自身でも時間割表で確認してください。</a:t>
            </a:r>
            <a:endParaRPr kumimoji="1" lang="en-US" altLang="ja-JP" dirty="0"/>
          </a:p>
          <a:p>
            <a:endParaRPr kumimoji="1" lang="en-US" altLang="ja-JP" dirty="0"/>
          </a:p>
          <a:p>
            <a:r>
              <a:rPr kumimoji="1" lang="ja-JP" altLang="en-US" dirty="0"/>
              <a:t>なお、「社会福祉原論」は、火曜日</a:t>
            </a:r>
            <a:r>
              <a:rPr kumimoji="1" lang="en-US" altLang="ja-JP" dirty="0"/>
              <a:t>3</a:t>
            </a:r>
            <a:r>
              <a:rPr kumimoji="1" lang="ja-JP" altLang="en-US" dirty="0"/>
              <a:t>講時と金曜日</a:t>
            </a:r>
            <a:r>
              <a:rPr kumimoji="1" lang="en-US" altLang="ja-JP" dirty="0"/>
              <a:t>3</a:t>
            </a:r>
            <a:r>
              <a:rPr kumimoji="1" lang="ja-JP" altLang="en-US" dirty="0"/>
              <a:t>講時の週</a:t>
            </a:r>
            <a:r>
              <a:rPr kumimoji="1" lang="en-US" altLang="ja-JP" dirty="0"/>
              <a:t>2</a:t>
            </a:r>
            <a:r>
              <a:rPr kumimoji="1" lang="ja-JP" altLang="en-US" dirty="0"/>
              <a:t>回授業が行われます。</a:t>
            </a:r>
            <a:endParaRPr kumimoji="1" lang="en-US" altLang="ja-JP" dirty="0"/>
          </a:p>
          <a:p>
            <a:r>
              <a:rPr kumimoji="1" lang="ja-JP" altLang="en-US" dirty="0"/>
              <a:t>一方の授業に出席するだけでは履修したことにはなりませんので、注意してください。</a:t>
            </a:r>
            <a:endParaRPr kumimoji="1" lang="en-US" altLang="ja-JP" dirty="0"/>
          </a:p>
          <a:p>
            <a:endParaRPr kumimoji="1" lang="en-US" altLang="ja-JP" dirty="0"/>
          </a:p>
          <a:p>
            <a:r>
              <a:rPr kumimoji="1" lang="ja-JP" altLang="en-US" dirty="0"/>
              <a:t>ここまでで</a:t>
            </a:r>
            <a:r>
              <a:rPr kumimoji="1" lang="en-US" altLang="ja-JP" dirty="0"/>
              <a:t>6</a:t>
            </a:r>
            <a:r>
              <a:rPr kumimoji="1" lang="ja-JP" altLang="en-US" dirty="0"/>
              <a:t>単位分の時間割が決まりました。</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19</a:t>
            </a:fld>
            <a:endParaRPr kumimoji="1" lang="ja-JP" altLang="en-US"/>
          </a:p>
        </p:txBody>
      </p:sp>
    </p:spTree>
    <p:extLst>
      <p:ext uri="{BB962C8B-B14F-4D97-AF65-F5344CB8AC3E}">
        <p14:creationId xmlns:p14="http://schemas.microsoft.com/office/powerpoint/2010/main" val="10126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en-US" altLang="ja-JP" dirty="0"/>
          </a:p>
          <a:p>
            <a:r>
              <a:rPr kumimoji="1" lang="ja-JP" altLang="en-US" dirty="0"/>
              <a:t>この資料は、これからの大学生活をスムーズにスタートするための大切な内容です。</a:t>
            </a:r>
          </a:p>
          <a:p>
            <a:r>
              <a:rPr kumimoji="1" lang="ja-JP" altLang="en-US" dirty="0"/>
              <a:t>よく読んでください。</a:t>
            </a:r>
          </a:p>
          <a:p>
            <a:endParaRPr kumimoji="1" lang="ja-JP" altLang="en-US" dirty="0"/>
          </a:p>
          <a:p>
            <a:r>
              <a:rPr kumimoji="1" lang="ja-JP" altLang="en-US" dirty="0"/>
              <a:t>皆さんは、これから</a:t>
            </a:r>
            <a:r>
              <a:rPr kumimoji="1" lang="en-US" altLang="ja-JP" dirty="0"/>
              <a:t>2</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2</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分からないことがあれば、まずはこの履修要項で調べてください。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pPr defTabSz="914307">
              <a:defRPr/>
            </a:pPr>
            <a:r>
              <a:rPr kumimoji="1" lang="ja-JP" altLang="en-US" dirty="0"/>
              <a:t>教養教育科目の選択必修科目は、すべて単位認定されています。</a:t>
            </a:r>
            <a:endParaRPr kumimoji="1" lang="en-US" altLang="ja-JP" dirty="0"/>
          </a:p>
          <a:p>
            <a:pPr defTabSz="914307">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3580010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r>
              <a:rPr kumimoji="1" lang="ja-JP" altLang="en-US" dirty="0"/>
              <a:t>専攻科目の選択必修科目は、社会福祉援助技術現場実習</a:t>
            </a:r>
            <a:r>
              <a:rPr kumimoji="1" lang="en-US" altLang="ja-JP" dirty="0"/>
              <a:t>Ⅰ</a:t>
            </a:r>
            <a:r>
              <a:rPr kumimoji="1" lang="ja-JP" altLang="en-US" dirty="0"/>
              <a:t>（第</a:t>
            </a:r>
            <a:r>
              <a:rPr kumimoji="1" lang="en-US" altLang="ja-JP" dirty="0"/>
              <a:t>3</a:t>
            </a:r>
            <a:r>
              <a:rPr kumimoji="1" lang="ja-JP" altLang="en-US" dirty="0"/>
              <a:t>学年第</a:t>
            </a:r>
            <a:r>
              <a:rPr kumimoji="1" lang="en-US" altLang="ja-JP" dirty="0"/>
              <a:t>2</a:t>
            </a:r>
            <a:r>
              <a:rPr kumimoji="1" lang="ja-JP" altLang="en-US" dirty="0"/>
              <a:t>学期・</a:t>
            </a:r>
            <a:r>
              <a:rPr kumimoji="1" lang="en-US" altLang="ja-JP" dirty="0"/>
              <a:t>6</a:t>
            </a:r>
            <a:r>
              <a:rPr kumimoji="1" lang="ja-JP" altLang="en-US" dirty="0"/>
              <a:t>単位）、社会福祉調査実習（第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2</a:t>
            </a:r>
            <a:r>
              <a:rPr kumimoji="1" lang="ja-JP" altLang="en-US" dirty="0"/>
              <a:t>学期・</a:t>
            </a:r>
            <a:r>
              <a:rPr kumimoji="1" lang="en-US" altLang="ja-JP" dirty="0"/>
              <a:t>2</a:t>
            </a:r>
            <a:r>
              <a:rPr kumimoji="1" lang="ja-JP" altLang="en-US" dirty="0"/>
              <a:t>単位）、特別支援教育実習（第</a:t>
            </a:r>
            <a:r>
              <a:rPr kumimoji="1" lang="en-US" altLang="ja-JP" dirty="0"/>
              <a:t>4</a:t>
            </a:r>
            <a:r>
              <a:rPr kumimoji="1" lang="ja-JP" altLang="en-US" dirty="0"/>
              <a:t>学年第</a:t>
            </a:r>
            <a:r>
              <a:rPr kumimoji="1" lang="en-US" altLang="ja-JP" dirty="0"/>
              <a:t>1</a:t>
            </a:r>
            <a:r>
              <a:rPr kumimoji="1" lang="ja-JP" altLang="en-US" dirty="0"/>
              <a:t>学期－第</a:t>
            </a:r>
            <a:r>
              <a:rPr kumimoji="1" lang="en-US" altLang="ja-JP" dirty="0"/>
              <a:t>2</a:t>
            </a:r>
            <a:r>
              <a:rPr kumimoji="1" lang="ja-JP" altLang="en-US" dirty="0"/>
              <a:t>学期・</a:t>
            </a:r>
            <a:r>
              <a:rPr kumimoji="1" lang="en-US" altLang="ja-JP" dirty="0"/>
              <a:t>3</a:t>
            </a:r>
            <a:r>
              <a:rPr kumimoji="1" lang="ja-JP" altLang="en-US" dirty="0"/>
              <a:t>単位）、情報処理実習</a:t>
            </a:r>
            <a:r>
              <a:rPr kumimoji="1" lang="en-US" altLang="ja-JP" dirty="0" err="1"/>
              <a:t>ⅡA</a:t>
            </a:r>
            <a:r>
              <a:rPr kumimoji="1" lang="ja-JP" altLang="en-US" dirty="0"/>
              <a:t>（第</a:t>
            </a:r>
            <a:r>
              <a:rPr kumimoji="1" lang="en-US" altLang="ja-JP" dirty="0"/>
              <a:t>2</a:t>
            </a:r>
            <a:r>
              <a:rPr kumimoji="1" lang="ja-JP" altLang="en-US" dirty="0"/>
              <a:t>学年第</a:t>
            </a:r>
            <a:r>
              <a:rPr kumimoji="1" lang="en-US" altLang="ja-JP" dirty="0"/>
              <a:t>1</a:t>
            </a:r>
            <a:r>
              <a:rPr kumimoji="1" lang="ja-JP" altLang="en-US" dirty="0"/>
              <a:t>学期・</a:t>
            </a:r>
            <a:r>
              <a:rPr kumimoji="1" lang="en-US" altLang="ja-JP" dirty="0"/>
              <a:t>1</a:t>
            </a:r>
            <a:r>
              <a:rPr kumimoji="1" lang="ja-JP" altLang="en-US" dirty="0"/>
              <a:t>単位）、情報処理実習</a:t>
            </a:r>
            <a:r>
              <a:rPr kumimoji="1" lang="en-US" altLang="ja-JP" dirty="0" err="1"/>
              <a:t>ⅡB</a:t>
            </a:r>
            <a:r>
              <a:rPr kumimoji="1" lang="ja-JP" altLang="en-US" dirty="0"/>
              <a:t>（第</a:t>
            </a:r>
            <a:r>
              <a:rPr kumimoji="1" lang="en-US" altLang="ja-JP" dirty="0"/>
              <a:t>2</a:t>
            </a:r>
            <a:r>
              <a:rPr kumimoji="1" lang="ja-JP" altLang="en-US" dirty="0"/>
              <a:t>学年第</a:t>
            </a:r>
            <a:r>
              <a:rPr kumimoji="1" lang="en-US" altLang="ja-JP" dirty="0"/>
              <a:t>2</a:t>
            </a:r>
            <a:r>
              <a:rPr kumimoji="1" lang="ja-JP" altLang="en-US" dirty="0"/>
              <a:t>学期・</a:t>
            </a:r>
            <a:r>
              <a:rPr kumimoji="1" lang="en-US" altLang="ja-JP" dirty="0"/>
              <a:t>1</a:t>
            </a:r>
            <a:r>
              <a:rPr kumimoji="1" lang="ja-JP" altLang="en-US" dirty="0"/>
              <a:t>単位）から</a:t>
            </a:r>
            <a:r>
              <a:rPr kumimoji="1" lang="en-US" altLang="ja-JP" dirty="0"/>
              <a:t>2</a:t>
            </a:r>
            <a:r>
              <a:rPr kumimoji="1" lang="ja-JP" altLang="en-US" dirty="0"/>
              <a:t>単位以上を修得しなければなりません。</a:t>
            </a:r>
            <a:endParaRPr kumimoji="1" lang="en-US" altLang="ja-JP" dirty="0"/>
          </a:p>
          <a:p>
            <a:r>
              <a:rPr kumimoji="1" lang="ja-JP" altLang="en-US" dirty="0"/>
              <a:t>このうち、第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セメスター）に配当されている科目は「社会福祉調査実習」と「情報処理実習</a:t>
            </a:r>
            <a:r>
              <a:rPr kumimoji="1" lang="en-US" altLang="ja-JP" dirty="0" err="1"/>
              <a:t>ⅡA</a:t>
            </a:r>
            <a:r>
              <a:rPr kumimoji="1" lang="ja-JP" altLang="en-US" dirty="0"/>
              <a:t>」です。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なお、「情報処理実習</a:t>
            </a:r>
            <a:r>
              <a:rPr kumimoji="1" lang="en-US" altLang="ja-JP" dirty="0" err="1"/>
              <a:t>ⅡA</a:t>
            </a:r>
            <a:r>
              <a:rPr kumimoji="1" lang="ja-JP" altLang="en-US" dirty="0"/>
              <a:t>」の履修を希望する場合は、事前登録を行う必要があります。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ただし、受講者数の関係で、必ずしも受講が許可される訳ではありませんので、ご了承ください。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また、「社会福祉調査実習」には先修条件が設定されていますので、履修するためには「社会福祉調査論」の単位を修得しているか、単位を認定されている必要があります。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21</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36</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a:t>
            </a:r>
            <a:r>
              <a:rPr kumimoji="1" lang="en-US" altLang="ja-JP" dirty="0"/>
              <a:t>3</a:t>
            </a:r>
            <a:r>
              <a:rPr kumimoji="1" lang="ja-JP" altLang="en-US" dirty="0"/>
              <a:t>」に丸印のついている科目、「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en-US" altLang="ja-JP"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現代福祉学科では中学校教諭一種免許状（社会）、高等学校教諭一種免許状（公民）、特別支援学校教諭一種免許状（知的障害者）（肢体不自由者）（病弱者）の取得が可能です。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また、必ずしも履修できる時間割を保証している訳ではありませんが、高等学校教諭一種免許状（地理歴史）を取得することもできます（別途申請が必要です）。</a:t>
            </a:r>
            <a:endParaRPr kumimoji="1" lang="en-US" altLang="ja-JP" dirty="0"/>
          </a:p>
          <a:p>
            <a:r>
              <a:rPr kumimoji="1" lang="ja-JP" altLang="en-US" dirty="0"/>
              <a:t>なお、特別支援学校教諭一種免許状の取得を希望する人は、基礎資格として小学校、中学校、高等学校教諭普通免許状の取得（同時取得可）が必要ですので、注意してください。</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38</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40</a:t>
            </a:r>
            <a:r>
              <a:rPr kumimoji="1" lang="ja-JP" altLang="en-US" dirty="0"/>
              <a:t>ページから</a:t>
            </a:r>
            <a:r>
              <a:rPr kumimoji="1" lang="en-US" altLang="ja-JP" dirty="0"/>
              <a:t>41</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また、教職課程に必要な科目の中には、人権論や教育原論、日本国憲法のような教養教育科目や、日本史概説やライフコースとセーフティネットのような専攻科目の中から選択できる科目があります。</a:t>
            </a:r>
            <a:endParaRPr kumimoji="1" lang="en-US" altLang="ja-JP" dirty="0"/>
          </a:p>
          <a:p>
            <a:endParaRPr kumimoji="1" lang="en-US" altLang="ja-JP" dirty="0"/>
          </a:p>
          <a:p>
            <a:r>
              <a:rPr kumimoji="1" lang="ja-JP" altLang="en-US" dirty="0"/>
              <a:t>ちなみに、履修要項の</a:t>
            </a:r>
            <a:r>
              <a:rPr kumimoji="1" lang="en-US" altLang="ja-JP" dirty="0"/>
              <a:t>39</a:t>
            </a:r>
            <a:r>
              <a:rPr kumimoji="1" lang="ja-JP" altLang="en-US" dirty="0"/>
              <a:t>ページ以降を見ていただくと、日本史概説や社会保障論などは、専攻科目の選択科目であることが分かります。</a:t>
            </a:r>
            <a:endParaRPr kumimoji="1" lang="en-US" altLang="ja-JP" dirty="0"/>
          </a:p>
          <a:p>
            <a:r>
              <a:rPr kumimoji="1" lang="ja-JP" altLang="en-US" dirty="0"/>
              <a:t>つまり、これらの科目の単位を修得した場合、教員免許取得の要件とともに、卒業要件単位の選択科目の要件も満たすことができます。</a:t>
            </a:r>
            <a:endParaRPr kumimoji="1" lang="en-US" altLang="ja-JP" dirty="0"/>
          </a:p>
          <a:p>
            <a:endParaRPr kumimoji="1" lang="en-US" altLang="ja-JP" dirty="0"/>
          </a:p>
          <a:p>
            <a:r>
              <a:rPr kumimoji="1" lang="ja-JP" altLang="en-US" dirty="0"/>
              <a:t>教員免許取得のために必要な科目はたくさんありますので、しっかりとした計画を立てて履修するようにしましょう。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61</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社会福祉士」とは、社会福祉士の名称を用いて、専門的知識および技術をもって、身体上、精神上の障害や環境上の理由により日常生活を営むのに支障がある者の福祉に関する相談に応じ、助言、指導、福祉サービスを提供するとともに、医師や保健医療サービス提供者、その他関係者の連絡および調整その他援助を行うことを職務とします。</a:t>
            </a:r>
          </a:p>
          <a:p>
            <a:endParaRPr kumimoji="1" lang="ja-JP" altLang="en-US" dirty="0"/>
          </a:p>
          <a:p>
            <a:r>
              <a:rPr kumimoji="1" lang="ja-JP" altLang="en-US" dirty="0"/>
              <a:t>社会福祉士指定科目に対応する現代福祉学科開講科目は、履修要項</a:t>
            </a:r>
            <a:r>
              <a:rPr kumimoji="1" lang="en-US" altLang="ja-JP" dirty="0"/>
              <a:t>62</a:t>
            </a:r>
            <a:r>
              <a:rPr kumimoji="1" lang="ja-JP" altLang="en-US" dirty="0"/>
              <a:t>ページ</a:t>
            </a:r>
            <a:r>
              <a:rPr kumimoji="1" lang="en-US" altLang="ja-JP" dirty="0"/>
              <a:t>【</a:t>
            </a:r>
            <a:r>
              <a:rPr kumimoji="1" lang="ja-JP" altLang="en-US" dirty="0"/>
              <a:t>表</a:t>
            </a:r>
            <a:r>
              <a:rPr kumimoji="1" lang="en-US" altLang="ja-JP" dirty="0"/>
              <a:t>1】</a:t>
            </a:r>
            <a:r>
              <a:rPr kumimoji="1" lang="ja-JP" altLang="en-US" dirty="0"/>
              <a:t>のとおりです。</a:t>
            </a:r>
            <a:endParaRPr kumimoji="1" lang="en-US" altLang="ja-JP" dirty="0"/>
          </a:p>
          <a:p>
            <a:r>
              <a:rPr kumimoji="1" lang="en-US" altLang="ja-JP" dirty="0"/>
              <a:t>1</a:t>
            </a:r>
            <a:r>
              <a:rPr kumimoji="1" lang="ja-JP" altLang="en-US" dirty="0"/>
              <a:t>つでも条件を満たさない状態で卒業した場合、社会福祉士国家試験受験資格を取得することはできませんので、注意してください。</a:t>
            </a:r>
            <a:endParaRPr kumimoji="1" lang="en-US" altLang="ja-JP" dirty="0"/>
          </a:p>
          <a:p>
            <a:endParaRPr kumimoji="1" lang="en-US" altLang="ja-JP" dirty="0"/>
          </a:p>
          <a:p>
            <a:r>
              <a:rPr kumimoji="1" lang="ja-JP" altLang="en-US" dirty="0"/>
              <a:t>資格取得に必要な科目がたくさんありますので、卒業要件単位と併せて計画的に履修してください。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24</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教職課程以外にも、社会学科で取得できる資格やプログラムがあります。</a:t>
            </a:r>
            <a:endParaRPr kumimoji="1" lang="en-US" altLang="ja-JP" dirty="0"/>
          </a:p>
          <a:p>
            <a:pPr defTabSz="927704">
              <a:defRPr/>
            </a:pPr>
            <a:endParaRPr kumimoji="1" lang="en-US" altLang="ja-JP" dirty="0"/>
          </a:p>
          <a:p>
            <a:pPr defTabSz="927704">
              <a:defRPr/>
            </a:pPr>
            <a:r>
              <a:rPr kumimoji="1" lang="ja-JP" altLang="en-US" dirty="0"/>
              <a:t>履修要項の</a:t>
            </a:r>
            <a:r>
              <a:rPr kumimoji="1" lang="en-US" altLang="ja-JP" dirty="0"/>
              <a:t>61</a:t>
            </a:r>
            <a:r>
              <a:rPr kumimoji="1" lang="ja-JP" altLang="en-US" dirty="0"/>
              <a:t>ページを開いてください。</a:t>
            </a:r>
            <a:endParaRPr kumimoji="1" lang="en-US" altLang="ja-JP" dirty="0"/>
          </a:p>
          <a:p>
            <a:pPr defTabSz="927704">
              <a:defRPr/>
            </a:pPr>
            <a:endParaRPr kumimoji="1" lang="en-US" altLang="ja-JP" dirty="0"/>
          </a:p>
          <a:p>
            <a:r>
              <a:rPr kumimoji="1" lang="ja-JP" altLang="en-US" dirty="0"/>
              <a:t>「精神保健福祉士」とは、精神保健福祉士の名称を用いて</a:t>
            </a:r>
            <a:r>
              <a:rPr lang="ja-JP" altLang="en-US" sz="1200" dirty="0"/>
              <a:t>精神障害者の保健および福祉に関する専門的知識および技術をもって、精神科病院その他の医療施設において精神障害の医療を受け、または精神障害者の社会復帰の促進を図るための施設を利用する者の地域相談支援の利用に関する相談に応じ、助言、指導、日常生活への適応のために必要な区連その他の援助を行うことを職務とし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本学では社会福祉士と精神保健福祉士国家試験受験資格の両方を取得することができます。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ただし、精神保健福祉士国家試験受験資格だけを取得することはできません。</a:t>
            </a:r>
            <a:endParaRPr kumimoji="1" lang="en-US" altLang="ja-JP" dirty="0"/>
          </a:p>
          <a:p>
            <a:endParaRPr kumimoji="1" lang="ja-JP" altLang="en-US" dirty="0"/>
          </a:p>
          <a:p>
            <a:r>
              <a:rPr kumimoji="1" lang="ja-JP" altLang="en-US" dirty="0"/>
              <a:t>精神保健福祉士指定科目に対応する現代福祉学科開講科目は、履修要項</a:t>
            </a:r>
            <a:r>
              <a:rPr kumimoji="1" lang="en-US" altLang="ja-JP" dirty="0"/>
              <a:t>63</a:t>
            </a:r>
            <a:r>
              <a:rPr kumimoji="1" lang="ja-JP" altLang="en-US" dirty="0"/>
              <a:t>ページ</a:t>
            </a:r>
            <a:r>
              <a:rPr kumimoji="1" lang="en-US" altLang="ja-JP" dirty="0"/>
              <a:t>【</a:t>
            </a:r>
            <a:r>
              <a:rPr kumimoji="1" lang="ja-JP" altLang="en-US" dirty="0"/>
              <a:t>表</a:t>
            </a:r>
            <a:r>
              <a:rPr kumimoji="1" lang="en-US" altLang="ja-JP" dirty="0"/>
              <a:t>3】</a:t>
            </a:r>
            <a:r>
              <a:rPr kumimoji="1" lang="ja-JP" altLang="en-US" dirty="0"/>
              <a:t>のとおりです。</a:t>
            </a:r>
            <a:endParaRPr kumimoji="1" lang="en-US" altLang="ja-JP" dirty="0"/>
          </a:p>
          <a:p>
            <a:r>
              <a:rPr kumimoji="1" lang="en-US" altLang="ja-JP" dirty="0"/>
              <a:t>1</a:t>
            </a:r>
            <a:r>
              <a:rPr kumimoji="1" lang="ja-JP" altLang="en-US" dirty="0"/>
              <a:t>つでも条件を満たさない状態で卒業した場合、精神保健福祉士国家試験受験資格を取得することはできませんので、注意してください。</a:t>
            </a:r>
            <a:endParaRPr kumimoji="1" lang="en-US" altLang="ja-JP" dirty="0"/>
          </a:p>
          <a:p>
            <a:r>
              <a:rPr kumimoji="1" lang="ja-JP" altLang="en-US" dirty="0"/>
              <a:t>特に、第</a:t>
            </a:r>
            <a:r>
              <a:rPr kumimoji="1" lang="en-US" altLang="ja-JP" dirty="0"/>
              <a:t>4</a:t>
            </a:r>
            <a:r>
              <a:rPr kumimoji="1" lang="ja-JP" altLang="en-US" dirty="0"/>
              <a:t>学年で「精神保健福祉援助実習」の履修を希望する場合、第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セメスター）で「社会福祉援助技術現場実習</a:t>
            </a:r>
            <a:r>
              <a:rPr kumimoji="1" lang="en-US" altLang="ja-JP" dirty="0"/>
              <a:t>Ⅰ</a:t>
            </a:r>
            <a:r>
              <a:rPr kumimoji="1" lang="ja-JP" altLang="en-US" dirty="0"/>
              <a:t>」の単位を修得する必要があります</a:t>
            </a:r>
            <a:r>
              <a:rPr kumimoji="1" lang="en-US" altLang="ja-JP" dirty="0"/>
              <a:t>【</a:t>
            </a:r>
            <a:r>
              <a:rPr kumimoji="1" lang="ja-JP" altLang="en-US" dirty="0"/>
              <a:t>先修制</a:t>
            </a:r>
            <a:r>
              <a:rPr kumimoji="1" lang="en-US" altLang="ja-JP" dirty="0"/>
              <a:t>】</a:t>
            </a:r>
            <a:r>
              <a:rPr kumimoji="1" lang="ja-JP" altLang="en-US" dirty="0"/>
              <a:t>ので、注意してください。</a:t>
            </a:r>
            <a:endParaRPr kumimoji="1" lang="en-US" altLang="ja-JP" dirty="0"/>
          </a:p>
          <a:p>
            <a:endParaRPr kumimoji="1" lang="en-US" altLang="ja-JP" dirty="0"/>
          </a:p>
          <a:p>
            <a:r>
              <a:rPr kumimoji="1" lang="ja-JP" altLang="en-US" dirty="0"/>
              <a:t>資格取得に必要な科目がたくさんありますので、卒業要件単位と併せて計画的に履修してください。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25</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kumimoji="1" lang="ja-JP" altLang="en-US" dirty="0"/>
              <a:t>履修要項の</a:t>
            </a:r>
            <a:r>
              <a:rPr kumimoji="1" lang="en-US" altLang="ja-JP" dirty="0"/>
              <a:t>68</a:t>
            </a:r>
            <a:r>
              <a:rPr kumimoji="1" lang="ja-JP" altLang="en-US" dirty="0"/>
              <a:t>ページを開いてください。</a:t>
            </a:r>
            <a:endParaRPr kumimoji="1" lang="en-US" altLang="ja-JP" dirty="0"/>
          </a:p>
          <a:p>
            <a:pPr defTabSz="927704">
              <a:defRPr/>
            </a:pPr>
            <a:endParaRPr kumimoji="1" lang="en-US" altLang="ja-JP" dirty="0"/>
          </a:p>
          <a:p>
            <a:pPr defTabSz="927704">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26</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endParaRPr kumimoji="1" lang="en-US" altLang="ja-JP" dirty="0"/>
          </a:p>
          <a:p>
            <a:endParaRPr kumimoji="1" lang="ja-JP" altLang="en-US" dirty="0"/>
          </a:p>
          <a:p>
            <a:r>
              <a:rPr kumimoji="1" lang="ja-JP" altLang="en-US" dirty="0"/>
              <a:t>シラバスや時間割表等を参照し、興味のある科目の中から選択すれば良いでしょう。</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卒業までの履修計画を立ててください。</a:t>
            </a:r>
          </a:p>
          <a:p>
            <a:endParaRPr kumimoji="1" lang="ja-JP" altLang="en-US" dirty="0"/>
          </a:p>
          <a:p>
            <a:r>
              <a:rPr kumimoji="1" lang="ja-JP" altLang="en-US" dirty="0"/>
              <a:t>後ほど、履修要項やシラバス、時間割表を参照しながら、じっくり考えてください。</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48</a:t>
            </a:r>
            <a:r>
              <a:rPr kumimoji="1" lang="ja-JP" altLang="en-US" dirty="0"/>
              <a:t>ページ、またはＷｅｂ時間割表に記載のとおりです。</a:t>
            </a:r>
            <a:endParaRPr kumimoji="1" lang="en-US" altLang="ja-JP" dirty="0"/>
          </a:p>
          <a:p>
            <a:r>
              <a:rPr kumimoji="1" lang="ja-JP" altLang="en-US" dirty="0"/>
              <a:t>また、事前登録の対象となる専攻科目はＷｅｂ時間割表に記載の科目です。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9</a:t>
            </a:r>
            <a:r>
              <a:rPr kumimoji="1" lang="ja-JP" altLang="en-US" dirty="0"/>
              <a:t>日（火）</a:t>
            </a:r>
            <a:r>
              <a:rPr kumimoji="1" lang="en-US" altLang="ja-JP" dirty="0"/>
              <a:t>10</a:t>
            </a:r>
            <a:r>
              <a:rPr kumimoji="1" lang="ja-JP" altLang="en-US" dirty="0"/>
              <a:t>時～</a:t>
            </a:r>
            <a:r>
              <a:rPr kumimoji="1" lang="en-US" altLang="ja-JP" dirty="0"/>
              <a:t>16</a:t>
            </a:r>
            <a:r>
              <a:rPr kumimoji="1" lang="ja-JP" altLang="en-US" dirty="0"/>
              <a:t>時までに、</a:t>
            </a:r>
            <a:r>
              <a:rPr lang="ja-JP" altLang="en-US" sz="1200" dirty="0">
                <a:solidFill>
                  <a:schemeClr val="tx1"/>
                </a:solidFill>
              </a:rPr>
              <a:t>ポータルサイトの「アンケート機能」</a:t>
            </a:r>
            <a:r>
              <a:rPr kumimoji="1" lang="ja-JP" altLang="en-US" dirty="0"/>
              <a:t>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最終日は</a:t>
            </a:r>
            <a:r>
              <a:rPr kumimoji="1" lang="en-US" altLang="ja-JP" dirty="0"/>
              <a:t>16</a:t>
            </a:r>
            <a:r>
              <a:rPr kumimoji="1" lang="ja-JP" altLang="en-US" dirty="0"/>
              <a:t>時になると「アンケート機能」画面が閉じられて、一切の登録を受け付けなくなってしまいます。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ja-JP" altLang="en-US" dirty="0"/>
              <a:t>予備登録・事前登録の結果については、</a:t>
            </a:r>
            <a:r>
              <a:rPr kumimoji="1" lang="en-US" altLang="ja-JP" dirty="0"/>
              <a:t>4</a:t>
            </a:r>
            <a:r>
              <a:rPr kumimoji="1" lang="ja-JP" altLang="en-US" dirty="0"/>
              <a:t>月</a:t>
            </a:r>
            <a:r>
              <a:rPr kumimoji="1" lang="en-US" altLang="ja-JP" dirty="0"/>
              <a:t>10</a:t>
            </a:r>
            <a:r>
              <a:rPr kumimoji="1" lang="ja-JP" altLang="en-US" dirty="0"/>
              <a:t>日（金）</a:t>
            </a:r>
            <a:r>
              <a:rPr kumimoji="1" lang="en-US" altLang="ja-JP" dirty="0"/>
              <a:t>9</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endParaRPr kumimoji="1" lang="en-US" altLang="ja-JP" dirty="0"/>
          </a:p>
          <a:p>
            <a:r>
              <a:rPr kumimoji="1" lang="ja-JP" altLang="en-US" dirty="0"/>
              <a:t>繰り返しますが、予備登録・事前登録が必要な科目の履修を希望しない場合は、これらの手続きは不要です。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29</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ページ以降には、教育の基本方針として、社会学部の教育理念や目的、現代福祉学科の学位授与の方針、教育課程編成・実施の方針を記載しています。</a:t>
            </a:r>
            <a:endParaRPr kumimoji="1" lang="en-US" altLang="ja-JP" dirty="0"/>
          </a:p>
          <a:p>
            <a:r>
              <a:rPr kumimoji="1" lang="ja-JP" altLang="en-US" dirty="0"/>
              <a:t>これから皆さんが学ぶ龍谷大学・社会学部・現代福祉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月</a:t>
            </a:r>
            <a:r>
              <a:rPr kumimoji="1" lang="en-US" altLang="ja-JP" dirty="0"/>
              <a:t>6</a:t>
            </a:r>
            <a:r>
              <a:rPr kumimoji="1" lang="ja-JP" altLang="en-US" dirty="0"/>
              <a:t>日（月）</a:t>
            </a:r>
            <a:r>
              <a:rPr kumimoji="1" lang="en-US" altLang="ja-JP" dirty="0"/>
              <a:t>9</a:t>
            </a:r>
            <a:r>
              <a:rPr kumimoji="1" lang="ja-JP" altLang="en-US" dirty="0"/>
              <a:t>時～</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30</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学期（前期）の教室での授業は、</a:t>
            </a:r>
            <a:r>
              <a:rPr kumimoji="1" lang="en-US" altLang="ja-JP" dirty="0"/>
              <a:t>4</a:t>
            </a:r>
            <a:r>
              <a:rPr kumimoji="1" lang="ja-JP" altLang="en-US" dirty="0"/>
              <a:t>月</a:t>
            </a:r>
            <a:r>
              <a:rPr kumimoji="1" lang="en-US" altLang="ja-JP" dirty="0"/>
              <a:t>21</a:t>
            </a:r>
            <a:r>
              <a:rPr kumimoji="1" lang="ja-JP" altLang="en-US" dirty="0"/>
              <a:t>日（火）から始まります。</a:t>
            </a:r>
            <a:endParaRPr kumimoji="1" lang="en-US" altLang="ja-JP" dirty="0"/>
          </a:p>
          <a:p>
            <a:r>
              <a:rPr kumimoji="1" lang="ja-JP" altLang="en-US" dirty="0"/>
              <a:t>その前までに時間割を決めるようにしましょう。</a:t>
            </a:r>
            <a:endParaRPr kumimoji="1" lang="en-US" altLang="ja-JP" dirty="0"/>
          </a:p>
          <a:p>
            <a:r>
              <a:rPr kumimoji="1" lang="ja-JP" altLang="en-US" dirty="0"/>
              <a:t>事前に教科書等を用意し、授業に出席してください。</a:t>
            </a:r>
          </a:p>
          <a:p>
            <a:endParaRPr kumimoji="1" lang="en-US" altLang="ja-JP" dirty="0"/>
          </a:p>
          <a:p>
            <a:pPr defTabSz="927704">
              <a:defRPr/>
            </a:pPr>
            <a:r>
              <a:rPr kumimoji="1" lang="ja-JP" altLang="en-US" dirty="0"/>
              <a:t>Ｗｅｂ履修登録は、</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時まで行うことができます。</a:t>
            </a:r>
            <a:endParaRPr kumimoji="1" lang="en-US" altLang="ja-JP" dirty="0"/>
          </a:p>
          <a:p>
            <a:pPr defTabSz="927704">
              <a:defRPr/>
            </a:pPr>
            <a:r>
              <a:rPr kumimoji="1" lang="ja-JP" altLang="en-US" dirty="0"/>
              <a:t>また、</a:t>
            </a:r>
            <a:r>
              <a:rPr kumimoji="1" lang="en-US" altLang="ja-JP" dirty="0"/>
              <a:t>10</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7704">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31</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もし、履修した科目が不合格であった場合、必修科目については次の年度・セメスターで再度履修してください。</a:t>
            </a:r>
            <a:endParaRPr kumimoji="1" lang="en-US" altLang="ja-JP" dirty="0"/>
          </a:p>
          <a:p>
            <a:r>
              <a:rPr kumimoji="1" lang="ja-JP" altLang="en-US" dirty="0"/>
              <a:t>しかし、再履修のクラスが</a:t>
            </a:r>
            <a:r>
              <a:rPr kumimoji="1" lang="en-US" altLang="ja-JP" dirty="0"/>
              <a:t>4</a:t>
            </a:r>
            <a:r>
              <a:rPr kumimoji="1" lang="ja-JP" altLang="en-US" dirty="0"/>
              <a:t>年次の必修科目とバッティングしてしまった、という学生もいます。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また、先修制が設けられている科目は、前述のとおり、この条件（順序）を無視して履修することはできませんので、注意してください。</a:t>
            </a:r>
            <a:endParaRPr kumimoji="1" lang="en-US" altLang="ja-JP" dirty="0"/>
          </a:p>
          <a:p>
            <a:endParaRPr kumimoji="1" lang="en-US" altLang="ja-JP" dirty="0"/>
          </a:p>
          <a:p>
            <a:r>
              <a:rPr kumimoji="1" lang="ja-JP" altLang="en-US" dirty="0"/>
              <a:t>なお、選択科目の単位を修得できなかった場合は、必ずしも同じ科目を履修する必要はありません。</a:t>
            </a:r>
            <a:endParaRPr kumimoji="1" lang="en-US" altLang="ja-JP" dirty="0"/>
          </a:p>
          <a:p>
            <a:r>
              <a:rPr kumimoji="1" lang="ja-JP" altLang="en-US" dirty="0"/>
              <a:t>別の選択科目を履修することもできます。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32</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33</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sz="1600" dirty="0"/>
              <a:t>授業を休んだ時の手続きはどうするの？</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可能な限り事前に連絡することが望ましいのですが、病気等で突然休むことになった場合は、事後（欠席した次の授業等）速やかに提出してください。</a:t>
            </a:r>
            <a:endParaRPr lang="en-US" altLang="ja-JP" dirty="0"/>
          </a:p>
          <a:p>
            <a:r>
              <a:rPr lang="ja-JP" altLang="en-US" dirty="0"/>
              <a:t>なお、病気の場合は診断書、電車やバスが遅れた時は遅延証明書等、理由が分かる書類（コピーでも可）も一緒に提出してください。</a:t>
            </a:r>
            <a:endParaRPr lang="en-US" altLang="ja-JP" dirty="0"/>
          </a:p>
          <a:p>
            <a:r>
              <a:rPr lang="ja-JP" altLang="en-US" dirty="0"/>
              <a:t>ただし、「講義欠席届」の扱いは担当教員に一任されていますので、ご了承ください。</a:t>
            </a:r>
            <a:endParaRPr lang="en-US" altLang="ja-JP" dirty="0"/>
          </a:p>
          <a:p>
            <a:endParaRPr lang="en-US" altLang="ja-JP" dirty="0"/>
          </a:p>
          <a:p>
            <a:r>
              <a:rPr lang="ja-JP" altLang="en-US" sz="1600" dirty="0"/>
              <a:t>授業に関することを質問したい、相談したい。</a:t>
            </a:r>
            <a:endParaRPr lang="en-US" altLang="ja-JP" sz="1400" dirty="0"/>
          </a:p>
          <a:p>
            <a:r>
              <a:rPr lang="ja-JP" altLang="en-US" dirty="0"/>
              <a:t>まずは、直接、授業担当の先生に質問・相談してください。</a:t>
            </a:r>
            <a:endParaRPr lang="en-US" altLang="ja-JP" dirty="0"/>
          </a:p>
          <a:p>
            <a:r>
              <a:rPr lang="ja-JP" altLang="en-US" dirty="0"/>
              <a:t>専任の先生であれば、オフィスアワーの時間に研究室を訪ねてもよいでしょう。</a:t>
            </a:r>
            <a:endParaRPr lang="en-US" altLang="ja-JP" dirty="0"/>
          </a:p>
          <a:p>
            <a:r>
              <a:rPr lang="en-US" altLang="ja-JP" dirty="0"/>
              <a:t>※</a:t>
            </a:r>
            <a:r>
              <a:rPr lang="ja-JP" altLang="en-US" dirty="0"/>
              <a:t>各科目の学修に関する学生の質問や相談に応じることができるよう、各担当教員が定期的に時間を確保しています。</a:t>
            </a:r>
            <a:endParaRPr lang="en-US" altLang="ja-JP" dirty="0"/>
          </a:p>
          <a:p>
            <a:r>
              <a:rPr lang="ja-JP" altLang="en-US" dirty="0"/>
              <a:t>　この時間のことを「オフィスアワー」（研究室や講師控室に在室する時間の意）と呼びます。</a:t>
            </a:r>
            <a:endParaRPr lang="en-US" altLang="ja-JP" dirty="0"/>
          </a:p>
          <a:p>
            <a:endParaRPr lang="en-US" altLang="ja-JP" dirty="0"/>
          </a:p>
          <a:p>
            <a:r>
              <a:rPr lang="ja-JP" altLang="en-US" dirty="0"/>
              <a:t>非常勤の先生の場合は授業の時だけ出講しますので、授業の前後に教室または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もし、個々の質問ではなく、勉強方法を相談したい、困っていることがある、といった場合は、クラス担任（社会学入門演習）の先生に相談してください。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ja-JP" altLang="en-US" sz="1600" dirty="0"/>
              <a:t>興味がない語学であっても登録して</a:t>
            </a:r>
            <a:r>
              <a:rPr lang="en-US" altLang="ja-JP" sz="1600" dirty="0"/>
              <a:t>24</a:t>
            </a:r>
            <a:r>
              <a:rPr lang="ja-JP" altLang="en-US" sz="1600" dirty="0"/>
              <a:t>単位にした方がいいの？</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×4</a:t>
            </a:r>
            <a:r>
              <a:rPr kumimoji="1" lang="ja-JP" altLang="en-US" dirty="0"/>
              <a:t>セメスター＝</a:t>
            </a:r>
            <a:r>
              <a:rPr kumimoji="1" lang="en-US" altLang="ja-JP" dirty="0"/>
              <a:t>4</a:t>
            </a:r>
            <a:r>
              <a:rPr kumimoji="1" lang="ja-JP" altLang="en-US" dirty="0"/>
              <a:t>年次の第</a:t>
            </a:r>
            <a:r>
              <a:rPr kumimoji="1" lang="en-US" altLang="ja-JP" dirty="0"/>
              <a:t>8</a:t>
            </a:r>
            <a:r>
              <a:rPr kumimoji="1" lang="ja-JP" altLang="en-US" dirty="0"/>
              <a:t>セメスターまでで</a:t>
            </a:r>
            <a:r>
              <a:rPr kumimoji="1" lang="en-US" altLang="ja-JP" dirty="0"/>
              <a:t>92</a:t>
            </a:r>
            <a:r>
              <a:rPr kumimoji="1" lang="ja-JP" altLang="en-US" dirty="0"/>
              <a:t>単位登録できることになります。</a:t>
            </a:r>
            <a:endParaRPr kumimoji="1" lang="en-US" altLang="ja-JP" dirty="0"/>
          </a:p>
          <a:p>
            <a:r>
              <a:rPr lang="ja-JP" altLang="en-US" dirty="0"/>
              <a:t>各セメスターごとに、自分にとって必要な科目が何かを意識して、履修していきましょう。</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34</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9</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10</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35</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79</a:t>
            </a:r>
            <a:r>
              <a:rPr kumimoji="1" lang="ja-JP" altLang="en-US" dirty="0"/>
              <a:t>ページをご覧で確認してください。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36</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84</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ＪＲ瀬田駅前「龍谷大学行き直通バス停留所」案内図は、社会学部新入生特設サイト内にアップしています。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37</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38</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本日説明した事項は、基本的に履修要項に全て網羅されています。</a:t>
            </a:r>
          </a:p>
          <a:p>
            <a:r>
              <a:rPr kumimoji="1" lang="ja-JP" altLang="en-US" dirty="0"/>
              <a:t>分からないことは、まず履修要項を確認してください。</a:t>
            </a:r>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分からないまま放置すると自身に不利益が生じることがありますので、不明な点は必ず社会学部教務課に相談してください。</a:t>
            </a:r>
            <a:endParaRPr kumimoji="1" lang="en-US" altLang="ja-JP" dirty="0"/>
          </a:p>
          <a:p>
            <a:endParaRPr kumimoji="1" lang="en-US" altLang="ja-JP" dirty="0"/>
          </a:p>
          <a:p>
            <a:r>
              <a:rPr kumimoji="1" lang="ja-JP" altLang="en-US" dirty="0"/>
              <a:t>皆さんにお会いできることを楽しみにしています。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39</a:t>
            </a:fld>
            <a:endParaRPr kumimoji="1" lang="ja-JP" altLang="en-US"/>
          </a:p>
        </p:txBody>
      </p:sp>
    </p:spTree>
    <p:extLst>
      <p:ext uri="{BB962C8B-B14F-4D97-AF65-F5344CB8AC3E}">
        <p14:creationId xmlns:p14="http://schemas.microsoft.com/office/powerpoint/2010/main" val="2952882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ページにはとても重要なことを載せていますが、この資料を読み終えた後の方が理解できると思いますので、後ほど読んでおいてください。</a:t>
            </a:r>
            <a:endParaRPr kumimoji="1" lang="en-US" altLang="ja-JP" dirty="0"/>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「単位」とは、学修の量を数字で表したものです。</a:t>
            </a:r>
            <a:endParaRPr lang="en-US" altLang="ja-JP" dirty="0">
              <a:solidFill>
                <a:prstClr val="black"/>
              </a:solidFill>
            </a:endParaRPr>
          </a:p>
          <a:p>
            <a:pPr defTabSz="927704">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7704">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7704">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7704">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7704">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7704">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a:t>
            </a:r>
            <a:endParaRPr lang="en-US" altLang="ja-JP" dirty="0">
              <a:solidFill>
                <a:prstClr val="black"/>
              </a:solidFill>
            </a:endParaRPr>
          </a:p>
          <a:p>
            <a:pPr defTabSz="927704">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a:t>
            </a:r>
            <a:endParaRPr lang="en-US" altLang="ja-JP" dirty="0">
              <a:solidFill>
                <a:prstClr val="black"/>
              </a:solidFill>
            </a:endParaRPr>
          </a:p>
          <a:p>
            <a:pPr defTabSz="927704">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7704">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a:t>
            </a:r>
            <a:endParaRPr lang="en-US" altLang="ja-JP" dirty="0">
              <a:solidFill>
                <a:prstClr val="black"/>
              </a:solidFill>
            </a:endParaRPr>
          </a:p>
          <a:p>
            <a:pPr defTabSz="927704">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4307">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16</a:t>
            </a:r>
            <a:r>
              <a:rPr lang="ja-JP" altLang="en-US" dirty="0"/>
              <a:t>ページを開いてください。</a:t>
            </a:r>
            <a:endParaRPr lang="en-US" altLang="ja-JP" sz="800" dirty="0"/>
          </a:p>
          <a:p>
            <a:pPr defTabSz="927704">
              <a:defRPr/>
            </a:pPr>
            <a:endParaRPr lang="en-US" altLang="ja-JP" dirty="0">
              <a:solidFill>
                <a:prstClr val="black"/>
              </a:solidFill>
            </a:endParaRPr>
          </a:p>
          <a:p>
            <a:pPr defTabSz="927704">
              <a:defRPr/>
            </a:pPr>
            <a:r>
              <a:rPr lang="ja-JP" altLang="en-US" dirty="0">
                <a:solidFill>
                  <a:prstClr val="black"/>
                </a:solidFill>
              </a:rPr>
              <a:t>履修登録は、科目を履修するための手続きです。</a:t>
            </a:r>
            <a:endParaRPr lang="en-US" altLang="ja-JP" dirty="0">
              <a:solidFill>
                <a:prstClr val="black"/>
              </a:solidFill>
            </a:endParaRPr>
          </a:p>
          <a:p>
            <a:pPr defTabSz="927704">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7704">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7704">
              <a:defRPr/>
            </a:pPr>
            <a:endParaRPr lang="en-US" altLang="ja-JP" dirty="0">
              <a:solidFill>
                <a:prstClr val="black"/>
              </a:solidFill>
            </a:endParaRPr>
          </a:p>
          <a:p>
            <a:pPr defTabSz="927704">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7704">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7704">
              <a:defRPr/>
            </a:pPr>
            <a:endParaRPr lang="en-US" altLang="ja-JP" dirty="0">
              <a:solidFill>
                <a:prstClr val="black"/>
              </a:solidFill>
            </a:endParaRPr>
          </a:p>
          <a:p>
            <a:pPr defTabSz="927704">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7704">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7704">
              <a:defRPr/>
            </a:pPr>
            <a:endParaRPr lang="en-US" altLang="ja-JP" dirty="0">
              <a:solidFill>
                <a:prstClr val="black"/>
              </a:solidFill>
            </a:endParaRPr>
          </a:p>
          <a:p>
            <a:pPr defTabSz="927704">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7704">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現代福祉学科では、</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pPr defTabSz="927704">
              <a:defRPr/>
            </a:pPr>
            <a:r>
              <a:rPr lang="ja-JP" altLang="en-US" dirty="0"/>
              <a:t>履修要項の</a:t>
            </a:r>
            <a:r>
              <a:rPr lang="en-US" altLang="ja-JP" dirty="0"/>
              <a:t>23</a:t>
            </a:r>
            <a:r>
              <a:rPr lang="ja-JP" altLang="en-US" dirty="0"/>
              <a:t>ページを開いてください。</a:t>
            </a:r>
            <a:endParaRPr lang="en-US" altLang="ja-JP" dirty="0"/>
          </a:p>
          <a:p>
            <a:pPr defTabSz="927704">
              <a:defRPr/>
            </a:pPr>
            <a:endParaRPr lang="en-US" altLang="ja-JP" dirty="0">
              <a:solidFill>
                <a:prstClr val="black"/>
              </a:solidFill>
            </a:endParaRPr>
          </a:p>
          <a:p>
            <a:pPr defTabSz="927704">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7704">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7704">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7704">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7704">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7704">
              <a:defRPr/>
            </a:pPr>
            <a:r>
              <a:rPr lang="ja-JP" altLang="en-US" dirty="0">
                <a:solidFill>
                  <a:prstClr val="black"/>
                </a:solidFill>
              </a:rPr>
              <a:t>③授業時間割表にしたがって登録してください。</a:t>
            </a:r>
            <a:endParaRPr lang="en-US" altLang="ja-JP" dirty="0">
              <a:solidFill>
                <a:prstClr val="black"/>
              </a:solidFill>
            </a:endParaRPr>
          </a:p>
          <a:p>
            <a:pPr defTabSz="927704">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ja-JP" altLang="en-US" dirty="0"/>
              <a:t>　</a:t>
            </a:r>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ja-JP" altLang="en-US" dirty="0"/>
              <a:t>　　</a:t>
            </a:r>
            <a:r>
              <a:rPr kumimoji="1" lang="en-US" altLang="ja-JP" dirty="0"/>
              <a:t>GPA</a:t>
            </a:r>
            <a:r>
              <a:rPr kumimoji="1" lang="ja-JP" altLang="en-US" dirty="0"/>
              <a:t>については、履修要項</a:t>
            </a:r>
            <a:r>
              <a:rPr kumimoji="1" lang="en-US" altLang="ja-JP" dirty="0"/>
              <a:t>26</a:t>
            </a:r>
            <a:r>
              <a:rPr kumimoji="1" lang="ja-JP" altLang="en-US" dirty="0"/>
              <a:t>～</a:t>
            </a:r>
            <a:r>
              <a:rPr kumimoji="1" lang="en-US" altLang="ja-JP" dirty="0"/>
              <a:t>27</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24</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3/31/2020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3/31/2020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3/31/2020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3/31/2020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3/31/2020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3/31/2020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onkey.fks.ryukoku.ac.jp/~kyoga/rishu/pdf/01/2018/C2018youkou20180315_social.pdf" TargetMode="Externa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96239" y="1889759"/>
            <a:ext cx="8412481" cy="2575560"/>
          </a:xfrm>
        </p:spPr>
        <p:txBody>
          <a:bodyPr/>
          <a:lstStyle/>
          <a:p>
            <a:pPr algn="ctr"/>
            <a:r>
              <a:rPr lang="ja-JP" altLang="en-US" sz="6000" dirty="0"/>
              <a:t>現代福祉</a:t>
            </a:r>
            <a:r>
              <a:rPr kumimoji="1" lang="ja-JP" altLang="en-US" sz="6000" dirty="0"/>
              <a:t>学科</a:t>
            </a:r>
            <a:br>
              <a:rPr kumimoji="1" lang="en-US" altLang="ja-JP" sz="6000" dirty="0"/>
            </a:br>
            <a:r>
              <a:rPr kumimoji="1" lang="ja-JP" altLang="en-US" sz="6000" dirty="0"/>
              <a:t>編・転入生対象</a:t>
            </a:r>
            <a:br>
              <a:rPr kumimoji="1" lang="en-US" altLang="ja-JP" sz="6000" dirty="0"/>
            </a:br>
            <a:r>
              <a:rPr kumimoji="1" lang="ja-JP" altLang="en-US" sz="6000" dirty="0"/>
              <a:t>履修説明</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114870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11</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134812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12</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4165361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014813826"/>
              </p:ext>
            </p:extLst>
          </p:nvPr>
        </p:nvGraphicFramePr>
        <p:xfrm>
          <a:off x="649096" y="2574550"/>
          <a:ext cx="7848799" cy="2181982"/>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gridCol w="1121257">
                  <a:extLst>
                    <a:ext uri="{9D8B030D-6E8A-4147-A177-3AD203B41FA5}">
                      <a16:colId xmlns:a16="http://schemas.microsoft.com/office/drawing/2014/main" val="20006"/>
                    </a:ext>
                  </a:extLst>
                </a:gridCol>
              </a:tblGrid>
              <a:tr h="542649">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専攻科目</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50931">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選択必修</a:t>
                      </a: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a:t>選択</a:t>
                      </a:r>
                    </a:p>
                  </a:txBody>
                  <a:tcPr anchor="ctr">
                    <a:lnL w="12700" cap="flat" cmpd="sng" algn="ctr">
                      <a:solidFill>
                        <a:schemeClr val="bg1"/>
                      </a:solidFill>
                      <a:prstDash val="solid"/>
                      <a:round/>
                      <a:headEnd type="none" w="med" len="med"/>
                      <a:tailEnd type="none" w="med" len="med"/>
                    </a:lnL>
                  </a:tcPr>
                </a:tc>
                <a:tc vMerge="1">
                  <a:txBody>
                    <a:bodyPr/>
                    <a:lstStyle/>
                    <a:p>
                      <a:endParaRPr kumimoji="1" lang="ja-JP" altLang="en-US" dirty="0"/>
                    </a:p>
                  </a:txBody>
                  <a:tcPr/>
                </a:tc>
                <a:extLst>
                  <a:ext uri="{0D108BD9-81ED-4DB2-BD59-A6C34878D82A}">
                    <a16:rowId xmlns:a16="http://schemas.microsoft.com/office/drawing/2014/main" val="10001"/>
                  </a:ext>
                </a:extLst>
              </a:tr>
              <a:tr h="544201">
                <a:tc rowSpan="2">
                  <a:txBody>
                    <a:bodyPr/>
                    <a:lstStyle/>
                    <a:p>
                      <a:pPr algn="ctr"/>
                      <a:r>
                        <a:rPr kumimoji="1" lang="en-US" altLang="ja-JP" dirty="0"/>
                        <a:t>12</a:t>
                      </a:r>
                      <a:endParaRPr kumimoji="1" lang="ja-JP" altLang="en-US" dirty="0"/>
                    </a:p>
                  </a:txBody>
                  <a:tcPr anchor="ctr">
                    <a:solidFill>
                      <a:srgbClr val="DECBCB"/>
                    </a:solidFill>
                  </a:tcPr>
                </a:tc>
                <a:tc rowSpan="2">
                  <a:txBody>
                    <a:bodyPr/>
                    <a:lstStyle/>
                    <a:p>
                      <a:pPr algn="ctr"/>
                      <a:r>
                        <a:rPr kumimoji="1" lang="en-US" altLang="ja-JP" dirty="0"/>
                        <a:t>8</a:t>
                      </a:r>
                      <a:endParaRPr kumimoji="1" lang="ja-JP" altLang="en-US" dirty="0"/>
                    </a:p>
                  </a:txBody>
                  <a:tcPr anchor="ctr">
                    <a:solidFill>
                      <a:srgbClr val="DECBCB"/>
                    </a:solidFill>
                  </a:tcPr>
                </a:tc>
                <a:tc rowSpan="2">
                  <a:txBody>
                    <a:bodyPr/>
                    <a:lstStyle/>
                    <a:p>
                      <a:pPr algn="ctr"/>
                      <a:r>
                        <a:rPr kumimoji="1" lang="en-US" altLang="ja-JP" dirty="0"/>
                        <a:t>8</a:t>
                      </a:r>
                      <a:r>
                        <a:rPr kumimoji="1" lang="ja-JP" altLang="en-US" dirty="0"/>
                        <a:t>以上</a:t>
                      </a:r>
                    </a:p>
                  </a:txBody>
                  <a:tcPr anchor="ctr">
                    <a:solidFill>
                      <a:srgbClr val="DECBCB"/>
                    </a:solidFill>
                  </a:tcPr>
                </a:tc>
                <a:tc rowSpan="2">
                  <a:txBody>
                    <a:bodyPr/>
                    <a:lstStyle/>
                    <a:p>
                      <a:pPr algn="ctr"/>
                      <a:r>
                        <a:rPr kumimoji="1" lang="en-US" altLang="ja-JP" dirty="0"/>
                        <a:t>30</a:t>
                      </a:r>
                      <a:endParaRPr kumimoji="1" lang="ja-JP" altLang="en-US" dirty="0"/>
                    </a:p>
                  </a:txBody>
                  <a:tcPr anchor="ctr">
                    <a:solidFill>
                      <a:srgbClr val="DECBCB"/>
                    </a:solidFill>
                  </a:tcPr>
                </a:tc>
                <a:tc>
                  <a:txBody>
                    <a:bodyPr/>
                    <a:lstStyle/>
                    <a:p>
                      <a:pPr algn="ctr"/>
                      <a:r>
                        <a:rPr kumimoji="1" lang="en-US" altLang="ja-JP" dirty="0"/>
                        <a:t>2</a:t>
                      </a:r>
                      <a:r>
                        <a:rPr kumimoji="1" lang="ja-JP" altLang="en-US" dirty="0"/>
                        <a:t>以上</a:t>
                      </a:r>
                      <a:endParaRPr kumimoji="1" lang="en-US" altLang="ja-JP"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ECBCB"/>
                    </a:solidFill>
                  </a:tcPr>
                </a:tc>
                <a:tc rowSpan="2">
                  <a:txBody>
                    <a:bodyPr/>
                    <a:lstStyle/>
                    <a:p>
                      <a:pPr algn="ctr"/>
                      <a:endParaRPr kumimoji="1" lang="ja-JP" altLang="en-US" dirty="0"/>
                    </a:p>
                  </a:txBody>
                  <a:tcPr anchor="ctr">
                    <a:lnL w="12700" cap="flat" cmpd="sng" algn="ctr">
                      <a:solidFill>
                        <a:schemeClr val="bg1"/>
                      </a:solidFill>
                      <a:prstDash val="solid"/>
                      <a:round/>
                      <a:headEnd type="none" w="med" len="med"/>
                      <a:tailEnd type="none" w="med" len="med"/>
                    </a:lnL>
                    <a:solidFill>
                      <a:srgbClr val="DECBCB"/>
                    </a:solidFill>
                  </a:tcPr>
                </a:tc>
                <a:tc rowSpan="2">
                  <a:txBody>
                    <a:bodyPr/>
                    <a:lstStyle/>
                    <a:p>
                      <a:pPr algn="ctr"/>
                      <a:r>
                        <a:rPr kumimoji="1" lang="en-US" altLang="ja-JP" dirty="0"/>
                        <a:t>18</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r h="5442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ECBC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55910"/>
            <a:ext cx="7350988" cy="4154984"/>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r>
              <a:rPr lang="ja-JP" altLang="en-US" sz="1600" dirty="0"/>
              <a:t>　</a:t>
            </a: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13</a:t>
            </a:fld>
            <a:endParaRPr lang="en-US" dirty="0"/>
          </a:p>
        </p:txBody>
      </p:sp>
      <p:sp>
        <p:nvSpPr>
          <p:cNvPr id="2" name="上カーブ矢印 1"/>
          <p:cNvSpPr/>
          <p:nvPr/>
        </p:nvSpPr>
        <p:spPr>
          <a:xfrm>
            <a:off x="2251953" y="4656876"/>
            <a:ext cx="1010232" cy="239486"/>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459891" y="4636788"/>
            <a:ext cx="4651657" cy="56780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上カーブ矢印 10"/>
          <p:cNvSpPr/>
          <p:nvPr/>
        </p:nvSpPr>
        <p:spPr>
          <a:xfrm>
            <a:off x="6248413" y="4636788"/>
            <a:ext cx="1410712" cy="259574"/>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5246691" y="4269535"/>
            <a:ext cx="2003443" cy="369332"/>
          </a:xfrm>
          <a:prstGeom prst="rect">
            <a:avLst/>
          </a:prstGeom>
          <a:solidFill>
            <a:srgbClr val="DECBCB"/>
          </a:solidFill>
        </p:spPr>
        <p:txBody>
          <a:bodyPr wrap="square" rtlCol="0">
            <a:spAutoFit/>
          </a:bodyPr>
          <a:lstStyle/>
          <a:p>
            <a:pPr algn="ctr"/>
            <a:r>
              <a:rPr kumimoji="1" lang="en-US" altLang="ja-JP" dirty="0"/>
              <a:t>48</a:t>
            </a:r>
            <a:r>
              <a:rPr kumimoji="1" lang="ja-JP" altLang="en-US" dirty="0"/>
              <a:t>以上</a:t>
            </a:r>
          </a:p>
        </p:txBody>
      </p:sp>
      <p:sp>
        <p:nvSpPr>
          <p:cNvPr id="6" name="下カーブ矢印 5"/>
          <p:cNvSpPr/>
          <p:nvPr/>
        </p:nvSpPr>
        <p:spPr>
          <a:xfrm rot="1935726">
            <a:off x="6033660" y="3745305"/>
            <a:ext cx="705357" cy="23613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82299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1"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ctr"/>
            <a:r>
              <a:rPr kumimoji="1" lang="ja-JP" altLang="en-US" sz="3500" dirty="0">
                <a:solidFill>
                  <a:schemeClr val="accent1"/>
                </a:solidFill>
              </a:rPr>
              <a:t>　</a:t>
            </a:r>
            <a:r>
              <a:rPr kumimoji="1" lang="ja-JP" altLang="en-US" sz="3500" dirty="0">
                <a:solidFill>
                  <a:srgbClr val="0033CC"/>
                </a:solidFill>
              </a:rPr>
              <a:t>単位認定</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a:bodyPr>
          <a:lstStyle/>
          <a:p>
            <a:r>
              <a:rPr kumimoji="1" lang="ja-JP" altLang="en-US" sz="3200" dirty="0"/>
              <a:t>入学前に大学、短期大学</a:t>
            </a:r>
            <a:r>
              <a:rPr lang="ja-JP" altLang="en-US" sz="3200" dirty="0"/>
              <a:t>等において履修した授業科目について修得した単位を本学において修得したものとして、個別</a:t>
            </a:r>
            <a:r>
              <a:rPr kumimoji="1" lang="ja-JP" altLang="en-US" sz="3200" dirty="0"/>
              <a:t>に郵送した「</a:t>
            </a:r>
            <a:r>
              <a:rPr kumimoji="1" lang="en-US" altLang="ja-JP" sz="3200" b="1" dirty="0">
                <a:solidFill>
                  <a:srgbClr val="FF0000"/>
                </a:solidFill>
              </a:rPr>
              <a:t>2020</a:t>
            </a:r>
            <a:r>
              <a:rPr kumimoji="1" lang="ja-JP" altLang="en-US" sz="3200" b="1" dirty="0">
                <a:solidFill>
                  <a:srgbClr val="FF0000"/>
                </a:solidFill>
              </a:rPr>
              <a:t>年度社会学部編・転入学生　単位認定科目一覧</a:t>
            </a:r>
            <a:r>
              <a:rPr kumimoji="1" lang="ja-JP" altLang="en-US" sz="3200" dirty="0"/>
              <a:t>」のとおり認定します。</a:t>
            </a:r>
            <a:endParaRPr kumimoji="1" lang="en-US" altLang="ja-JP" sz="3200" dirty="0"/>
          </a:p>
          <a:p>
            <a:r>
              <a:rPr lang="ja-JP" altLang="en-US" sz="3200" dirty="0"/>
              <a:t>卒業要件単位数のうち、単位認定された科目を除く科目・単位を</a:t>
            </a:r>
            <a:r>
              <a:rPr lang="en-US" altLang="ja-JP" sz="3200" dirty="0"/>
              <a:t>2</a:t>
            </a:r>
            <a:r>
              <a:rPr lang="ja-JP" altLang="en-US" sz="3200" dirty="0"/>
              <a:t>年間で履修してください。</a:t>
            </a:r>
            <a:endParaRPr kumimoji="1" lang="ja-JP" altLang="en-US" sz="3200" dirty="0"/>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spTree>
    <p:extLst>
      <p:ext uri="{BB962C8B-B14F-4D97-AF65-F5344CB8AC3E}">
        <p14:creationId xmlns:p14="http://schemas.microsoft.com/office/powerpoint/2010/main" val="129534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wipe(down)">
                                      <p:cBhvr>
                                        <p:cTn id="1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５</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a:bodyPr>
          <a:lstStyle/>
          <a:p>
            <a:r>
              <a:rPr lang="ja-JP" altLang="en-US" sz="2800" b="1" dirty="0"/>
              <a:t>３年次　実習に取り組む</a:t>
            </a:r>
            <a:endParaRPr lang="en-US" altLang="ja-JP" sz="2800" b="1" dirty="0"/>
          </a:p>
          <a:p>
            <a:pPr marL="0" indent="0">
              <a:buNone/>
            </a:pPr>
            <a:r>
              <a:rPr lang="ja-JP" altLang="en-US" sz="2600" dirty="0"/>
              <a:t>　現代福祉学演習開始。関心に応じた専門科目、実習科目を積極的に履修</a:t>
            </a:r>
            <a:endParaRPr lang="en-US" altLang="ja-JP" sz="2600" dirty="0"/>
          </a:p>
          <a:p>
            <a:r>
              <a:rPr lang="ja-JP" altLang="en-US" sz="2800" b="1" dirty="0"/>
              <a:t>４年次　これまでの経験を卒業研究にまとめる</a:t>
            </a:r>
            <a:endParaRPr lang="en-US" altLang="ja-JP" sz="2800" b="1" dirty="0"/>
          </a:p>
          <a:p>
            <a:pPr marL="0" indent="0">
              <a:buNone/>
            </a:pPr>
            <a:r>
              <a:rPr kumimoji="1" lang="ja-JP" altLang="en-US" sz="2300" dirty="0"/>
              <a:t>　</a:t>
            </a:r>
            <a:r>
              <a:rPr lang="ja-JP" altLang="en-US" sz="2300" dirty="0"/>
              <a:t>引き続き現代福祉学演習で指導を受けつつ、卒業研究</a:t>
            </a:r>
            <a:r>
              <a:rPr kumimoji="1" lang="ja-JP" altLang="en-US" sz="2300" dirty="0"/>
              <a:t>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15</a:t>
            </a:fld>
            <a:endParaRPr lang="en-US" dirty="0"/>
          </a:p>
        </p:txBody>
      </p:sp>
    </p:spTree>
    <p:extLst>
      <p:ext uri="{BB962C8B-B14F-4D97-AF65-F5344CB8AC3E}">
        <p14:creationId xmlns:p14="http://schemas.microsoft.com/office/powerpoint/2010/main" val="109967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down)">
                                      <p:cBhvr>
                                        <p:cTn id="15" dur="500"/>
                                        <p:tgtEl>
                                          <p:spTgt spid="1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932140" cy="1459149"/>
          </a:xfrm>
        </p:spPr>
        <p:txBody>
          <a:bodyPr/>
          <a:lstStyle/>
          <a:p>
            <a:r>
              <a:rPr lang="ja-JP" altLang="en-US" dirty="0"/>
              <a:t>第２部　教育課程 ６　　　　　　　　　　</a:t>
            </a:r>
            <a:br>
              <a:rPr lang="en-US" altLang="ja-JP" dirty="0"/>
            </a:br>
            <a:r>
              <a:rPr lang="ja-JP" altLang="en-US" sz="3200" dirty="0">
                <a:solidFill>
                  <a:srgbClr val="0000FF"/>
                </a:solidFill>
              </a:rPr>
              <a:t>現代福祉学科の設置科目と履修方法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16</a:t>
            </a:fld>
            <a:endParaRPr lang="en-US"/>
          </a:p>
        </p:txBody>
      </p:sp>
    </p:spTree>
    <p:extLst>
      <p:ext uri="{BB962C8B-B14F-4D97-AF65-F5344CB8AC3E}">
        <p14:creationId xmlns:p14="http://schemas.microsoft.com/office/powerpoint/2010/main" val="45013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200" y="2003899"/>
            <a:ext cx="8192126" cy="4471515"/>
          </a:xfrm>
        </p:spPr>
        <p:txBody>
          <a:bodyPr>
            <a:normAutofit/>
          </a:bodyPr>
          <a:lstStyle/>
          <a:p>
            <a:r>
              <a:rPr kumimoji="1" lang="ja-JP" altLang="en-US" sz="2800" dirty="0"/>
              <a:t>まず第</a:t>
            </a:r>
            <a:r>
              <a:rPr lang="en-US" altLang="ja-JP" sz="2800" dirty="0"/>
              <a:t>3</a:t>
            </a:r>
            <a:r>
              <a:rPr kumimoji="1" lang="ja-JP" altLang="en-US" sz="2800" dirty="0"/>
              <a:t>学年第</a:t>
            </a:r>
            <a:r>
              <a:rPr kumimoji="1" lang="en-US" altLang="ja-JP" sz="2800" dirty="0"/>
              <a:t>1</a:t>
            </a:r>
            <a:r>
              <a:rPr kumimoji="1" lang="ja-JP" altLang="en-US" sz="2800" dirty="0"/>
              <a:t>学期（第５セメスター）配当の必修科目と下級年次配当科目のうち単位認定されていない必修科目を入れる。</a:t>
            </a:r>
            <a:endParaRPr kumimoji="1" lang="en-US" altLang="ja-JP" sz="2800" dirty="0"/>
          </a:p>
          <a:p>
            <a:pPr marL="0" indent="0">
              <a:buNone/>
            </a:pPr>
            <a:r>
              <a:rPr lang="en-US" altLang="ja-JP" sz="2400" dirty="0"/>
              <a:t>【</a:t>
            </a:r>
            <a:r>
              <a:rPr lang="ja-JP" altLang="en-US" sz="2400" dirty="0"/>
              <a:t>教養教育科目</a:t>
            </a:r>
            <a:r>
              <a:rPr lang="en-US" altLang="ja-JP" sz="2400" dirty="0"/>
              <a:t>】</a:t>
            </a:r>
            <a:r>
              <a:rPr lang="ja-JP" altLang="en-US" sz="2400" dirty="0"/>
              <a:t>・・・履修要項の</a:t>
            </a:r>
            <a:r>
              <a:rPr lang="en-US" altLang="ja-JP" sz="2400" dirty="0"/>
              <a:t>36</a:t>
            </a:r>
            <a:r>
              <a:rPr lang="ja-JP" altLang="en-US" sz="2400" dirty="0"/>
              <a:t>ページ</a:t>
            </a:r>
            <a:endParaRPr lang="en-US" altLang="ja-JP" sz="2400" dirty="0"/>
          </a:p>
          <a:p>
            <a:pPr marL="0" indent="0">
              <a:buNone/>
            </a:pPr>
            <a:r>
              <a:rPr lang="en-US" altLang="ja-JP" sz="2400" dirty="0"/>
              <a:t>【</a:t>
            </a:r>
            <a:r>
              <a:rPr lang="ja-JP" altLang="en-US" sz="2400" dirty="0"/>
              <a:t>専攻科目</a:t>
            </a:r>
            <a:r>
              <a:rPr lang="en-US" altLang="ja-JP" sz="2400" dirty="0"/>
              <a:t>】</a:t>
            </a:r>
            <a:r>
              <a:rPr lang="ja-JP" altLang="en-US" sz="2400" dirty="0"/>
              <a:t>・・・・・履修要項の</a:t>
            </a:r>
            <a:r>
              <a:rPr lang="en-US" altLang="ja-JP" sz="2400" dirty="0"/>
              <a:t>39</a:t>
            </a:r>
            <a:r>
              <a:rPr lang="ja-JP" altLang="en-US" sz="2400" dirty="0"/>
              <a:t>ページ</a:t>
            </a:r>
            <a:endParaRPr lang="en-US" altLang="ja-JP" sz="24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a:p>
            <a:pPr marL="0" indent="0">
              <a:buNone/>
            </a:pP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17</a:t>
            </a:fld>
            <a:endParaRPr lang="en-US"/>
          </a:p>
        </p:txBody>
      </p:sp>
      <p:sp>
        <p:nvSpPr>
          <p:cNvPr id="6" name="正方形/長方形 5">
            <a:extLst>
              <a:ext uri="{FF2B5EF4-FFF2-40B4-BE49-F238E27FC236}">
                <a16:creationId xmlns:a16="http://schemas.microsoft.com/office/drawing/2014/main" id="{35FC0244-E91A-4799-B3C4-88C799F74354}"/>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
            </a:endParaRPr>
          </a:p>
          <a:p>
            <a:pPr algn="ctr"/>
            <a:r>
              <a:rPr lang="en-US" altLang="ja-JP" dirty="0">
                <a:hlinkClick r:id=""/>
              </a:rPr>
              <a:t>https</a:t>
            </a:r>
            <a:r>
              <a:rPr lang="en-US" altLang="ja-JP" dirty="0">
                <a:hlinkClick r:id="rId4"/>
              </a:rPr>
              <a:t>://pecorino.ws.ryukoku.ac.jp/sys/info/media-g/shakaigakubu.pdf</a:t>
            </a:r>
            <a:endParaRPr kumimoji="1" lang="ja-JP" altLang="en-US" dirty="0"/>
          </a:p>
        </p:txBody>
      </p:sp>
    </p:spTree>
    <p:extLst>
      <p:ext uri="{BB962C8B-B14F-4D97-AF65-F5344CB8AC3E}">
        <p14:creationId xmlns:p14="http://schemas.microsoft.com/office/powerpoint/2010/main" val="886220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472273"/>
            <a:ext cx="6363324" cy="1345586"/>
          </a:xfrm>
        </p:spPr>
        <p:txBody>
          <a:bodyPr/>
          <a:lstStyle/>
          <a:p>
            <a:r>
              <a:rPr lang="ja-JP" altLang="en-US" sz="2800" dirty="0"/>
              <a:t>現代福祉</a:t>
            </a:r>
            <a:r>
              <a:rPr kumimoji="1" lang="ja-JP" altLang="en-US" sz="2800" dirty="0"/>
              <a:t>学科</a:t>
            </a:r>
            <a:br>
              <a:rPr kumimoji="1" lang="en-US" altLang="ja-JP" sz="2800" dirty="0"/>
            </a:br>
            <a:r>
              <a:rPr lang="ja-JP" altLang="en-US" sz="2800" dirty="0"/>
              <a:t>第</a:t>
            </a:r>
            <a:r>
              <a:rPr lang="en-US" altLang="ja-JP" sz="2800" dirty="0"/>
              <a:t>3</a:t>
            </a:r>
            <a:r>
              <a:rPr lang="ja-JP" altLang="en-US" sz="2800" dirty="0"/>
              <a:t>学年第</a:t>
            </a:r>
            <a:r>
              <a:rPr lang="en-US" altLang="ja-JP" sz="2800" dirty="0"/>
              <a:t>1</a:t>
            </a:r>
            <a:r>
              <a:rPr lang="ja-JP" altLang="en-US" sz="2800" dirty="0"/>
              <a:t>学期（第</a:t>
            </a:r>
            <a:r>
              <a:rPr lang="en-US" altLang="ja-JP" sz="2800" dirty="0"/>
              <a:t>5</a:t>
            </a:r>
            <a:r>
              <a:rPr lang="ja-JP" altLang="en-US" sz="2800" dirty="0"/>
              <a:t>セメスター）の必修科目</a:t>
            </a:r>
            <a:endParaRPr kumimoji="1" lang="ja-JP" altLang="en-US" sz="3200" dirty="0"/>
          </a:p>
        </p:txBody>
      </p:sp>
      <p:sp>
        <p:nvSpPr>
          <p:cNvPr id="3" name="コンテンツ プレースホルダー 2"/>
          <p:cNvSpPr>
            <a:spLocks noGrp="1"/>
          </p:cNvSpPr>
          <p:nvPr>
            <p:ph idx="1"/>
          </p:nvPr>
        </p:nvSpPr>
        <p:spPr>
          <a:xfrm>
            <a:off x="472441" y="1854814"/>
            <a:ext cx="6508377" cy="4972706"/>
          </a:xfrm>
        </p:spPr>
        <p:txBody>
          <a:bodyPr>
            <a:normAutofit/>
          </a:bodyPr>
          <a:lstStyle/>
          <a:p>
            <a:pPr marL="0" indent="0">
              <a:buNone/>
            </a:pPr>
            <a:r>
              <a:rPr lang="ja-JP" altLang="en-US" dirty="0"/>
              <a:t>■教養教育科目</a:t>
            </a:r>
            <a:endParaRPr lang="en-US" altLang="ja-JP" dirty="0"/>
          </a:p>
          <a:p>
            <a:pPr marL="0" indent="0">
              <a:buNone/>
            </a:pPr>
            <a:endParaRPr lang="en-US" altLang="ja-JP" sz="1050" dirty="0"/>
          </a:p>
          <a:p>
            <a:pPr marL="0" indent="0">
              <a:buNone/>
            </a:pPr>
            <a:endParaRPr lang="en-US" altLang="ja-JP" sz="1050" dirty="0"/>
          </a:p>
          <a:p>
            <a:pPr marL="0" indent="0">
              <a:buNone/>
            </a:pPr>
            <a:r>
              <a:rPr lang="ja-JP" altLang="en-US" sz="1800" dirty="0"/>
              <a:t>　　　　</a:t>
            </a:r>
            <a:r>
              <a:rPr lang="en-US" altLang="ja-JP" sz="1800" dirty="0"/>
              <a:t>※</a:t>
            </a:r>
            <a:r>
              <a:rPr lang="ja-JP" altLang="en-US" sz="1800" dirty="0"/>
              <a:t>本願寺派関係校以外からの編入生</a:t>
            </a:r>
            <a:endParaRPr lang="en-US" altLang="ja-JP" sz="1800" dirty="0"/>
          </a:p>
          <a:p>
            <a:pPr marL="0" indent="0">
              <a:buNone/>
            </a:pPr>
            <a:r>
              <a:rPr lang="ja-JP" altLang="en-US" dirty="0"/>
              <a:t>■専攻科目</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18</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2079632084"/>
              </p:ext>
            </p:extLst>
          </p:nvPr>
        </p:nvGraphicFramePr>
        <p:xfrm>
          <a:off x="1371600" y="417146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現代福祉学演習</a:t>
                      </a:r>
                      <a:r>
                        <a:rPr lang="en-US" altLang="ja-JP" dirty="0" err="1"/>
                        <a:t>ⅠA</a:t>
                      </a:r>
                      <a:endParaRPr lang="en-US" altLang="ja-JP" dirty="0"/>
                    </a:p>
                  </a:txBody>
                  <a:tcPr/>
                </a:tc>
                <a:tc>
                  <a:txBody>
                    <a:bodyPr/>
                    <a:lstStyle/>
                    <a:p>
                      <a:pPr algn="ctr"/>
                      <a:r>
                        <a:rPr kumimoji="1" lang="ja-JP" altLang="en-US" dirty="0"/>
                        <a:t>水</a:t>
                      </a:r>
                      <a:r>
                        <a:rPr kumimoji="1" lang="en-US" altLang="ja-JP" dirty="0"/>
                        <a:t>1</a:t>
                      </a:r>
                      <a:endParaRPr kumimoji="1" lang="ja-JP" altLang="en-US" dirty="0"/>
                    </a:p>
                  </a:txBody>
                  <a:tcP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389064466"/>
              </p:ext>
            </p:extLst>
          </p:nvPr>
        </p:nvGraphicFramePr>
        <p:xfrm>
          <a:off x="1371600" y="2267017"/>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a:t>
                      </a:r>
                      <a:r>
                        <a:rPr kumimoji="1" lang="en-US" altLang="ja-JP" dirty="0"/>
                        <a:t>3</a:t>
                      </a:r>
                      <a:endParaRPr kumimoji="1" lang="ja-JP" alt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610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295" y="428607"/>
            <a:ext cx="6593920" cy="1347942"/>
          </a:xfrm>
        </p:spPr>
        <p:txBody>
          <a:bodyPr>
            <a:normAutofit/>
          </a:bodyPr>
          <a:lstStyle/>
          <a:p>
            <a:r>
              <a:rPr kumimoji="1" lang="ja-JP" altLang="en-US" dirty="0"/>
              <a:t>時間割を作成（現代福祉学科）</a:t>
            </a:r>
            <a:br>
              <a:rPr kumimoji="1" lang="en-US" altLang="ja-JP" dirty="0"/>
            </a:br>
            <a:r>
              <a:rPr kumimoji="1" lang="ja-JP" altLang="en-US" dirty="0"/>
              <a:t>～</a:t>
            </a:r>
            <a:r>
              <a:rPr kumimoji="1" lang="ja-JP" altLang="en-US" sz="3200" dirty="0"/>
              <a:t>必修科目を入れる～</a:t>
            </a:r>
          </a:p>
        </p:txBody>
      </p:sp>
      <p:sp>
        <p:nvSpPr>
          <p:cNvPr id="8" name="正方形/長方形 7"/>
          <p:cNvSpPr/>
          <p:nvPr/>
        </p:nvSpPr>
        <p:spPr>
          <a:xfrm>
            <a:off x="6300192" y="1916832"/>
            <a:ext cx="108012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graphicFrame>
        <p:nvGraphicFramePr>
          <p:cNvPr id="5" name="オブジェクト 4"/>
          <p:cNvGraphicFramePr>
            <a:graphicFrameLocks noChangeAspect="1"/>
          </p:cNvGraphicFramePr>
          <p:nvPr>
            <p:extLst/>
          </p:nvPr>
        </p:nvGraphicFramePr>
        <p:xfrm>
          <a:off x="679450" y="1916113"/>
          <a:ext cx="7759700" cy="4027487"/>
        </p:xfrm>
        <a:graphic>
          <a:graphicData uri="http://schemas.openxmlformats.org/presentationml/2006/ole">
            <mc:AlternateContent xmlns:mc="http://schemas.openxmlformats.org/markup-compatibility/2006">
              <mc:Choice xmlns:v="urn:schemas-microsoft-com:vml" Requires="v">
                <p:oleObj spid="_x0000_s9223" name="ワークシート" r:id="rId5" imgW="4810050" imgH="2866935" progId="Excel.Sheet.12">
                  <p:embed/>
                </p:oleObj>
              </mc:Choice>
              <mc:Fallback>
                <p:oleObj name="ワークシート" r:id="rId5" imgW="4810050" imgH="2866935" progId="Excel.Sheet.12">
                  <p:embed/>
                  <p:pic>
                    <p:nvPicPr>
                      <p:cNvPr id="5" name="オブジェクト 4"/>
                      <p:cNvPicPr/>
                      <p:nvPr/>
                    </p:nvPicPr>
                    <p:blipFill>
                      <a:blip r:embed="rId6"/>
                      <a:stretch>
                        <a:fillRect/>
                      </a:stretch>
                    </p:blipFill>
                    <p:spPr>
                      <a:xfrm>
                        <a:off x="679450" y="1916113"/>
                        <a:ext cx="7759700" cy="4027487"/>
                      </a:xfrm>
                      <a:prstGeom prst="rect">
                        <a:avLst/>
                      </a:prstGeom>
                    </p:spPr>
                  </p:pic>
                </p:oleObj>
              </mc:Fallback>
            </mc:AlternateContent>
          </a:graphicData>
        </a:graphic>
      </p:graphicFrame>
      <p:sp>
        <p:nvSpPr>
          <p:cNvPr id="18"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19</a:t>
            </a:fld>
            <a:endParaRPr lang="en-US" dirty="0"/>
          </a:p>
        </p:txBody>
      </p:sp>
      <p:sp>
        <p:nvSpPr>
          <p:cNvPr id="16" name="正方形/長方形 15"/>
          <p:cNvSpPr/>
          <p:nvPr/>
        </p:nvSpPr>
        <p:spPr>
          <a:xfrm>
            <a:off x="4029892" y="2594227"/>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現代福祉学演習</a:t>
            </a:r>
            <a:r>
              <a:rPr kumimoji="1" lang="en-US" altLang="ja-JP" sz="1400" dirty="0" err="1">
                <a:solidFill>
                  <a:schemeClr val="tx1"/>
                </a:solidFill>
              </a:rPr>
              <a:t>ⅠA</a:t>
            </a:r>
            <a:r>
              <a:rPr kumimoji="1" lang="ja-JP" altLang="en-US" sz="1400" dirty="0">
                <a:solidFill>
                  <a:schemeClr val="tx1"/>
                </a:solidFill>
              </a:rPr>
              <a:t>　②</a:t>
            </a:r>
          </a:p>
        </p:txBody>
      </p:sp>
      <p:sp>
        <p:nvSpPr>
          <p:cNvPr id="19" name="正方形/長方形 18"/>
          <p:cNvSpPr/>
          <p:nvPr/>
        </p:nvSpPr>
        <p:spPr>
          <a:xfrm>
            <a:off x="2900645" y="3900182"/>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社会福祉原論　④</a:t>
            </a:r>
          </a:p>
        </p:txBody>
      </p:sp>
      <p:sp>
        <p:nvSpPr>
          <p:cNvPr id="22" name="テキスト ボックス 21"/>
          <p:cNvSpPr txBox="1"/>
          <p:nvPr/>
        </p:nvSpPr>
        <p:spPr>
          <a:xfrm>
            <a:off x="2846552" y="4580023"/>
            <a:ext cx="5723155" cy="1200329"/>
          </a:xfrm>
          <a:prstGeom prst="rect">
            <a:avLst/>
          </a:prstGeom>
          <a:noFill/>
        </p:spPr>
        <p:txBody>
          <a:bodyPr wrap="square" rtlCol="0">
            <a:spAutoFit/>
          </a:bodyPr>
          <a:lstStyle/>
          <a:p>
            <a:r>
              <a:rPr kumimoji="1" lang="en-US" altLang="ja-JP" sz="2400" dirty="0">
                <a:solidFill>
                  <a:srgbClr val="FF0000"/>
                </a:solidFill>
              </a:rPr>
              <a:t>1</a:t>
            </a:r>
            <a:r>
              <a:rPr kumimoji="1" lang="ja-JP" altLang="en-US" sz="2400" dirty="0">
                <a:solidFill>
                  <a:srgbClr val="FF0000"/>
                </a:solidFill>
              </a:rPr>
              <a:t>週間に</a:t>
            </a:r>
            <a:r>
              <a:rPr kumimoji="1" lang="en-US" altLang="ja-JP" sz="2400" dirty="0">
                <a:solidFill>
                  <a:srgbClr val="FF0000"/>
                </a:solidFill>
              </a:rPr>
              <a:t>2</a:t>
            </a:r>
            <a:r>
              <a:rPr kumimoji="1" lang="ja-JP" altLang="en-US" sz="2400" dirty="0">
                <a:solidFill>
                  <a:srgbClr val="FF0000"/>
                </a:solidFill>
              </a:rPr>
              <a:t>回授業が行われます。</a:t>
            </a:r>
            <a:endParaRPr kumimoji="1" lang="en-US" altLang="ja-JP" sz="2400" dirty="0">
              <a:solidFill>
                <a:srgbClr val="FF0000"/>
              </a:solidFill>
            </a:endParaRPr>
          </a:p>
          <a:p>
            <a:r>
              <a:rPr kumimoji="1" lang="ja-JP" altLang="en-US" sz="2400" dirty="0">
                <a:solidFill>
                  <a:srgbClr val="FF0000"/>
                </a:solidFill>
              </a:rPr>
              <a:t>一方の授業に出席するだけでは履修したことにならないので注意！</a:t>
            </a:r>
          </a:p>
        </p:txBody>
      </p:sp>
      <p:sp>
        <p:nvSpPr>
          <p:cNvPr id="23" name="左右矢印 22"/>
          <p:cNvSpPr/>
          <p:nvPr/>
        </p:nvSpPr>
        <p:spPr>
          <a:xfrm>
            <a:off x="4013624" y="4145021"/>
            <a:ext cx="2192431" cy="25490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AF14E17E-4335-437A-8C26-44BE8053DC45}"/>
              </a:ext>
            </a:extLst>
          </p:cNvPr>
          <p:cNvSpPr/>
          <p:nvPr/>
        </p:nvSpPr>
        <p:spPr>
          <a:xfrm>
            <a:off x="6245993" y="3915487"/>
            <a:ext cx="1084216" cy="74458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社会福祉原論</a:t>
            </a:r>
          </a:p>
        </p:txBody>
      </p:sp>
    </p:spTree>
    <p:extLst>
      <p:ext uri="{BB962C8B-B14F-4D97-AF65-F5344CB8AC3E}">
        <p14:creationId xmlns:p14="http://schemas.microsoft.com/office/powerpoint/2010/main" val="365412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3686211" cy="584775"/>
          </a:xfrm>
          <a:prstGeom prst="rect">
            <a:avLst/>
          </a:prstGeom>
          <a:noFill/>
        </p:spPr>
        <p:txBody>
          <a:bodyPr wrap="square" rtlCol="0">
            <a:spAutoFit/>
          </a:bodyPr>
          <a:lstStyle/>
          <a:p>
            <a:r>
              <a:rPr kumimoji="1" lang="ja-JP" altLang="en-US" sz="3200" dirty="0"/>
              <a:t>卒業までの道すじ</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a:p>
        </p:txBody>
      </p:sp>
      <p:sp>
        <p:nvSpPr>
          <p:cNvPr id="7" name="正方形/長方形 6">
            <a:extLst>
              <a:ext uri="{FF2B5EF4-FFF2-40B4-BE49-F238E27FC236}">
                <a16:creationId xmlns:a16="http://schemas.microsoft.com/office/drawing/2014/main" id="{24BA8C53-FF35-4C95-BF29-3E80CD17183D}"/>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dirty="0">
                <a:hlinkClick r:id="rId5"/>
              </a:rPr>
              <a:t>https://monkey.fks.ryukoku.ac.jp/~kyoga/rishu/pdf/01/2018/C2018youkou20180315_social.pdf</a:t>
            </a:r>
            <a:endParaRPr lang="en-US" altLang="ja-JP" dirty="0">
              <a:hlinkClick r:id="rId4"/>
            </a:endParaRPr>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kumimoji="1" lang="ja-JP" altLang="en-US" sz="2800" dirty="0"/>
              <a:t>第</a:t>
            </a:r>
            <a:r>
              <a:rPr lang="en-US" altLang="ja-JP" sz="2800" dirty="0"/>
              <a:t>3</a:t>
            </a:r>
            <a:r>
              <a:rPr kumimoji="1" lang="ja-JP" altLang="en-US" sz="2800" dirty="0"/>
              <a:t>学</a:t>
            </a:r>
            <a:r>
              <a:rPr lang="ja-JP" altLang="en-US" sz="2800" dirty="0"/>
              <a:t>年第</a:t>
            </a:r>
            <a:r>
              <a:rPr lang="en-US" altLang="ja-JP" sz="2800" dirty="0"/>
              <a:t>1</a:t>
            </a:r>
            <a:r>
              <a:rPr lang="ja-JP" altLang="en-US" sz="2800" dirty="0"/>
              <a:t>学期（</a:t>
            </a:r>
            <a:r>
              <a:rPr kumimoji="1" lang="ja-JP" altLang="en-US" sz="2800" dirty="0"/>
              <a:t>第５セメスター）配当の</a:t>
            </a:r>
            <a:endParaRPr kumimoji="1" lang="en-US" altLang="ja-JP" sz="2800" dirty="0"/>
          </a:p>
          <a:p>
            <a:pPr marL="0" indent="0">
              <a:buNone/>
            </a:pPr>
            <a:r>
              <a:rPr lang="ja-JP" altLang="en-US"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a:t>
            </a:r>
            <a:endParaRPr lang="en-US" altLang="ja-JP" dirty="0"/>
          </a:p>
          <a:p>
            <a:pPr marL="0" indent="0">
              <a:buNone/>
            </a:pPr>
            <a:r>
              <a:rPr lang="ja-JP" altLang="en-US" dirty="0"/>
              <a:t>　未修得の選択必修科目はなし</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20</a:t>
            </a:fld>
            <a:endParaRPr lang="en-US"/>
          </a:p>
        </p:txBody>
      </p:sp>
    </p:spTree>
    <p:extLst>
      <p:ext uri="{BB962C8B-B14F-4D97-AF65-F5344CB8AC3E}">
        <p14:creationId xmlns:p14="http://schemas.microsoft.com/office/powerpoint/2010/main" val="3436223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kumimoji="1" lang="ja-JP" altLang="en-US" sz="2800" dirty="0"/>
              <a:t>第</a:t>
            </a:r>
            <a:r>
              <a:rPr lang="en-US" altLang="ja-JP" sz="2800" dirty="0"/>
              <a:t>3</a:t>
            </a:r>
            <a:r>
              <a:rPr kumimoji="1" lang="ja-JP" altLang="en-US" sz="2800" dirty="0"/>
              <a:t>学</a:t>
            </a:r>
            <a:r>
              <a:rPr lang="ja-JP" altLang="en-US" sz="2800" dirty="0"/>
              <a:t>年第</a:t>
            </a:r>
            <a:r>
              <a:rPr lang="en-US" altLang="ja-JP" sz="2800" dirty="0"/>
              <a:t>1</a:t>
            </a:r>
            <a:r>
              <a:rPr lang="ja-JP" altLang="en-US" sz="2800" dirty="0"/>
              <a:t>学期（</a:t>
            </a:r>
            <a:r>
              <a:rPr kumimoji="1" lang="ja-JP" altLang="en-US" sz="2800" dirty="0"/>
              <a:t>第５セメスター）配当の</a:t>
            </a:r>
            <a:endParaRPr kumimoji="1" lang="en-US" altLang="ja-JP" sz="2800" dirty="0"/>
          </a:p>
          <a:p>
            <a:pPr marL="0" indent="0">
              <a:buNone/>
            </a:pPr>
            <a:r>
              <a:rPr lang="ja-JP" altLang="en-US"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専攻科目</a:t>
            </a:r>
            <a:r>
              <a:rPr lang="en-US" altLang="ja-JP" dirty="0"/>
              <a:t>】</a:t>
            </a:r>
          </a:p>
          <a:p>
            <a:pPr marL="0" indent="0">
              <a:buNone/>
            </a:pPr>
            <a:r>
              <a:rPr lang="ja-JP" altLang="en-US" dirty="0"/>
              <a:t>　情報処理実習</a:t>
            </a:r>
            <a:r>
              <a:rPr lang="en-US" altLang="ja-JP" dirty="0" err="1"/>
              <a:t>ⅡA</a:t>
            </a:r>
            <a:r>
              <a:rPr lang="ja-JP" altLang="en-US" dirty="0"/>
              <a:t>　　木</a:t>
            </a:r>
            <a:r>
              <a:rPr lang="en-US" altLang="ja-JP" dirty="0"/>
              <a:t>3</a:t>
            </a:r>
            <a:r>
              <a:rPr lang="ja-JP" altLang="en-US" dirty="0"/>
              <a:t>　→　事前登録の対象科目です。</a:t>
            </a:r>
            <a:endParaRPr lang="en-US" altLang="ja-JP" dirty="0"/>
          </a:p>
          <a:p>
            <a:pPr marL="0" indent="0">
              <a:buNone/>
            </a:pPr>
            <a:r>
              <a:rPr lang="ja-JP" altLang="en-US" dirty="0"/>
              <a:t>　社会福祉調査実習　→　社会福祉調査論の単位修得が条件となります。　</a:t>
            </a:r>
            <a:endParaRPr lang="en-US" altLang="ja-JP" dirty="0"/>
          </a:p>
          <a:p>
            <a:pPr marL="0" indent="0">
              <a:buNone/>
            </a:pPr>
            <a:r>
              <a:rPr lang="ja-JP" altLang="en-US" dirty="0"/>
              <a:t>　</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21</a:t>
            </a:fld>
            <a:endParaRPr lang="en-US"/>
          </a:p>
        </p:txBody>
      </p:sp>
    </p:spTree>
    <p:extLst>
      <p:ext uri="{BB962C8B-B14F-4D97-AF65-F5344CB8AC3E}">
        <p14:creationId xmlns:p14="http://schemas.microsoft.com/office/powerpoint/2010/main" val="414759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22</a:t>
            </a:fld>
            <a:endParaRPr lang="en-US"/>
          </a:p>
        </p:txBody>
      </p:sp>
      <p:sp>
        <p:nvSpPr>
          <p:cNvPr id="6" name="正方形/長方形 5">
            <a:extLst>
              <a:ext uri="{FF2B5EF4-FFF2-40B4-BE49-F238E27FC236}">
                <a16:creationId xmlns:a16="http://schemas.microsoft.com/office/drawing/2014/main" id="{F6CAC5CC-6251-402A-B151-1A0694EF6E84}"/>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
            </a:endParaRPr>
          </a:p>
          <a:p>
            <a:pPr algn="ctr"/>
            <a:r>
              <a:rPr lang="en-US" altLang="ja-JP" dirty="0">
                <a:hlinkClick r:id=""/>
              </a:rPr>
              <a:t>https</a:t>
            </a:r>
            <a:r>
              <a:rPr lang="en-US" altLang="ja-JP" dirty="0">
                <a:hlinkClick r:id="rId4"/>
              </a:rPr>
              <a:t>://capella.ws.ryukoku.ac.jp/RSW/SYLD110Init.do;jsessionid=0E5E7C1BADC82B9734AB0A81A58BB1FF</a:t>
            </a:r>
            <a:endParaRPr kumimoji="1" lang="ja-JP" altLang="en-US" dirty="0"/>
          </a:p>
        </p:txBody>
      </p:sp>
    </p:spTree>
    <p:extLst>
      <p:ext uri="{BB962C8B-B14F-4D97-AF65-F5344CB8AC3E}">
        <p14:creationId xmlns:p14="http://schemas.microsoft.com/office/powerpoint/2010/main" val="820439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97436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888761"/>
            <a:ext cx="8536900" cy="4713653"/>
          </a:xfrm>
        </p:spPr>
        <p:txBody>
          <a:bodyPr>
            <a:normAutofit/>
          </a:bodyPr>
          <a:lstStyle/>
          <a:p>
            <a:r>
              <a:rPr kumimoji="1" lang="ja-JP" altLang="en-US" sz="3000" dirty="0"/>
              <a:t>卒業単位に含まれないものもある</a:t>
            </a:r>
            <a:endParaRPr kumimoji="1" lang="en-US" altLang="ja-JP" sz="3000" dirty="0"/>
          </a:p>
          <a:p>
            <a:pPr marL="0" indent="0">
              <a:buNone/>
            </a:pPr>
            <a:r>
              <a:rPr lang="ja-JP" altLang="en-US" sz="2600" dirty="0"/>
              <a:t>　＝随意科目←履修制限（上限</a:t>
            </a:r>
            <a:r>
              <a:rPr lang="en-US" altLang="ja-JP" sz="2600" dirty="0"/>
              <a:t>24</a:t>
            </a:r>
            <a:r>
              <a:rPr lang="ja-JP" altLang="en-US" sz="2600" dirty="0"/>
              <a:t>単位）には含まれない</a:t>
            </a:r>
            <a:endParaRPr lang="en-US" altLang="ja-JP" sz="2600" dirty="0"/>
          </a:p>
          <a:p>
            <a:r>
              <a:rPr lang="ja-JP" altLang="en-US" sz="3000" dirty="0"/>
              <a:t>教職ガイドブックを必ず参照すること！</a:t>
            </a:r>
            <a:endParaRPr lang="en-US" altLang="ja-JP" sz="3000" dirty="0"/>
          </a:p>
          <a:p>
            <a:r>
              <a:rPr lang="ja-JP" altLang="en-US" sz="3000" dirty="0"/>
              <a:t>特別支援学校教諭一種免許状を取得するためには、基礎資格（小・中・高等学校のいずれか、または幼稚園教諭の免許状）を有しているか、いずれかの免許状と合わせて取得する必要がある。</a:t>
            </a:r>
            <a:endParaRPr lang="en-US" altLang="ja-JP" sz="3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23</a:t>
            </a:fld>
            <a:endParaRPr lang="en-US" dirty="0"/>
          </a:p>
        </p:txBody>
      </p:sp>
    </p:spTree>
    <p:extLst>
      <p:ext uri="{BB962C8B-B14F-4D97-AF65-F5344CB8AC3E}">
        <p14:creationId xmlns:p14="http://schemas.microsoft.com/office/powerpoint/2010/main" val="3806845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社会福祉士とは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専門的知識および技術をもって、身体上、精神上の障害や環境上の理由により日常生活を営むのに支障がある者の福祉に関する相談に応じ、助言、指導、福祉サービスを提供するとともに、医師や保健医療サービス提供者、その他関係者の連絡および調整その他援助を行うことを職務とする。</a:t>
            </a:r>
            <a:endParaRPr lang="en-US" altLang="ja-JP" sz="2400" dirty="0"/>
          </a:p>
          <a:p>
            <a:r>
              <a:rPr lang="ja-JP" altLang="en-US" sz="2400" dirty="0"/>
              <a:t>社会福祉士指定科目と現代福祉学科開講科目の対照表</a:t>
            </a:r>
            <a:endParaRPr lang="en-US" altLang="ja-JP" sz="2400" dirty="0"/>
          </a:p>
          <a:p>
            <a:pPr marL="0" indent="0">
              <a:buNone/>
            </a:pPr>
            <a:r>
              <a:rPr lang="ja-JP" altLang="en-US" sz="2400" dirty="0"/>
              <a:t>　履修要項</a:t>
            </a:r>
            <a:r>
              <a:rPr lang="en-US" altLang="ja-JP" sz="2400" dirty="0"/>
              <a:t>62</a:t>
            </a:r>
            <a:r>
              <a:rPr lang="ja-JP" altLang="en-US" sz="2400" dirty="0"/>
              <a:t>ページ</a:t>
            </a:r>
            <a:r>
              <a:rPr lang="en-US" altLang="ja-JP" sz="2400" dirty="0"/>
              <a:t>【</a:t>
            </a:r>
            <a:r>
              <a:rPr lang="ja-JP" altLang="en-US" sz="2400" dirty="0"/>
              <a:t>表１</a:t>
            </a:r>
            <a:r>
              <a:rPr lang="en-US" altLang="ja-JP" sz="2400" dirty="0"/>
              <a:t>】</a:t>
            </a:r>
          </a:p>
          <a:p>
            <a:pPr lvl="0">
              <a:buClr>
                <a:srgbClr val="990000"/>
              </a:buClr>
            </a:pPr>
            <a:r>
              <a:rPr lang="ja-JP" altLang="en-US" sz="2400" dirty="0">
                <a:solidFill>
                  <a:srgbClr val="333333"/>
                </a:solidFill>
              </a:rPr>
              <a:t>先修条件に注意</a:t>
            </a:r>
            <a:endParaRPr lang="en-US" altLang="ja-JP" sz="2400" dirty="0">
              <a:solidFill>
                <a:srgbClr val="333333"/>
              </a:solidFill>
            </a:endParaRPr>
          </a:p>
          <a:p>
            <a:pPr marL="0" indent="0">
              <a:buNone/>
            </a:pPr>
            <a:r>
              <a:rPr lang="ja-JP" altLang="en-US" dirty="0"/>
              <a:t>　履修要項</a:t>
            </a:r>
            <a:r>
              <a:rPr lang="en-US" altLang="ja-JP" dirty="0"/>
              <a:t>52</a:t>
            </a:r>
            <a:r>
              <a:rPr lang="ja-JP" altLang="en-US" dirty="0"/>
              <a:t>ページ（５）</a:t>
            </a:r>
            <a:endParaRPr lang="en-US" altLang="ja-JP" dirty="0"/>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24</a:t>
            </a:fld>
            <a:endParaRPr lang="en-US"/>
          </a:p>
        </p:txBody>
      </p:sp>
    </p:spTree>
    <p:extLst>
      <p:ext uri="{BB962C8B-B14F-4D97-AF65-F5344CB8AC3E}">
        <p14:creationId xmlns:p14="http://schemas.microsoft.com/office/powerpoint/2010/main" val="4007258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lang="ja-JP" altLang="en-US" dirty="0"/>
              <a:t>精神保健</a:t>
            </a:r>
            <a:r>
              <a:rPr kumimoji="1" lang="ja-JP" altLang="en-US" dirty="0"/>
              <a:t>福祉士とは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精神障害者の保健および福祉に関する専門的知識および技術をもって、精神科病院その他の医療施設において精神障害の医療を受け、または精神障害者の社会復帰の促進を図るための施設を利用する者の地域相談支援の利用に関する相談に応じ、助言、指導、日常生活への適応のために必要な区連その他の援助を行うことを職務とする。</a:t>
            </a:r>
            <a:endParaRPr lang="en-US" altLang="ja-JP" sz="2400" dirty="0"/>
          </a:p>
          <a:p>
            <a:r>
              <a:rPr lang="ja-JP" altLang="en-US" sz="2400" dirty="0"/>
              <a:t>精神保健福祉士指定科目と現代福祉学科開講科目の対照表</a:t>
            </a:r>
            <a:endParaRPr lang="en-US" altLang="ja-JP" sz="2400" dirty="0"/>
          </a:p>
          <a:p>
            <a:pPr marL="0" indent="0">
              <a:buNone/>
            </a:pPr>
            <a:r>
              <a:rPr lang="ja-JP" altLang="en-US" sz="2400" dirty="0"/>
              <a:t>　履修要項</a:t>
            </a:r>
            <a:r>
              <a:rPr lang="en-US" altLang="ja-JP" sz="2400" dirty="0"/>
              <a:t>63</a:t>
            </a:r>
            <a:r>
              <a:rPr lang="ja-JP" altLang="en-US" sz="2400" dirty="0"/>
              <a:t>ページ</a:t>
            </a:r>
            <a:r>
              <a:rPr lang="en-US" altLang="ja-JP" sz="2400" dirty="0"/>
              <a:t>【</a:t>
            </a:r>
            <a:r>
              <a:rPr lang="ja-JP" altLang="en-US" sz="2400" dirty="0"/>
              <a:t>表</a:t>
            </a:r>
            <a:r>
              <a:rPr lang="en-US" altLang="ja-JP" sz="2400" dirty="0"/>
              <a:t>3】</a:t>
            </a:r>
          </a:p>
          <a:p>
            <a:pPr lvl="0">
              <a:buClr>
                <a:srgbClr val="990000"/>
              </a:buClr>
            </a:pPr>
            <a:r>
              <a:rPr lang="ja-JP" altLang="en-US" sz="2400" dirty="0">
                <a:solidFill>
                  <a:srgbClr val="333333"/>
                </a:solidFill>
              </a:rPr>
              <a:t>先修条件に注意</a:t>
            </a:r>
            <a:endParaRPr lang="en-US" altLang="ja-JP" sz="2400" dirty="0">
              <a:solidFill>
                <a:srgbClr val="333333"/>
              </a:solidFill>
            </a:endParaRPr>
          </a:p>
          <a:p>
            <a:pPr marL="0" indent="0">
              <a:buNone/>
            </a:pPr>
            <a:r>
              <a:rPr lang="ja-JP" altLang="en-US" sz="2400" dirty="0"/>
              <a:t>　履修要項</a:t>
            </a:r>
            <a:r>
              <a:rPr lang="en-US" altLang="ja-JP" sz="2400" dirty="0"/>
              <a:t>51</a:t>
            </a:r>
            <a:r>
              <a:rPr lang="ja-JP" altLang="en-US" sz="2400" dirty="0"/>
              <a:t>ページ（４）</a:t>
            </a:r>
            <a:endParaRPr lang="en-US" altLang="ja-JP" sz="2400" dirty="0"/>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2828215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914757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27</a:t>
            </a:fld>
            <a:endParaRPr lang="en-US"/>
          </a:p>
        </p:txBody>
      </p:sp>
      <p:sp>
        <p:nvSpPr>
          <p:cNvPr id="6" name="正方形/長方形 5">
            <a:extLst>
              <a:ext uri="{FF2B5EF4-FFF2-40B4-BE49-F238E27FC236}">
                <a16:creationId xmlns:a16="http://schemas.microsoft.com/office/drawing/2014/main" id="{400F795C-E373-4A21-B16B-7454F4EAAFDB}"/>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3176318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28</a:t>
            </a:fld>
            <a:endParaRPr lang="en-US"/>
          </a:p>
        </p:txBody>
      </p:sp>
    </p:spTree>
    <p:extLst>
      <p:ext uri="{BB962C8B-B14F-4D97-AF65-F5344CB8AC3E}">
        <p14:creationId xmlns:p14="http://schemas.microsoft.com/office/powerpoint/2010/main" val="925854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334404" cy="4343846"/>
          </a:xfrm>
        </p:spPr>
        <p:txBody>
          <a:bodyPr>
            <a:normAutofit fontScale="92500" lnSpcReduction="20000"/>
          </a:bodyPr>
          <a:lstStyle/>
          <a:p>
            <a:r>
              <a:rPr lang="ja-JP" altLang="en-US" sz="2400" b="1" dirty="0"/>
              <a:t>予備・事前登録期間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10:00</a:t>
            </a:r>
            <a:r>
              <a:rPr lang="ja-JP" altLang="en-US" sz="2400" b="1" dirty="0">
                <a:solidFill>
                  <a:schemeClr val="tx1"/>
                </a:solidFill>
              </a:rPr>
              <a:t>～</a:t>
            </a:r>
            <a:r>
              <a:rPr lang="en-US" altLang="ja-JP" sz="2400" b="1" dirty="0">
                <a:solidFill>
                  <a:schemeClr val="tx1"/>
                </a:solidFill>
              </a:rPr>
              <a:t>16:00</a:t>
            </a:r>
            <a:r>
              <a:rPr lang="ja-JP" altLang="en-US" sz="2400" b="1" dirty="0">
                <a:solidFill>
                  <a:schemeClr val="tx1"/>
                </a:solidFill>
              </a:rPr>
              <a:t>まで</a:t>
            </a:r>
            <a:endParaRPr lang="en-US" altLang="ja-JP" sz="2400" b="1" dirty="0">
              <a:solidFill>
                <a:schemeClr val="tx1"/>
              </a:solidFill>
            </a:endParaRPr>
          </a:p>
          <a:p>
            <a:r>
              <a:rPr lang="ja-JP" altLang="en-US" sz="2400" b="1" dirty="0">
                <a:solidFill>
                  <a:schemeClr val="tx1"/>
                </a:solidFill>
              </a:rPr>
              <a:t>手続方法</a:t>
            </a:r>
            <a:endParaRPr lang="en-US" altLang="ja-JP" sz="2400" b="1" dirty="0">
              <a:solidFill>
                <a:schemeClr val="tx1"/>
              </a:solidFill>
            </a:endParaRPr>
          </a:p>
          <a:p>
            <a:pPr marL="0" indent="0">
              <a:buNone/>
            </a:pPr>
            <a:r>
              <a:rPr lang="ja-JP" altLang="en-US" sz="2400" b="1" dirty="0">
                <a:solidFill>
                  <a:schemeClr val="tx1"/>
                </a:solidFill>
              </a:rPr>
              <a:t>　</a:t>
            </a:r>
            <a:r>
              <a:rPr lang="ja-JP" altLang="en-US" sz="2400" dirty="0">
                <a:solidFill>
                  <a:schemeClr val="tx1"/>
                </a:solidFill>
              </a:rPr>
              <a:t>ポータルサイトの「アンケート機能」にて受付</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10</a:t>
            </a:r>
            <a:r>
              <a:rPr lang="ja-JP" altLang="en-US" sz="2400" b="1" dirty="0">
                <a:solidFill>
                  <a:schemeClr val="tx1"/>
                </a:solidFill>
              </a:rPr>
              <a:t>日（金）</a:t>
            </a:r>
            <a:r>
              <a:rPr lang="en-US" altLang="ja-JP" sz="2400" b="1" dirty="0">
                <a:solidFill>
                  <a:schemeClr val="tx1"/>
                </a:solidFill>
              </a:rPr>
              <a:t>9:00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29</a:t>
            </a:fld>
            <a:endParaRPr lang="en-US"/>
          </a:p>
        </p:txBody>
      </p:sp>
    </p:spTree>
    <p:extLst>
      <p:ext uri="{BB962C8B-B14F-4D97-AF65-F5344CB8AC3E}">
        <p14:creationId xmlns:p14="http://schemas.microsoft.com/office/powerpoint/2010/main" val="3199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29842"/>
            <a:ext cx="8214361" cy="2270759"/>
          </a:xfrm>
        </p:spPr>
        <p:txBody>
          <a:bodyPr>
            <a:normAutofit/>
          </a:bodyPr>
          <a:lstStyle/>
          <a:p>
            <a:r>
              <a:rPr kumimoji="1" lang="ja-JP" altLang="en-US" sz="3200" dirty="0"/>
              <a:t>龍谷大学の「建学の精神</a:t>
            </a:r>
            <a:r>
              <a:rPr lang="ja-JP" altLang="en-US" sz="3200" dirty="0"/>
              <a:t>」</a:t>
            </a:r>
            <a:endParaRPr lang="en-US" altLang="ja-JP" sz="3200" dirty="0"/>
          </a:p>
          <a:p>
            <a:r>
              <a:rPr lang="ja-JP" altLang="en-US" sz="3200" dirty="0"/>
              <a:t>現代福祉学科の教育の基本方針</a:t>
            </a:r>
            <a:endParaRPr kumimoji="1" lang="en-US" altLang="ja-JP" sz="3200" dirty="0"/>
          </a:p>
          <a:p>
            <a:r>
              <a:rPr lang="ja-JP" altLang="en-US" sz="3200" dirty="0"/>
              <a:t>学生生活の方針</a:t>
            </a:r>
            <a:endParaRPr kumimoji="1" lang="ja-JP" altLang="en-US" dirty="0"/>
          </a:p>
        </p:txBody>
      </p:sp>
      <p:sp>
        <p:nvSpPr>
          <p:cNvPr id="4" name="角丸四角形 3"/>
          <p:cNvSpPr/>
          <p:nvPr/>
        </p:nvSpPr>
        <p:spPr>
          <a:xfrm>
            <a:off x="1234439" y="480060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6</a:t>
            </a:r>
            <a:r>
              <a:rPr lang="ja-JP" altLang="en-US" sz="2300" b="1" dirty="0">
                <a:solidFill>
                  <a:schemeClr val="tx1"/>
                </a:solidFill>
              </a:rPr>
              <a:t>日（月）</a:t>
            </a:r>
            <a:r>
              <a:rPr lang="en-US" altLang="ja-JP" sz="2300" b="1" dirty="0">
                <a:solidFill>
                  <a:schemeClr val="tx1"/>
                </a:solidFill>
              </a:rPr>
              <a:t>9:00</a:t>
            </a:r>
            <a:r>
              <a:rPr lang="ja-JP" altLang="en-US" sz="2300" b="1" dirty="0">
                <a:solidFill>
                  <a:schemeClr val="tx1"/>
                </a:solidFill>
              </a:rPr>
              <a:t>～</a:t>
            </a:r>
            <a:r>
              <a:rPr lang="en-US" altLang="ja-JP" sz="2300" b="1" dirty="0">
                <a:solidFill>
                  <a:schemeClr val="tx1"/>
                </a:solidFill>
              </a:rPr>
              <a:t>10</a:t>
            </a:r>
            <a:r>
              <a:rPr lang="ja-JP" altLang="en-US" sz="2300" b="1" dirty="0">
                <a:solidFill>
                  <a:schemeClr val="tx1"/>
                </a:solidFill>
              </a:rPr>
              <a:t>日（金）</a:t>
            </a:r>
            <a:r>
              <a:rPr lang="en-US" altLang="ja-JP" sz="2300" b="1" dirty="0">
                <a:solidFill>
                  <a:schemeClr val="tx1"/>
                </a:solidFill>
              </a:rPr>
              <a:t>16:00</a:t>
            </a:r>
            <a:r>
              <a:rPr lang="ja-JP" altLang="en-US" sz="2300" b="1" dirty="0">
                <a:solidFill>
                  <a:schemeClr val="tx1"/>
                </a:solidFill>
              </a:rPr>
              <a:t>＜時間厳守＞</a:t>
            </a:r>
            <a:endParaRPr lang="en-US" altLang="ja-JP" sz="2300" b="1"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手続き方法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30</a:t>
            </a:fld>
            <a:endParaRPr lang="en-US"/>
          </a:p>
        </p:txBody>
      </p:sp>
    </p:spTree>
    <p:extLst>
      <p:ext uri="{BB962C8B-B14F-4D97-AF65-F5344CB8AC3E}">
        <p14:creationId xmlns:p14="http://schemas.microsoft.com/office/powerpoint/2010/main" val="4460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kumimoji="1" lang="ja-JP" altLang="en-US" sz="2800" dirty="0"/>
              <a:t>授業開始日は、</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31</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726142" y="2689410"/>
            <a:ext cx="7929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教室での授業は</a:t>
            </a:r>
            <a:r>
              <a:rPr kumimoji="1" lang="en-US" altLang="ja-JP" sz="3600" b="1" dirty="0">
                <a:solidFill>
                  <a:srgbClr val="FF0000"/>
                </a:solidFill>
              </a:rPr>
              <a:t>4</a:t>
            </a:r>
            <a:r>
              <a:rPr kumimoji="1" lang="ja-JP" altLang="en-US" sz="3600" b="1" dirty="0">
                <a:solidFill>
                  <a:srgbClr val="FF0000"/>
                </a:solidFill>
              </a:rPr>
              <a:t>月</a:t>
            </a:r>
            <a:r>
              <a:rPr kumimoji="1" lang="en-US" altLang="ja-JP" sz="3600" b="1" dirty="0">
                <a:solidFill>
                  <a:srgbClr val="FF0000"/>
                </a:solidFill>
              </a:rPr>
              <a:t>21</a:t>
            </a:r>
            <a:r>
              <a:rPr kumimoji="1" lang="ja-JP" altLang="en-US" sz="3600" b="1" dirty="0">
                <a:solidFill>
                  <a:srgbClr val="FF0000"/>
                </a:solidFill>
              </a:rPr>
              <a:t>日（火）</a:t>
            </a:r>
            <a:r>
              <a:rPr kumimoji="1" lang="ja-JP" altLang="en-US" sz="3600" dirty="0">
                <a:solidFill>
                  <a:schemeClr val="tx1"/>
                </a:solidFill>
              </a:rPr>
              <a:t>から</a:t>
            </a: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152061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32</a:t>
            </a:fld>
            <a:endParaRPr lang="en-US" dirty="0"/>
          </a:p>
        </p:txBody>
      </p:sp>
    </p:spTree>
    <p:extLst>
      <p:ext uri="{BB962C8B-B14F-4D97-AF65-F5344CB8AC3E}">
        <p14:creationId xmlns:p14="http://schemas.microsoft.com/office/powerpoint/2010/main" val="3368553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33</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2664989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963711"/>
            <a:ext cx="8278239" cy="4737536"/>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600" dirty="0"/>
              <a:t>授業に関することを質問したい、相談したい。</a:t>
            </a:r>
            <a:endParaRPr lang="en-US" altLang="ja-JP" sz="26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600" dirty="0"/>
              <a:t>23</a:t>
            </a:r>
            <a:r>
              <a:rPr kumimoji="1" lang="ja-JP" altLang="en-US" sz="2600" dirty="0"/>
              <a:t>単位しか登録できないが大丈夫？</a:t>
            </a:r>
            <a:endParaRPr kumimoji="1" lang="en-US" altLang="ja-JP" sz="26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34</a:t>
            </a:fld>
            <a:endParaRPr lang="en-US"/>
          </a:p>
        </p:txBody>
      </p:sp>
    </p:spTree>
    <p:extLst>
      <p:ext uri="{BB962C8B-B14F-4D97-AF65-F5344CB8AC3E}">
        <p14:creationId xmlns:p14="http://schemas.microsoft.com/office/powerpoint/2010/main" val="115701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35</a:t>
            </a:fld>
            <a:endParaRPr lang="en-US"/>
          </a:p>
        </p:txBody>
      </p:sp>
    </p:spTree>
    <p:extLst>
      <p:ext uri="{BB962C8B-B14F-4D97-AF65-F5344CB8AC3E}">
        <p14:creationId xmlns:p14="http://schemas.microsoft.com/office/powerpoint/2010/main" val="1414882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a:t>
            </a:r>
            <a:r>
              <a:rPr lang="ja-JP" altLang="en-US" sz="2800" b="1" dirty="0">
                <a:solidFill>
                  <a:srgbClr val="FF0000"/>
                </a:solidFill>
              </a:rPr>
              <a:t>１８８</a:t>
            </a:r>
            <a:r>
              <a:rPr kumimoji="1" lang="ja-JP" altLang="en-US" sz="2800" b="1" dirty="0">
                <a:solidFill>
                  <a:srgbClr val="FF0000"/>
                </a:solidFill>
              </a:rPr>
              <a:t>●●●</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36</a:t>
            </a:fld>
            <a:endParaRPr lang="en-US"/>
          </a:p>
        </p:txBody>
      </p:sp>
    </p:spTree>
    <p:extLst>
      <p:ext uri="{BB962C8B-B14F-4D97-AF65-F5344CB8AC3E}">
        <p14:creationId xmlns:p14="http://schemas.microsoft.com/office/powerpoint/2010/main" val="232931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37</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226579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38</a:t>
            </a:fld>
            <a:endParaRPr lang="en-US" dirty="0"/>
          </a:p>
        </p:txBody>
      </p:sp>
    </p:spTree>
    <p:extLst>
      <p:ext uri="{BB962C8B-B14F-4D97-AF65-F5344CB8AC3E}">
        <p14:creationId xmlns:p14="http://schemas.microsoft.com/office/powerpoint/2010/main" val="3096143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lang="en-US" altLang="ja-JP" sz="2800" dirty="0"/>
          </a:p>
          <a:p>
            <a:r>
              <a:rPr lang="ja-JP" altLang="en-US" sz="2800" dirty="0"/>
              <a:t>社会学部教務課に質問する</a:t>
            </a: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39</a:t>
            </a:fld>
            <a:endParaRPr lang="en-US"/>
          </a:p>
        </p:txBody>
      </p:sp>
    </p:spTree>
    <p:extLst>
      <p:ext uri="{BB962C8B-B14F-4D97-AF65-F5344CB8AC3E}">
        <p14:creationId xmlns:p14="http://schemas.microsoft.com/office/powerpoint/2010/main" val="110662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36727" y="3143448"/>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36726" y="4132897"/>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36727" y="4376356"/>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36727" y="3883595"/>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04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5</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5" name="図 4">
            <a:extLst>
              <a:ext uri="{FF2B5EF4-FFF2-40B4-BE49-F238E27FC236}">
                <a16:creationId xmlns:a16="http://schemas.microsoft.com/office/drawing/2014/main" id="{7334E37B-84F8-4399-8282-AEC0933AF790}"/>
              </a:ext>
            </a:extLst>
          </p:cNvPr>
          <p:cNvPicPr>
            <a:picLocks noChangeAspect="1"/>
          </p:cNvPicPr>
          <p:nvPr/>
        </p:nvPicPr>
        <p:blipFill>
          <a:blip r:embed="rId4"/>
          <a:stretch>
            <a:fillRect/>
          </a:stretch>
        </p:blipFill>
        <p:spPr>
          <a:xfrm>
            <a:off x="228601" y="3866491"/>
            <a:ext cx="8686798" cy="1324609"/>
          </a:xfrm>
          <a:prstGeom prst="rect">
            <a:avLst/>
          </a:prstGeom>
        </p:spPr>
      </p:pic>
    </p:spTree>
    <p:extLst>
      <p:ext uri="{BB962C8B-B14F-4D97-AF65-F5344CB8AC3E}">
        <p14:creationId xmlns:p14="http://schemas.microsoft.com/office/powerpoint/2010/main" val="276948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6" name="正方形/長方形 5">
            <a:extLst>
              <a:ext uri="{FF2B5EF4-FFF2-40B4-BE49-F238E27FC236}">
                <a16:creationId xmlns:a16="http://schemas.microsoft.com/office/drawing/2014/main" id="{5E4D82CA-F1FB-45CF-AF3C-0E9C795210A0}"/>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⇒後のページで提示します。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7</a:t>
            </a:fld>
            <a:endParaRPr lang="en-US"/>
          </a:p>
        </p:txBody>
      </p:sp>
    </p:spTree>
    <p:extLst>
      <p:ext uri="{BB962C8B-B14F-4D97-AF65-F5344CB8AC3E}">
        <p14:creationId xmlns:p14="http://schemas.microsoft.com/office/powerpoint/2010/main" val="33476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306313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1662790638"/>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8124</TotalTime>
  <Words>10945</Words>
  <Application>Microsoft Office PowerPoint</Application>
  <PresentationFormat>画面に合わせる (4:3)</PresentationFormat>
  <Paragraphs>1023</Paragraphs>
  <Slides>39</Slides>
  <Notes>39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8" baseType="lpstr">
      <vt:lpstr>ＭＳ Ｐゴシック</vt:lpstr>
      <vt:lpstr>ＭＳ ゴシック</vt:lpstr>
      <vt:lpstr>メイリオ</vt:lpstr>
      <vt:lpstr>Calibri</vt:lpstr>
      <vt:lpstr>Century Gothic</vt:lpstr>
      <vt:lpstr>Wingdings</vt:lpstr>
      <vt:lpstr>Wingdings 2</vt:lpstr>
      <vt:lpstr>プラザ</vt:lpstr>
      <vt:lpstr>ワークシート</vt:lpstr>
      <vt:lpstr>現代福祉学科 編・転入生対象 履修説明</vt:lpstr>
      <vt:lpstr>大学での学びかた</vt:lpstr>
      <vt:lpstr>龍谷大学・社会学部が定める方針・ポリシーについて</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PowerPoint プレゼンテーション</vt:lpstr>
      <vt:lpstr>第２部　教育課程 ６　　　　　　　　　　 現代福祉学科の設置科目と履修方法</vt:lpstr>
      <vt:lpstr>時間割の作り方　１</vt:lpstr>
      <vt:lpstr>現代福祉学科 第3学年第1学期（第5セメスター）の必修科目</vt:lpstr>
      <vt:lpstr>時間割を作成（現代福祉学科） ～必修科目を入れる～</vt:lpstr>
      <vt:lpstr>時間割の作り方　２</vt:lpstr>
      <vt:lpstr>時間割の作り方　２</vt:lpstr>
      <vt:lpstr>時間割の作り方　３</vt:lpstr>
      <vt:lpstr>教職課程</vt:lpstr>
      <vt:lpstr>社会福祉士とは</vt:lpstr>
      <vt:lpstr>精神保健福祉士とは</vt:lpstr>
      <vt:lpstr>矯正・保護課程とは</vt:lpstr>
      <vt:lpstr>時間割の作り方　４</vt:lpstr>
      <vt:lpstr>時間割ができたら 　　　　履修登録</vt:lpstr>
      <vt:lpstr>予備登録・事前登録</vt:lpstr>
      <vt:lpstr>履修登録（本登録）</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渡邊 浩之</cp:lastModifiedBy>
  <cp:revision>564</cp:revision>
  <cp:lastPrinted>2020-03-09T08:43:27Z</cp:lastPrinted>
  <dcterms:created xsi:type="dcterms:W3CDTF">2014-01-14T15:42:19Z</dcterms:created>
  <dcterms:modified xsi:type="dcterms:W3CDTF">2020-03-31T09:32:38Z</dcterms:modified>
</cp:coreProperties>
</file>