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339" r:id="rId2"/>
    <p:sldId id="256" r:id="rId3"/>
    <p:sldId id="340" r:id="rId4"/>
    <p:sldId id="435" r:id="rId5"/>
    <p:sldId id="419" r:id="rId6"/>
    <p:sldId id="422" r:id="rId7"/>
    <p:sldId id="423" r:id="rId8"/>
    <p:sldId id="345" r:id="rId9"/>
    <p:sldId id="424" r:id="rId10"/>
    <p:sldId id="347" r:id="rId11"/>
    <p:sldId id="389" r:id="rId12"/>
    <p:sldId id="349" r:id="rId13"/>
    <p:sldId id="350" r:id="rId14"/>
    <p:sldId id="351" r:id="rId15"/>
    <p:sldId id="352" r:id="rId16"/>
    <p:sldId id="353" r:id="rId17"/>
    <p:sldId id="373" r:id="rId18"/>
    <p:sldId id="446" r:id="rId19"/>
    <p:sldId id="358" r:id="rId20"/>
    <p:sldId id="388" r:id="rId21"/>
    <p:sldId id="385" r:id="rId22"/>
    <p:sldId id="382" r:id="rId23"/>
    <p:sldId id="404" r:id="rId24"/>
    <p:sldId id="360" r:id="rId25"/>
    <p:sldId id="454" r:id="rId26"/>
    <p:sldId id="455" r:id="rId27"/>
    <p:sldId id="456" r:id="rId28"/>
    <p:sldId id="409" r:id="rId29"/>
    <p:sldId id="439" r:id="rId30"/>
    <p:sldId id="365" r:id="rId31"/>
    <p:sldId id="431" r:id="rId32"/>
    <p:sldId id="432" r:id="rId33"/>
    <p:sldId id="438" r:id="rId34"/>
    <p:sldId id="412" r:id="rId35"/>
    <p:sldId id="413"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55504" autoAdjust="0"/>
  </p:normalViewPr>
  <p:slideViewPr>
    <p:cSldViewPr snapToGrid="0" snapToObjects="1">
      <p:cViewPr varScale="1">
        <p:scale>
          <a:sx n="63" d="100"/>
          <a:sy n="63" d="100"/>
        </p:scale>
        <p:origin x="32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3" d="100"/>
          <a:sy n="63" d="100"/>
        </p:scale>
        <p:origin x="-2934" y="-13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6247" cy="496731"/>
          </a:xfrm>
          <a:prstGeom prst="rect">
            <a:avLst/>
          </a:prstGeom>
        </p:spPr>
        <p:txBody>
          <a:bodyPr vert="horz" lIns="92099" tIns="46049" rIns="92099" bIns="4604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3"/>
            <a:ext cx="2946246" cy="496731"/>
          </a:xfrm>
          <a:prstGeom prst="rect">
            <a:avLst/>
          </a:prstGeom>
        </p:spPr>
        <p:txBody>
          <a:bodyPr vert="horz" lIns="92099" tIns="46049" rIns="92099" bIns="46049" rtlCol="0"/>
          <a:lstStyle>
            <a:lvl1pPr algn="r">
              <a:defRPr sz="1200"/>
            </a:lvl1pPr>
          </a:lstStyle>
          <a:p>
            <a:fld id="{98BB1839-C84B-43DB-9155-C55B1015B9D3}" type="datetimeFigureOut">
              <a:rPr kumimoji="1" lang="ja-JP" altLang="en-US" smtClean="0"/>
              <a:t>2020/3/31</a:t>
            </a:fld>
            <a:endParaRPr kumimoji="1" lang="ja-JP" altLang="en-US"/>
          </a:p>
        </p:txBody>
      </p:sp>
      <p:sp>
        <p:nvSpPr>
          <p:cNvPr id="4" name="フッター プレースホルダー 3"/>
          <p:cNvSpPr>
            <a:spLocks noGrp="1"/>
          </p:cNvSpPr>
          <p:nvPr>
            <p:ph type="ftr" sz="quarter" idx="2"/>
          </p:nvPr>
        </p:nvSpPr>
        <p:spPr>
          <a:xfrm>
            <a:off x="2" y="9428311"/>
            <a:ext cx="2946247" cy="496731"/>
          </a:xfrm>
          <a:prstGeom prst="rect">
            <a:avLst/>
          </a:prstGeom>
        </p:spPr>
        <p:txBody>
          <a:bodyPr vert="horz" lIns="92099" tIns="46049" rIns="92099" bIns="4604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1"/>
            <a:ext cx="2946246" cy="496731"/>
          </a:xfrm>
          <a:prstGeom prst="rect">
            <a:avLst/>
          </a:prstGeom>
        </p:spPr>
        <p:txBody>
          <a:bodyPr vert="horz" lIns="92099" tIns="46049" rIns="92099" bIns="46049"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5660" cy="496331"/>
          </a:xfrm>
          <a:prstGeom prst="rect">
            <a:avLst/>
          </a:prstGeom>
        </p:spPr>
        <p:txBody>
          <a:bodyPr vert="horz" lIns="92099" tIns="46049" rIns="92099" bIns="460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2"/>
            <a:ext cx="2945660" cy="496331"/>
          </a:xfrm>
          <a:prstGeom prst="rect">
            <a:avLst/>
          </a:prstGeom>
        </p:spPr>
        <p:txBody>
          <a:bodyPr vert="horz" lIns="92099" tIns="46049" rIns="92099" bIns="46049" rtlCol="0"/>
          <a:lstStyle>
            <a:lvl1pPr algn="r">
              <a:defRPr sz="1200"/>
            </a:lvl1pPr>
          </a:lstStyle>
          <a:p>
            <a:fld id="{723150FD-FCF9-41D2-B175-556E19574995}" type="datetimeFigureOut">
              <a:rPr kumimoji="1" lang="ja-JP" altLang="en-US" smtClean="0"/>
              <a:t>2020/3/31</a:t>
            </a:fld>
            <a:endParaRPr kumimoji="1" lang="ja-JP" altLang="en-US"/>
          </a:p>
        </p:txBody>
      </p:sp>
      <p:sp>
        <p:nvSpPr>
          <p:cNvPr id="4" name="スライド イメージ プレースホルダー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099" tIns="46049" rIns="92099" bIns="46049"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6"/>
          </a:xfrm>
          <a:prstGeom prst="rect">
            <a:avLst/>
          </a:prstGeom>
        </p:spPr>
        <p:txBody>
          <a:bodyPr vert="horz" lIns="92099" tIns="46049" rIns="92099" bIns="460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4"/>
            <a:ext cx="2945660" cy="496331"/>
          </a:xfrm>
          <a:prstGeom prst="rect">
            <a:avLst/>
          </a:prstGeom>
        </p:spPr>
        <p:txBody>
          <a:bodyPr vert="horz" lIns="92099" tIns="46049" rIns="92099" bIns="460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60" cy="496331"/>
          </a:xfrm>
          <a:prstGeom prst="rect">
            <a:avLst/>
          </a:prstGeom>
        </p:spPr>
        <p:txBody>
          <a:bodyPr vert="horz" lIns="92099" tIns="46049" rIns="92099" bIns="46049"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dirty="0"/>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7704">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7704">
              <a:defRPr/>
            </a:pPr>
            <a:endParaRPr lang="en-US" altLang="ja-JP" dirty="0">
              <a:solidFill>
                <a:prstClr val="black"/>
              </a:solidFill>
            </a:endParaRPr>
          </a:p>
          <a:p>
            <a:pPr defTabSz="927704">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7704">
              <a:defRPr/>
            </a:pPr>
            <a:r>
              <a:rPr lang="ja-JP" altLang="en-US" dirty="0">
                <a:solidFill>
                  <a:prstClr val="black"/>
                </a:solidFill>
              </a:rPr>
              <a:t>①筆答試験による評価</a:t>
            </a:r>
            <a:endParaRPr lang="en-US" altLang="ja-JP" dirty="0">
              <a:solidFill>
                <a:prstClr val="black"/>
              </a:solidFill>
            </a:endParaRPr>
          </a:p>
          <a:p>
            <a:pPr defTabSz="927704">
              <a:defRPr/>
            </a:pPr>
            <a:r>
              <a:rPr lang="ja-JP" altLang="en-US" dirty="0">
                <a:solidFill>
                  <a:prstClr val="black"/>
                </a:solidFill>
              </a:rPr>
              <a:t>②レポート試験による評価</a:t>
            </a:r>
            <a:endParaRPr lang="en-US" altLang="ja-JP" dirty="0">
              <a:solidFill>
                <a:prstClr val="black"/>
              </a:solidFill>
            </a:endParaRPr>
          </a:p>
          <a:p>
            <a:pPr defTabSz="927704">
              <a:defRPr/>
            </a:pPr>
            <a:r>
              <a:rPr lang="ja-JP" altLang="en-US" dirty="0">
                <a:solidFill>
                  <a:prstClr val="black"/>
                </a:solidFill>
              </a:rPr>
              <a:t>③実技試験による評価</a:t>
            </a:r>
            <a:endParaRPr lang="en-US" altLang="ja-JP" dirty="0">
              <a:solidFill>
                <a:prstClr val="black"/>
              </a:solidFill>
            </a:endParaRPr>
          </a:p>
          <a:p>
            <a:pPr defTabSz="927704">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7704">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7704">
              <a:defRPr/>
            </a:pPr>
            <a:endParaRPr lang="en-US" altLang="ja-JP"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28</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29</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学期（後期）の履修説明会・成績表配付の日程は、掲示板、ポータルサイトでお知らせします。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14307">
              <a:defRPr/>
            </a:pPr>
            <a:r>
              <a:rPr kumimoji="1" lang="ja-JP" altLang="en-US" dirty="0"/>
              <a:t>履修要項の</a:t>
            </a:r>
            <a:r>
              <a:rPr kumimoji="1" lang="en-US" altLang="ja-JP" dirty="0"/>
              <a:t>33</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社会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　★</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　</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　</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　</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卒業は、大学が定める教育課程の修了であり、「学士」の学位が授与されます。</a:t>
            </a:r>
            <a:endParaRPr kumimoji="1" lang="en-US" altLang="ja-JP" dirty="0"/>
          </a:p>
          <a:p>
            <a:pPr defTabSz="927704">
              <a:defRPr/>
            </a:pPr>
            <a:endParaRPr kumimoji="1" lang="en-US" altLang="ja-JP" dirty="0"/>
          </a:p>
          <a:p>
            <a:pPr defTabSz="927704">
              <a:defRPr/>
            </a:pPr>
            <a:r>
              <a:rPr kumimoji="1" lang="ja-JP" altLang="en-US" dirty="0"/>
              <a:t>本学において、卒業認定を得ようとする者は、次の２つの要件を満たさなければなりません。</a:t>
            </a:r>
            <a:endParaRPr kumimoji="1" lang="en-US" altLang="ja-JP" dirty="0"/>
          </a:p>
          <a:p>
            <a:pPr defTabSz="927704">
              <a:defRPr/>
            </a:pPr>
            <a:endParaRPr kumimoji="1" lang="en-US" altLang="ja-JP" dirty="0"/>
          </a:p>
          <a:p>
            <a:pPr defTabSz="927704">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7704">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7704">
              <a:defRPr/>
            </a:pPr>
            <a:r>
              <a:rPr kumimoji="1" lang="ja-JP" altLang="en-US" dirty="0"/>
              <a:t>したがって、休学等による学修中断の期間は、この在学期間に加えません。</a:t>
            </a:r>
            <a:endParaRPr kumimoji="1" lang="en-US" altLang="ja-JP" dirty="0"/>
          </a:p>
          <a:p>
            <a:pPr defTabSz="927704">
              <a:defRPr/>
            </a:pPr>
            <a:endParaRPr kumimoji="1" lang="en-US" altLang="ja-JP" dirty="0"/>
          </a:p>
          <a:p>
            <a:pPr defTabSz="927704">
              <a:defRPr/>
            </a:pPr>
            <a:r>
              <a:rPr kumimoji="1" lang="ja-JP" altLang="en-US" dirty="0"/>
              <a:t>なお、皆さんは</a:t>
            </a:r>
            <a:r>
              <a:rPr kumimoji="1" lang="en-US" altLang="ja-JP" dirty="0"/>
              <a:t>3</a:t>
            </a:r>
            <a:r>
              <a:rPr kumimoji="1" lang="ja-JP" altLang="en-US" dirty="0"/>
              <a:t>年次に編・転入学されましたので、編・転入学前の大学・短期大学等での学修期間</a:t>
            </a:r>
            <a:r>
              <a:rPr kumimoji="1" lang="en-US" altLang="ja-JP" dirty="0"/>
              <a:t>2</a:t>
            </a:r>
            <a:r>
              <a:rPr kumimoji="1" lang="ja-JP" altLang="en-US" dirty="0"/>
              <a:t>年間を参入します。</a:t>
            </a:r>
            <a:endParaRPr kumimoji="1" lang="en-US" altLang="ja-JP" dirty="0"/>
          </a:p>
          <a:p>
            <a:pPr defTabSz="927704">
              <a:defRPr/>
            </a:pPr>
            <a:r>
              <a:rPr kumimoji="1" lang="ja-JP" altLang="en-US" dirty="0"/>
              <a:t>よって、本学を卒業するためには</a:t>
            </a:r>
            <a:r>
              <a:rPr kumimoji="1" lang="en-US" altLang="ja-JP" dirty="0"/>
              <a:t>2</a:t>
            </a:r>
            <a:r>
              <a:rPr kumimoji="1" lang="ja-JP" altLang="en-US" dirty="0"/>
              <a:t>年以上の在学が必要となります。</a:t>
            </a:r>
            <a:endParaRPr kumimoji="1" lang="en-US" altLang="ja-JP" dirty="0"/>
          </a:p>
          <a:p>
            <a:pPr defTabSz="927704">
              <a:defRPr/>
            </a:pPr>
            <a:endParaRPr kumimoji="1" lang="en-US" altLang="ja-JP" dirty="0"/>
          </a:p>
          <a:p>
            <a:pPr defTabSz="927704">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　</a:t>
            </a:r>
            <a:endParaRPr kumimoji="1" lang="en-US" altLang="ja-JP" dirty="0"/>
          </a:p>
          <a:p>
            <a:pPr defTabSz="927704">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それでは、卒業要件</a:t>
            </a:r>
            <a:r>
              <a:rPr kumimoji="1" lang="en-US" altLang="ja-JP" dirty="0"/>
              <a:t>124</a:t>
            </a:r>
            <a:r>
              <a:rPr kumimoji="1" lang="ja-JP" altLang="en-US" dirty="0"/>
              <a:t>単位の内訳について、詳しく説明します。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34</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社会学科の卒業要件単位</a:t>
            </a:r>
            <a:r>
              <a:rPr kumimoji="1" lang="en-US" altLang="ja-JP" dirty="0"/>
              <a:t>124</a:t>
            </a:r>
            <a:r>
              <a:rPr kumimoji="1" lang="ja-JP" altLang="en-US" dirty="0"/>
              <a:t>単位の内訳は、この表の記載のとおり、授業区分ごとに履修すべき科目や単位数を指定しています。</a:t>
            </a:r>
            <a:endParaRPr kumimoji="1" lang="en-US" altLang="ja-JP" dirty="0"/>
          </a:p>
          <a:p>
            <a:pPr defTabSz="927704">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endParaRPr kumimoji="1" lang="en-US" altLang="ja-JP" dirty="0"/>
          </a:p>
          <a:p>
            <a:pPr defTabSz="927704">
              <a:defRPr/>
            </a:pPr>
            <a:endParaRPr kumimoji="1" lang="en-US" altLang="ja-JP" dirty="0"/>
          </a:p>
          <a:p>
            <a:r>
              <a:rPr kumimoji="1" lang="ja-JP" altLang="en-US" dirty="0"/>
              <a:t>授業科目には教養教育科目と専攻科目があり、それらの科目の中には、「必修科目」「選択必修科目」「選択科目」の区分があると説明しました。</a:t>
            </a:r>
          </a:p>
          <a:p>
            <a:endParaRPr kumimoji="1" lang="ja-JP" altLang="en-US" dirty="0"/>
          </a:p>
          <a:p>
            <a:pPr defTabSz="927704">
              <a:defRPr/>
            </a:pPr>
            <a:r>
              <a:rPr kumimoji="1" lang="ja-JP" altLang="en-US" dirty="0"/>
              <a:t>このうち、教養教育科目の必修科目である「英語総合」や「スポーツ技術学」、選択必修科目である「初修外国語」や「人文科学系科目の基幹科目」、「社会科学系科目の基幹科目」「自然科学系科目の基幹科目」については単位認定をしていますので、履修する必要はありません。</a:t>
            </a:r>
            <a:endParaRPr kumimoji="1" lang="en-US" altLang="ja-JP" dirty="0"/>
          </a:p>
          <a:p>
            <a:pPr defTabSz="927704">
              <a:defRPr/>
            </a:pPr>
            <a:r>
              <a:rPr kumimoji="1" lang="ja-JP" altLang="en-US" dirty="0"/>
              <a:t>また、本願寺派関係校からの編・転入学生は「仏教の思想」についても単位認定をしています。</a:t>
            </a:r>
            <a:endParaRPr kumimoji="1" lang="en-US" altLang="ja-JP" dirty="0"/>
          </a:p>
          <a:p>
            <a:pPr defTabSz="927704">
              <a:defRPr/>
            </a:pPr>
            <a:endParaRPr kumimoji="1" lang="en-US" altLang="ja-JP" dirty="0"/>
          </a:p>
          <a:p>
            <a:pPr defTabSz="927704">
              <a:defRPr/>
            </a:pPr>
            <a:r>
              <a:rPr kumimoji="1" lang="ja-JP" altLang="en-US" dirty="0"/>
              <a:t>専攻科目の必修科目についても、「社会学への招待」や「社会学入門演習」「ライティング実習</a:t>
            </a:r>
            <a:r>
              <a:rPr kumimoji="1" lang="en-US" altLang="ja-JP" dirty="0" err="1"/>
              <a:t>ⅠA</a:t>
            </a:r>
            <a:r>
              <a:rPr kumimoji="1" lang="ja-JP" altLang="en-US" dirty="0"/>
              <a:t>・</a:t>
            </a:r>
            <a:r>
              <a:rPr kumimoji="1" lang="en-US" altLang="ja-JP" dirty="0" err="1"/>
              <a:t>ⅠB</a:t>
            </a:r>
            <a:r>
              <a:rPr kumimoji="1" lang="ja-JP" altLang="en-US" dirty="0"/>
              <a:t>」「ライティング実習</a:t>
            </a:r>
            <a:r>
              <a:rPr kumimoji="1" lang="en-US" altLang="ja-JP" dirty="0" err="1"/>
              <a:t>ⅡA</a:t>
            </a:r>
            <a:r>
              <a:rPr kumimoji="1" lang="ja-JP" altLang="en-US" dirty="0"/>
              <a:t>・</a:t>
            </a:r>
            <a:r>
              <a:rPr kumimoji="1" lang="en-US" altLang="ja-JP" dirty="0" err="1"/>
              <a:t>ⅡB</a:t>
            </a:r>
            <a:r>
              <a:rPr kumimoji="1" lang="ja-JP" altLang="en-US" dirty="0"/>
              <a:t>」「社会学の成立」「社会調査入門」「社会学概論」「社会学基礎ゼミナール」は単位認定をしています。</a:t>
            </a:r>
          </a:p>
          <a:p>
            <a:endParaRPr kumimoji="1" lang="en-US" altLang="ja-JP" dirty="0"/>
          </a:p>
          <a:p>
            <a:r>
              <a:rPr kumimoji="1" lang="ja-JP" altLang="en-US" dirty="0"/>
              <a:t>ちなみに、社会学科では、専攻科目には選択必修科目は設定されていません。</a:t>
            </a:r>
          </a:p>
          <a:p>
            <a:r>
              <a:rPr kumimoji="1" lang="ja-JP" altLang="en-US" dirty="0"/>
              <a:t>なお、指定の単位数を超えて修得した場合、超えた分の単位数は選択科目として集計されます。　</a:t>
            </a:r>
            <a:endParaRPr kumimoji="1" lang="en-US" altLang="ja-JP" dirty="0"/>
          </a:p>
          <a:p>
            <a:endParaRPr kumimoji="1" lang="ja-JP" altLang="en-US" dirty="0"/>
          </a:p>
          <a:p>
            <a:r>
              <a:rPr kumimoji="1" lang="ja-JP" altLang="en-US" dirty="0"/>
              <a:t>選択科目は、開講されている複数の科目の中から自由に選択することができます。</a:t>
            </a:r>
          </a:p>
          <a:p>
            <a:r>
              <a:rPr kumimoji="1" lang="ja-JP" altLang="en-US" dirty="0"/>
              <a:t>仮に、履修した選択科目の単位を修得できなかった場合、必ずしも同じ科目を再履修する必要はなく、別の科目を履修して決められた単位数を満たしても構いません。</a:t>
            </a:r>
            <a:endParaRPr kumimoji="1" lang="en-US" altLang="ja-JP" dirty="0"/>
          </a:p>
          <a:p>
            <a:endParaRPr kumimoji="1" lang="en-US" altLang="ja-JP" dirty="0"/>
          </a:p>
          <a:p>
            <a:r>
              <a:rPr kumimoji="1" lang="ja-JP" altLang="en-US" dirty="0"/>
              <a:t>そして、教養教育科目と専攻科目の他に、「フリーゾーン」という枠があります。</a:t>
            </a:r>
            <a:endParaRPr kumimoji="1" lang="en-US" altLang="ja-JP" dirty="0"/>
          </a:p>
          <a:p>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　</a:t>
            </a:r>
            <a:endParaRPr kumimoji="1" lang="en-US" altLang="ja-JP" dirty="0"/>
          </a:p>
          <a:p>
            <a:r>
              <a:rPr kumimoji="1" lang="ja-JP" altLang="en-US" dirty="0"/>
              <a:t>ただし、社会学科の編・転入学生はフリーゾーン</a:t>
            </a:r>
            <a:r>
              <a:rPr kumimoji="1" lang="en-US" altLang="ja-JP" dirty="0"/>
              <a:t>20</a:t>
            </a:r>
            <a:r>
              <a:rPr kumimoji="1" lang="ja-JP" altLang="en-US" dirty="0"/>
              <a:t>単位も単位認定をしています。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35</a:t>
            </a:r>
            <a:r>
              <a:rPr kumimoji="1" lang="ja-JP" altLang="en-US" dirty="0"/>
              <a:t>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4</a:t>
            </a:r>
            <a:r>
              <a:rPr kumimoji="1" lang="ja-JP" altLang="en-US" dirty="0" err="1"/>
              <a:t>つの</a:t>
            </a:r>
            <a:r>
              <a:rPr kumimoji="1" lang="ja-JP" altLang="en-US" dirty="0"/>
              <a:t>系は系統的に履修できるよう分類したものであり、どこかの系に所属したり、履修する科目を特定したりするものではありません。　</a:t>
            </a:r>
            <a:endParaRPr kumimoji="1" lang="en-US" altLang="ja-JP" dirty="0"/>
          </a:p>
          <a:p>
            <a:endParaRPr kumimoji="1" lang="en-US" altLang="ja-JP" dirty="0"/>
          </a:p>
          <a:p>
            <a:r>
              <a:rPr kumimoji="1" lang="en-US" altLang="ja-JP" dirty="0"/>
              <a:t>3</a:t>
            </a:r>
            <a:r>
              <a:rPr kumimoji="1" lang="ja-JP" altLang="en-US" dirty="0"/>
              <a:t>年次は、「調査・実習に取り組む」学年です。</a:t>
            </a:r>
            <a:endParaRPr kumimoji="1" lang="en-US" altLang="ja-JP" dirty="0"/>
          </a:p>
          <a:p>
            <a:r>
              <a:rPr kumimoji="1" lang="en-US" altLang="ja-JP" dirty="0"/>
              <a:t>3</a:t>
            </a:r>
            <a:r>
              <a:rPr kumimoji="1" lang="ja-JP" altLang="en-US" dirty="0"/>
              <a:t>年次では、専攻科目中心の学びになります。</a:t>
            </a:r>
            <a:endParaRPr kumimoji="1" lang="en-US" altLang="ja-JP" dirty="0"/>
          </a:p>
          <a:p>
            <a:r>
              <a:rPr kumimoji="1" lang="ja-JP" altLang="en-US" dirty="0"/>
              <a:t>社会学科では、選択科目ですが、</a:t>
            </a:r>
            <a:r>
              <a:rPr kumimoji="1" lang="en-US" altLang="ja-JP" dirty="0"/>
              <a:t>3</a:t>
            </a:r>
            <a:r>
              <a:rPr kumimoji="1" lang="ja-JP" altLang="en-US" dirty="0"/>
              <a:t>泊以上の実地実習を含む「社会調査実習」が開講されます。</a:t>
            </a:r>
            <a:endParaRPr kumimoji="1" lang="en-US" altLang="ja-JP" dirty="0"/>
          </a:p>
          <a:p>
            <a:r>
              <a:rPr kumimoji="1" lang="ja-JP" altLang="en-US" dirty="0"/>
              <a:t>自らの関心に応じたテーマで積極的に学外にも飛び出してください。</a:t>
            </a:r>
            <a:endParaRPr kumimoji="1" lang="en-US" altLang="ja-JP" dirty="0"/>
          </a:p>
          <a:p>
            <a:endParaRPr kumimoji="1" lang="en-US" altLang="ja-JP" dirty="0"/>
          </a:p>
          <a:p>
            <a:r>
              <a:rPr kumimoji="1" lang="en-US" altLang="ja-JP" dirty="0"/>
              <a:t>4</a:t>
            </a:r>
            <a:r>
              <a:rPr kumimoji="1" lang="ja-JP" altLang="en-US" dirty="0"/>
              <a:t>年次は、「これまでの経験を卒業論文にまとめる」学年です。</a:t>
            </a:r>
            <a:endParaRPr kumimoji="1" lang="en-US" altLang="ja-JP" dirty="0"/>
          </a:p>
          <a:p>
            <a:r>
              <a:rPr kumimoji="1" lang="ja-JP" altLang="en-US" dirty="0"/>
              <a:t>卒業要件単位を順調に修得できれば、</a:t>
            </a:r>
            <a:r>
              <a:rPr kumimoji="1" lang="en-US" altLang="ja-JP" dirty="0"/>
              <a:t>4</a:t>
            </a:r>
            <a:r>
              <a:rPr kumimoji="1" lang="ja-JP" altLang="en-US" dirty="0"/>
              <a:t>年次には社会学演習と卒業論文のみとなる学生も多くいます。</a:t>
            </a:r>
          </a:p>
          <a:p>
            <a:endParaRPr kumimoji="1" lang="en-US" altLang="ja-JP" dirty="0"/>
          </a:p>
          <a:p>
            <a:r>
              <a:rPr kumimoji="1" lang="ja-JP" altLang="en-US" dirty="0"/>
              <a:t>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就職活動と並行しながら、学びの集大成として本格的に卒業論文に取り組みます。</a:t>
            </a:r>
            <a:endParaRPr kumimoji="1" lang="en-US" altLang="ja-JP" dirty="0"/>
          </a:p>
          <a:p>
            <a:endParaRPr kumimoji="1" lang="en-US" altLang="ja-JP" dirty="0"/>
          </a:p>
          <a:p>
            <a:r>
              <a:rPr kumimoji="1" lang="ja-JP" altLang="en-US" dirty="0"/>
              <a:t>有意義な</a:t>
            </a:r>
            <a:r>
              <a:rPr kumimoji="1" lang="en-US" altLang="ja-JP" dirty="0"/>
              <a:t>2</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7704">
              <a:defRPr/>
            </a:pPr>
            <a:r>
              <a:rPr kumimoji="1" lang="ja-JP" altLang="en-US" dirty="0"/>
              <a:t>履修要項の</a:t>
            </a:r>
            <a:r>
              <a:rPr kumimoji="1" lang="en-US" altLang="ja-JP" dirty="0"/>
              <a:t>36</a:t>
            </a:r>
            <a:r>
              <a:rPr kumimoji="1" lang="ja-JP" altLang="en-US" dirty="0"/>
              <a:t>ページ以降の設置科目一覧を確認してください。</a:t>
            </a:r>
            <a:endParaRPr kumimoji="1" lang="en-US" altLang="ja-JP" dirty="0"/>
          </a:p>
          <a:p>
            <a:pPr defTabSz="927704">
              <a:defRPr/>
            </a:pPr>
            <a:endParaRPr kumimoji="1" lang="en-US" altLang="ja-JP" dirty="0"/>
          </a:p>
          <a:p>
            <a:pPr defTabSz="927704">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年次・１」に丸印のついている科目、「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41</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なお、他学科（コミュニティマネジメント学科、現代福祉学科）が提供する学部共通講義については、上限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22</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対象科目やスケジュールは、後程提示します。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先修制が設定されている教養教育科目は、履修要項の</a:t>
            </a:r>
            <a:r>
              <a:rPr kumimoji="1" lang="en-US" altLang="ja-JP" dirty="0"/>
              <a:t>48</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50</a:t>
            </a:r>
            <a:r>
              <a:rPr kumimoji="1" lang="ja-JP" altLang="en-US" dirty="0"/>
              <a:t>ページに記載のとおりです。</a:t>
            </a:r>
            <a:endParaRPr kumimoji="1" lang="en-US" altLang="ja-JP" dirty="0"/>
          </a:p>
          <a:p>
            <a:r>
              <a:rPr kumimoji="1" lang="ja-JP" altLang="en-US" dirty="0"/>
              <a:t>例えば、</a:t>
            </a:r>
            <a:r>
              <a:rPr kumimoji="1" lang="en-US" altLang="ja-JP" dirty="0"/>
              <a:t>3</a:t>
            </a:r>
            <a:r>
              <a:rPr kumimoji="1" lang="ja-JP" altLang="en-US" dirty="0"/>
              <a:t>年次で「社会調査実習」の履修を希望する場合、</a:t>
            </a:r>
            <a:r>
              <a:rPr kumimoji="1" lang="en-US" altLang="ja-JP" dirty="0"/>
              <a:t>2</a:t>
            </a:r>
            <a:r>
              <a:rPr kumimoji="1" lang="ja-JP" altLang="en-US" dirty="0"/>
              <a:t>年次に開講されている「質的調査法」と「量的調査法」の単位を修得している必要がありますが、編・転入生には適用されません。</a:t>
            </a:r>
            <a:endParaRPr kumimoji="1" lang="en-US" altLang="ja-JP" dirty="0"/>
          </a:p>
          <a:p>
            <a:r>
              <a:rPr kumimoji="1" lang="ja-JP" altLang="en-US" dirty="0"/>
              <a:t>ただし、編・転入生で「社会調査実習」の履修を希望する人は、</a:t>
            </a:r>
            <a:r>
              <a:rPr kumimoji="1" lang="en-US" altLang="ja-JP" dirty="0"/>
              <a:t>3</a:t>
            </a:r>
            <a:r>
              <a:rPr kumimoji="1" lang="ja-JP" altLang="en-US" dirty="0"/>
              <a:t>年次に「質的調査法」と「量的調査法」を履修しましょう。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36</a:t>
            </a:r>
            <a:r>
              <a:rPr kumimoji="1" lang="ja-JP" altLang="en-US" dirty="0"/>
              <a:t>ページ～</a:t>
            </a:r>
            <a:r>
              <a:rPr kumimoji="1" lang="en-US" altLang="ja-JP" dirty="0"/>
              <a:t>41</a:t>
            </a:r>
            <a:r>
              <a:rPr kumimoji="1" lang="ja-JP" altLang="en-US" dirty="0"/>
              <a:t>ページの科目一覧で第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セメスター）に配当されている必修科目と下級年次配当科目のうち単位認定されていない必修科目を確認してください。</a:t>
            </a:r>
            <a:endParaRPr kumimoji="1" lang="en-US" altLang="ja-JP" dirty="0"/>
          </a:p>
          <a:p>
            <a:r>
              <a:rPr kumimoji="1" lang="ja-JP" altLang="en-US" dirty="0"/>
              <a:t>次に、時間割表で、それぞれの科目が何曜日何講時に開講されてるかを調べます。</a:t>
            </a:r>
            <a:endParaRPr kumimoji="1" lang="en-US" altLang="ja-JP" dirty="0"/>
          </a:p>
          <a:p>
            <a:endParaRPr kumimoji="1" lang="en-US" altLang="ja-JP" dirty="0"/>
          </a:p>
          <a:p>
            <a:r>
              <a:rPr kumimoji="1" lang="ja-JP" altLang="en-US" dirty="0"/>
              <a:t>時間割表は、</a:t>
            </a:r>
            <a:r>
              <a:rPr kumimoji="1" lang="en-US" altLang="ja-JP" dirty="0"/>
              <a:t>Web</a:t>
            </a:r>
            <a:r>
              <a:rPr kumimoji="1" lang="ja-JP" altLang="en-US" dirty="0"/>
              <a:t>履修登録画面から確認いただけます。　</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第３学年第</a:t>
            </a:r>
            <a:r>
              <a:rPr kumimoji="1" lang="en-US" altLang="ja-JP" dirty="0"/>
              <a:t>1</a:t>
            </a:r>
            <a:r>
              <a:rPr kumimoji="1" lang="ja-JP" altLang="en-US" dirty="0"/>
              <a:t>学期（第５セメスター）に配当されている必修科目と単位認定されていない必修科目は記載のとおりです。</a:t>
            </a:r>
          </a:p>
          <a:p>
            <a:endParaRPr kumimoji="1" lang="en-US" altLang="ja-JP" dirty="0"/>
          </a:p>
          <a:p>
            <a:r>
              <a:rPr kumimoji="1" lang="ja-JP" altLang="en-US" dirty="0"/>
              <a:t>教養教育科目の必修科目は、原則として単位認定しています。</a:t>
            </a:r>
          </a:p>
          <a:p>
            <a:r>
              <a:rPr kumimoji="1" lang="ja-JP" altLang="en-US" dirty="0"/>
              <a:t>ただし、本願寺派関係校以外からの編入生については、「仏教の思想</a:t>
            </a:r>
            <a:r>
              <a:rPr kumimoji="1" lang="en-US" altLang="ja-JP" dirty="0"/>
              <a:t>A</a:t>
            </a:r>
            <a:r>
              <a:rPr kumimoji="1" lang="ja-JP" altLang="en-US" dirty="0"/>
              <a:t>」「仏教の思想</a:t>
            </a:r>
            <a:r>
              <a:rPr kumimoji="1" lang="en-US" altLang="ja-JP" dirty="0"/>
              <a:t>B</a:t>
            </a:r>
            <a:r>
              <a:rPr kumimoji="1" lang="ja-JP" altLang="en-US" dirty="0"/>
              <a:t>」（第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セメスター）で履修）を履修する必要があります。</a:t>
            </a:r>
            <a:endParaRPr kumimoji="1" lang="en-US" altLang="ja-JP" dirty="0"/>
          </a:p>
          <a:p>
            <a:r>
              <a:rPr kumimoji="1" lang="ja-JP" altLang="en-US" dirty="0"/>
              <a:t>仏教の思想クラスについては、後で説明する</a:t>
            </a:r>
            <a:r>
              <a:rPr kumimoji="1" lang="en-US" altLang="ja-JP" dirty="0"/>
              <a:t>Web</a:t>
            </a:r>
            <a:r>
              <a:rPr kumimoji="1" lang="ja-JP" altLang="en-US" dirty="0"/>
              <a:t>履修登録画面で確認してください。</a:t>
            </a:r>
            <a:endParaRPr kumimoji="1" lang="en-US" altLang="ja-JP" dirty="0"/>
          </a:p>
          <a:p>
            <a:endParaRPr kumimoji="1" lang="ja-JP" altLang="en-US" dirty="0"/>
          </a:p>
          <a:p>
            <a:r>
              <a:rPr kumimoji="1" lang="ja-JP" altLang="en-US" dirty="0"/>
              <a:t>専攻科目では、「社会学演習</a:t>
            </a:r>
            <a:r>
              <a:rPr kumimoji="1" lang="en-US" altLang="ja-JP" dirty="0" err="1"/>
              <a:t>ⅠA</a:t>
            </a:r>
            <a:r>
              <a:rPr kumimoji="1" lang="ja-JP" altLang="en-US" dirty="0"/>
              <a:t>」を履修します。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pPr defTabSz="914307">
              <a:defRPr/>
            </a:pPr>
            <a:r>
              <a:rPr kumimoji="1" lang="ja-JP" altLang="en-US" dirty="0"/>
              <a:t>教養教育科目の選択必修科目は、すべて単位認定されています。</a:t>
            </a:r>
            <a:endParaRPr kumimoji="1" lang="en-US" altLang="ja-JP" dirty="0"/>
          </a:p>
          <a:p>
            <a:pPr defTabSz="914307">
              <a:defRPr/>
            </a:pPr>
            <a:endParaRPr kumimoji="1" lang="en-US" altLang="ja-JP" dirty="0"/>
          </a:p>
          <a:p>
            <a:pPr defTabSz="914307">
              <a:defRPr/>
            </a:pPr>
            <a:r>
              <a:rPr kumimoji="1" lang="ja-JP" altLang="en-US" dirty="0"/>
              <a:t>社会学科の専攻科目には、選択必修科目は設定されていません。</a:t>
            </a:r>
            <a:endParaRPr kumimoji="1" lang="en-US" altLang="ja-JP" dirty="0"/>
          </a:p>
          <a:p>
            <a:pPr defTabSz="914307">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3580010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36</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a:t>
            </a:r>
            <a:r>
              <a:rPr kumimoji="1" lang="en-US" altLang="ja-JP" dirty="0"/>
              <a:t>3</a:t>
            </a:r>
            <a:r>
              <a:rPr kumimoji="1" lang="ja-JP" altLang="en-US" dirty="0"/>
              <a:t>」に丸印のついている科目、「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ja-JP" altLang="en-US"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a:p>
            <a:r>
              <a:rPr kumimoji="1" lang="ja-JP" altLang="en-US" dirty="0"/>
              <a:t>ここでは、</a:t>
            </a:r>
            <a:r>
              <a:rPr kumimoji="1" lang="en-US" altLang="ja-JP" dirty="0"/>
              <a:t>1</a:t>
            </a:r>
            <a:r>
              <a:rPr kumimoji="1" lang="ja-JP" altLang="en-US" dirty="0"/>
              <a:t>年次で履修できる科目が設定されている、教員免許の取得を目指す場合を例にして考えてみましょう。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19</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en-US" altLang="ja-JP" dirty="0"/>
          </a:p>
          <a:p>
            <a:r>
              <a:rPr kumimoji="1" lang="ja-JP" altLang="en-US" dirty="0"/>
              <a:t>この資料は、これからの大学生活をスムーズにスタートするための大切な内容です。</a:t>
            </a:r>
          </a:p>
          <a:p>
            <a:r>
              <a:rPr kumimoji="1" lang="ja-JP" altLang="en-US" dirty="0"/>
              <a:t>よく読んでください。</a:t>
            </a:r>
          </a:p>
          <a:p>
            <a:endParaRPr kumimoji="1" lang="ja-JP" altLang="en-US" dirty="0"/>
          </a:p>
          <a:p>
            <a:r>
              <a:rPr kumimoji="1" lang="ja-JP" altLang="en-US" dirty="0"/>
              <a:t>皆さんは、これから</a:t>
            </a:r>
            <a:r>
              <a:rPr kumimoji="1" lang="en-US" altLang="ja-JP" dirty="0"/>
              <a:t>2</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2</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分からないことがあれば、まずは履修要項で調べてください。</a:t>
            </a:r>
            <a:endParaRPr kumimoji="1" lang="en-US" altLang="ja-JP" dirty="0"/>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dirty="0"/>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コミュニティマネジメント学科では中学校教諭一種免許状（社会）、高等学校教諭一種免許状（地理歴史）、高等学校教諭一種免許状（公民）の取得が可能です。</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38</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40</a:t>
            </a:r>
            <a:r>
              <a:rPr kumimoji="1" lang="ja-JP" altLang="en-US" dirty="0"/>
              <a:t>ページから</a:t>
            </a:r>
            <a:r>
              <a:rPr kumimoji="1" lang="en-US" altLang="ja-JP" dirty="0"/>
              <a:t>41</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defTabSz="915589">
              <a:defRPr/>
            </a:pPr>
            <a:r>
              <a:rPr kumimoji="1" lang="ja-JP" altLang="en-US" dirty="0"/>
              <a:t>また、教職課程に必要な科目の中には、人権論や教育原論、日本国憲法のような教養教育科目や、日本史概説や近代社会史のような専攻科目の中から選択できる科目があります。</a:t>
            </a:r>
            <a:endParaRPr kumimoji="1" lang="en-US" altLang="ja-JP" dirty="0"/>
          </a:p>
          <a:p>
            <a:endParaRPr kumimoji="1" lang="en-US" altLang="ja-JP" dirty="0"/>
          </a:p>
          <a:p>
            <a:r>
              <a:rPr kumimoji="1" lang="ja-JP" altLang="en-US" dirty="0"/>
              <a:t>ちなみに、履修要項の</a:t>
            </a:r>
            <a:r>
              <a:rPr kumimoji="1" lang="en-US" altLang="ja-JP" dirty="0"/>
              <a:t>39</a:t>
            </a:r>
            <a:r>
              <a:rPr kumimoji="1" lang="ja-JP" altLang="en-US" dirty="0"/>
              <a:t>ページ以降を見ていただくと、日本史概説や近代社会史などは、専攻科目の選択科目であることが分かります。</a:t>
            </a:r>
            <a:endParaRPr kumimoji="1" lang="en-US" altLang="ja-JP" dirty="0"/>
          </a:p>
          <a:p>
            <a:r>
              <a:rPr kumimoji="1" lang="ja-JP" altLang="en-US" dirty="0"/>
              <a:t>つまり、これらの科目の単位を修得した場合、教員免許取得の要件とともに、卒業要件単位の選択科目の要件も満たすことができます。</a:t>
            </a:r>
            <a:endParaRPr kumimoji="1" lang="en-US" altLang="ja-JP" dirty="0"/>
          </a:p>
          <a:p>
            <a:endParaRPr kumimoji="1" lang="en-US" altLang="ja-JP" dirty="0"/>
          </a:p>
          <a:p>
            <a:r>
              <a:rPr kumimoji="1" lang="ja-JP" altLang="en-US" dirty="0"/>
              <a:t>教員免許取得のために必要な科目はたくさんありますので、しっかりとした計画を立てて履修するようにしましょう。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61</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「社会調査士」とは、社会調査の知識や技術を用いて、世論や市場動向、社会事象等をとらえることのできる能力を有する「調査の専門家」です。</a:t>
            </a:r>
          </a:p>
          <a:p>
            <a:endParaRPr kumimoji="1" lang="ja-JP" altLang="en-US"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62</a:t>
            </a:r>
            <a:r>
              <a:rPr kumimoji="1" lang="ja-JP" altLang="en-US" dirty="0"/>
              <a:t>ページを開いてください。</a:t>
            </a: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社会教育主事任用資格とは、</a:t>
            </a:r>
            <a:r>
              <a:rPr lang="ja-JP" altLang="en-US" sz="1200" dirty="0"/>
              <a:t>都道府県および市町村の教育委員会の事務局に置かれる教育的専門職員であって、社会教育を行なう者に専門的、技術的な助言と指導を与える職務を果たします。</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21</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63</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　</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endParaRPr kumimoji="1" lang="en-US" altLang="ja-JP" dirty="0"/>
          </a:p>
          <a:p>
            <a:endParaRPr kumimoji="1" lang="ja-JP" altLang="en-US" dirty="0"/>
          </a:p>
          <a:p>
            <a:r>
              <a:rPr kumimoji="1" lang="ja-JP" altLang="en-US" dirty="0"/>
              <a:t>シラバスや時間割表等を参照し、興味のある科目の中から選択すれば良いでしょう。</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卒業までの履修計画を立ててください。</a:t>
            </a:r>
          </a:p>
          <a:p>
            <a:endParaRPr kumimoji="1" lang="ja-JP" altLang="en-US" dirty="0"/>
          </a:p>
          <a:p>
            <a:r>
              <a:rPr kumimoji="1" lang="ja-JP" altLang="en-US" dirty="0"/>
              <a:t>後ほど、履修要項やシラバス、時間割表を参照しながら、じっくり考えてください。</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24</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48</a:t>
            </a:r>
            <a:r>
              <a:rPr kumimoji="1" lang="ja-JP" altLang="en-US" dirty="0"/>
              <a:t>ページ、またはＷｅｂ時間割表に記載のとおりです。</a:t>
            </a:r>
            <a:endParaRPr kumimoji="1" lang="en-US" altLang="ja-JP" dirty="0"/>
          </a:p>
          <a:p>
            <a:r>
              <a:rPr kumimoji="1" lang="ja-JP" altLang="en-US" dirty="0"/>
              <a:t>また、事前登録の対象となる専攻科目はＷｅｂ時間割表に記載の科目です。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9</a:t>
            </a:r>
            <a:r>
              <a:rPr kumimoji="1" lang="ja-JP" altLang="en-US" dirty="0"/>
              <a:t>日（火）</a:t>
            </a:r>
            <a:r>
              <a:rPr kumimoji="1" lang="en-US" altLang="ja-JP" dirty="0"/>
              <a:t>10</a:t>
            </a:r>
            <a:r>
              <a:rPr kumimoji="1" lang="ja-JP" altLang="en-US" dirty="0"/>
              <a:t>時～</a:t>
            </a:r>
            <a:r>
              <a:rPr kumimoji="1" lang="en-US" altLang="ja-JP" dirty="0"/>
              <a:t>16</a:t>
            </a:r>
            <a:r>
              <a:rPr kumimoji="1" lang="ja-JP" altLang="en-US" dirty="0"/>
              <a:t>時までに、</a:t>
            </a:r>
            <a:r>
              <a:rPr lang="ja-JP" altLang="en-US" sz="1200" dirty="0">
                <a:solidFill>
                  <a:schemeClr val="tx1"/>
                </a:solidFill>
              </a:rPr>
              <a:t>ポータルサイトの「アンケート機能」</a:t>
            </a:r>
            <a:r>
              <a:rPr kumimoji="1" lang="ja-JP" altLang="en-US" dirty="0"/>
              <a:t>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最終日は</a:t>
            </a:r>
            <a:r>
              <a:rPr kumimoji="1" lang="en-US" altLang="ja-JP" dirty="0"/>
              <a:t>16</a:t>
            </a:r>
            <a:r>
              <a:rPr kumimoji="1" lang="ja-JP" altLang="en-US" dirty="0"/>
              <a:t>時になると「アンケート機能」画面が閉じられて、一切の登録を受け付けなくなってしまいます。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ja-JP" altLang="en-US" dirty="0"/>
              <a:t>予備登録・事前登録の結果については、</a:t>
            </a:r>
            <a:r>
              <a:rPr kumimoji="1" lang="en-US" altLang="ja-JP" dirty="0"/>
              <a:t>4</a:t>
            </a:r>
            <a:r>
              <a:rPr kumimoji="1" lang="ja-JP" altLang="en-US" dirty="0"/>
              <a:t>月</a:t>
            </a:r>
            <a:r>
              <a:rPr kumimoji="1" lang="en-US" altLang="ja-JP" dirty="0"/>
              <a:t>10</a:t>
            </a:r>
            <a:r>
              <a:rPr kumimoji="1" lang="ja-JP" altLang="en-US" dirty="0"/>
              <a:t>日（金）</a:t>
            </a:r>
            <a:r>
              <a:rPr kumimoji="1" lang="en-US" altLang="ja-JP" dirty="0"/>
              <a:t>9</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endParaRPr kumimoji="1" lang="en-US" altLang="ja-JP" dirty="0"/>
          </a:p>
          <a:p>
            <a:r>
              <a:rPr kumimoji="1" lang="ja-JP" altLang="en-US" dirty="0"/>
              <a:t>繰り返しますが、予備登録・事前登録が必要な科目の履修を希望しない場合は、これらの手続きは不要です。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25</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月</a:t>
            </a:r>
            <a:r>
              <a:rPr kumimoji="1" lang="en-US" altLang="ja-JP" dirty="0"/>
              <a:t>6</a:t>
            </a:r>
            <a:r>
              <a:rPr kumimoji="1" lang="ja-JP" altLang="en-US" dirty="0"/>
              <a:t>日（月）</a:t>
            </a:r>
            <a:r>
              <a:rPr kumimoji="1" lang="en-US" altLang="ja-JP" dirty="0"/>
              <a:t>9</a:t>
            </a:r>
            <a:r>
              <a:rPr kumimoji="1" lang="ja-JP" altLang="en-US" dirty="0"/>
              <a:t>時～</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26</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学期（前期）の教室での授業は、</a:t>
            </a:r>
            <a:r>
              <a:rPr kumimoji="1" lang="en-US" altLang="ja-JP" dirty="0"/>
              <a:t>4</a:t>
            </a:r>
            <a:r>
              <a:rPr kumimoji="1" lang="ja-JP" altLang="en-US" dirty="0"/>
              <a:t>月</a:t>
            </a:r>
            <a:r>
              <a:rPr kumimoji="1" lang="en-US" altLang="ja-JP" dirty="0"/>
              <a:t>21</a:t>
            </a:r>
            <a:r>
              <a:rPr kumimoji="1" lang="ja-JP" altLang="en-US" dirty="0"/>
              <a:t>日（火）から始まります。</a:t>
            </a:r>
            <a:endParaRPr kumimoji="1" lang="en-US" altLang="ja-JP" dirty="0"/>
          </a:p>
          <a:p>
            <a:r>
              <a:rPr kumimoji="1" lang="ja-JP" altLang="en-US" dirty="0"/>
              <a:t>その前に時間割を決め、事前に教科書等を用意し、授業に出席してください。</a:t>
            </a:r>
          </a:p>
          <a:p>
            <a:endParaRPr kumimoji="1" lang="en-US" altLang="ja-JP" dirty="0"/>
          </a:p>
          <a:p>
            <a:pPr defTabSz="927704">
              <a:defRPr/>
            </a:pPr>
            <a:r>
              <a:rPr kumimoji="1" lang="ja-JP" altLang="en-US" dirty="0"/>
              <a:t>Ｗｅｂ履修登録は、</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時まで行うことができます。</a:t>
            </a:r>
            <a:endParaRPr kumimoji="1" lang="en-US" altLang="ja-JP" dirty="0"/>
          </a:p>
          <a:p>
            <a:pPr defTabSz="927704">
              <a:defRPr/>
            </a:pPr>
            <a:r>
              <a:rPr kumimoji="1" lang="ja-JP" altLang="en-US" dirty="0"/>
              <a:t>また、</a:t>
            </a:r>
            <a:r>
              <a:rPr kumimoji="1" lang="en-US" altLang="ja-JP" dirty="0"/>
              <a:t>10</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7704">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27</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もし、履修した科目が不合格であった場合、必修科目については次の年度・セメスターで再度履修してください。</a:t>
            </a:r>
            <a:endParaRPr kumimoji="1" lang="en-US" altLang="ja-JP" dirty="0"/>
          </a:p>
          <a:p>
            <a:r>
              <a:rPr kumimoji="1" lang="ja-JP" altLang="en-US" dirty="0"/>
              <a:t>しかし、再履修のクラスが</a:t>
            </a:r>
            <a:r>
              <a:rPr kumimoji="1" lang="en-US" altLang="ja-JP" dirty="0"/>
              <a:t>4</a:t>
            </a:r>
            <a:r>
              <a:rPr kumimoji="1" lang="ja-JP" altLang="en-US" dirty="0"/>
              <a:t>年次の必修科目とバッティングしてしまった、という学生もいます。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また、先修制が設けられている科目は、前述のとおり、この条件（順序）を無視して履修することはできませんので、注意してください。</a:t>
            </a:r>
            <a:endParaRPr kumimoji="1" lang="en-US" altLang="ja-JP" dirty="0"/>
          </a:p>
          <a:p>
            <a:endParaRPr kumimoji="1" lang="en-US" altLang="ja-JP" dirty="0"/>
          </a:p>
          <a:p>
            <a:r>
              <a:rPr kumimoji="1" lang="ja-JP" altLang="en-US" dirty="0"/>
              <a:t>なお、選択科目の単位を修得できなかった場合は、必ずしも同じ科目を履修する必要はありません。</a:t>
            </a:r>
            <a:endParaRPr kumimoji="1" lang="en-US" altLang="ja-JP" dirty="0"/>
          </a:p>
          <a:p>
            <a:r>
              <a:rPr kumimoji="1" lang="ja-JP" altLang="en-US" dirty="0"/>
              <a:t>別の選択科目を履修することもできます。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29</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ページ以降には、教育の基本方針として、社会学部の教育理念や目的、社会学科の学位授与の方針、教育課程編成・実施の方針を記載しています。</a:t>
            </a:r>
            <a:endParaRPr kumimoji="1" lang="en-US" altLang="ja-JP" dirty="0"/>
          </a:p>
          <a:p>
            <a:r>
              <a:rPr kumimoji="1" lang="ja-JP" altLang="en-US" dirty="0"/>
              <a:t>これから皆さんが学ぶ龍谷大学・社会学部・社会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dirty="0"/>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sz="1600" dirty="0"/>
              <a:t>授業を休んだ時の手続きはどうするの？</a:t>
            </a:r>
            <a:r>
              <a:rPr lang="ja-JP" altLang="en-US" dirty="0"/>
              <a:t>　</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　可能な限り事前に連絡することが望ましいのですが、病気等で突然休むことになった場合は、事後（欠席した次の授業等）速やかに提出してください。</a:t>
            </a:r>
            <a:endParaRPr lang="en-US" altLang="ja-JP" dirty="0"/>
          </a:p>
          <a:p>
            <a:r>
              <a:rPr lang="ja-JP" altLang="en-US" dirty="0"/>
              <a:t>　なお、病気の場合は診断書、電車やバスが遅れた時は遅延証明書等、理由が分かる書類（コピーでも可）も一緒に提出してください。</a:t>
            </a:r>
            <a:endParaRPr lang="en-US" altLang="ja-JP" dirty="0"/>
          </a:p>
          <a:p>
            <a:r>
              <a:rPr lang="ja-JP" altLang="en-US" dirty="0"/>
              <a:t>　ただし、「講義欠席届」の扱いは担当教員に一任されていますので、ご了承ください。</a:t>
            </a:r>
            <a:endParaRPr lang="en-US" altLang="ja-JP" dirty="0"/>
          </a:p>
          <a:p>
            <a:endParaRPr lang="en-US" altLang="ja-JP" dirty="0"/>
          </a:p>
          <a:p>
            <a:r>
              <a:rPr lang="ja-JP" altLang="en-US" sz="1600" dirty="0"/>
              <a:t>授業に関することを質問したい、相談したい。</a:t>
            </a:r>
            <a:r>
              <a:rPr lang="ja-JP" altLang="en-US" sz="1400" dirty="0"/>
              <a:t>　</a:t>
            </a:r>
            <a:endParaRPr lang="en-US" altLang="ja-JP" sz="1400" dirty="0"/>
          </a:p>
          <a:p>
            <a:r>
              <a:rPr lang="ja-JP" altLang="en-US" dirty="0"/>
              <a:t>⇒まずは、直接、授業担当の先生に質問・相談してください。</a:t>
            </a:r>
            <a:endParaRPr lang="en-US" altLang="ja-JP" dirty="0"/>
          </a:p>
          <a:p>
            <a:r>
              <a:rPr lang="ja-JP" altLang="en-US" dirty="0"/>
              <a:t>　専任の先生であれば、オフィスアワーの時間に研究室を訪ねてもよいでしょう。</a:t>
            </a:r>
            <a:endParaRPr lang="en-US" altLang="ja-JP" dirty="0"/>
          </a:p>
          <a:p>
            <a:r>
              <a:rPr lang="en-US" altLang="ja-JP" dirty="0"/>
              <a:t>※</a:t>
            </a:r>
            <a:r>
              <a:rPr lang="ja-JP" altLang="en-US" dirty="0"/>
              <a:t>各科目の学修に関する学生の質問や相談に応じることができるよう、各担当教員が定期的に時間を確保しています。</a:t>
            </a:r>
            <a:endParaRPr lang="en-US" altLang="ja-JP" dirty="0"/>
          </a:p>
          <a:p>
            <a:r>
              <a:rPr lang="ja-JP" altLang="en-US" dirty="0"/>
              <a:t>　　この時間のことを「オフィスアワー」（研究室や講師控室に在室する時間の意）と呼びます。</a:t>
            </a:r>
            <a:endParaRPr lang="en-US" altLang="ja-JP" dirty="0"/>
          </a:p>
          <a:p>
            <a:endParaRPr lang="en-US" altLang="ja-JP" dirty="0"/>
          </a:p>
          <a:p>
            <a:r>
              <a:rPr lang="ja-JP" altLang="en-US" dirty="0"/>
              <a:t>　非常勤の先生の場合は授業の時だけ出講しますので、授業の前後に教室または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もし、個々の質問ではなく、勉強方法を相談したい、困っていることがある、といった場合は、クラス担任（社会学入門演習）の先生に相談してください。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ja-JP" altLang="en-US" sz="1600" dirty="0"/>
              <a:t>興味がない語学であっても登録して</a:t>
            </a:r>
            <a:r>
              <a:rPr lang="en-US" altLang="ja-JP" sz="1600" dirty="0"/>
              <a:t>24</a:t>
            </a:r>
            <a:r>
              <a:rPr lang="ja-JP" altLang="en-US" sz="1600" dirty="0"/>
              <a:t>単位にした方がいいの？</a:t>
            </a:r>
            <a:r>
              <a:rPr lang="ja-JP" altLang="en-US" dirty="0"/>
              <a:t>　</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　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×4</a:t>
            </a:r>
            <a:r>
              <a:rPr kumimoji="1" lang="ja-JP" altLang="en-US" dirty="0"/>
              <a:t>セメスター＝</a:t>
            </a:r>
            <a:r>
              <a:rPr kumimoji="1" lang="en-US" altLang="ja-JP" dirty="0"/>
              <a:t>4</a:t>
            </a:r>
            <a:r>
              <a:rPr kumimoji="1" lang="ja-JP" altLang="en-US" dirty="0"/>
              <a:t>年次の第</a:t>
            </a:r>
            <a:r>
              <a:rPr kumimoji="1" lang="en-US" altLang="ja-JP" dirty="0"/>
              <a:t>8</a:t>
            </a:r>
            <a:r>
              <a:rPr kumimoji="1" lang="ja-JP" altLang="en-US" dirty="0"/>
              <a:t>セメスターまでで</a:t>
            </a:r>
            <a:r>
              <a:rPr kumimoji="1" lang="en-US" altLang="ja-JP" dirty="0"/>
              <a:t>92</a:t>
            </a:r>
            <a:r>
              <a:rPr kumimoji="1" lang="ja-JP" altLang="en-US" dirty="0"/>
              <a:t>単位登録できることになります。</a:t>
            </a:r>
            <a:endParaRPr kumimoji="1" lang="en-US" altLang="ja-JP" dirty="0"/>
          </a:p>
          <a:p>
            <a:r>
              <a:rPr lang="ja-JP" altLang="en-US" dirty="0"/>
              <a:t>　各セメスターごとに、自分にとって必要な科目が何かを意識して、履修していきましょう。　</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30</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8</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9</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r>
              <a:rPr kumimoji="1" lang="ja-JP" altLang="en-US" baseline="0" dirty="0"/>
              <a:t>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31</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75</a:t>
            </a:r>
            <a:r>
              <a:rPr kumimoji="1" lang="ja-JP" altLang="en-US" dirty="0"/>
              <a:t>ページをご覧で確認してください。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32</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80</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ＪＲ瀬田駅前「龍谷大学行き直通バス停留所」案内図は、社会学部新入生特設サイト内にアップしています。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33</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　</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34</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本日説明した事項は、基本的に履修要項に全て網羅されています。</a:t>
            </a:r>
          </a:p>
          <a:p>
            <a:r>
              <a:rPr kumimoji="1" lang="ja-JP" altLang="en-US" dirty="0"/>
              <a:t>分からないことは、まず履修要項を確認してください。</a:t>
            </a:r>
            <a:endParaRPr kumimoji="1" lang="en-US" altLang="ja-JP" dirty="0"/>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わからないまま放置すると自身に不利益が生じることがありますので、不明な点必ず社会学部教務課に相談してください。</a:t>
            </a:r>
            <a:endParaRPr kumimoji="1" lang="en-US" altLang="ja-JP" dirty="0"/>
          </a:p>
          <a:p>
            <a:endParaRPr kumimoji="1" lang="en-US" altLang="ja-JP" dirty="0"/>
          </a:p>
          <a:p>
            <a:r>
              <a:rPr kumimoji="1" lang="ja-JP" altLang="en-US" dirty="0"/>
              <a:t>みなさんにお会いできることを楽しみにしています。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35</a:t>
            </a:fld>
            <a:endParaRPr kumimoji="1" lang="ja-JP" altLang="en-US"/>
          </a:p>
        </p:txBody>
      </p:sp>
    </p:spTree>
    <p:extLst>
      <p:ext uri="{BB962C8B-B14F-4D97-AF65-F5344CB8AC3E}">
        <p14:creationId xmlns:p14="http://schemas.microsoft.com/office/powerpoint/2010/main" val="330746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ページにはとても重要なことを載せていますが、この資料を読み終えた後の方が理解できると思いますので、のちほど読んでおいてください。</a:t>
            </a:r>
            <a:endParaRPr kumimoji="1" lang="en-US" altLang="ja-JP" dirty="0"/>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「単位」とは、学修の量を数字で表したものです。</a:t>
            </a:r>
            <a:endParaRPr lang="en-US" altLang="ja-JP" dirty="0">
              <a:solidFill>
                <a:prstClr val="black"/>
              </a:solidFill>
            </a:endParaRPr>
          </a:p>
          <a:p>
            <a:pPr defTabSz="927704">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7704">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7704">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7704">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7704">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7704">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　</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　</a:t>
            </a:r>
            <a:endParaRPr lang="en-US" altLang="ja-JP" dirty="0">
              <a:solidFill>
                <a:prstClr val="black"/>
              </a:solidFill>
            </a:endParaRPr>
          </a:p>
          <a:p>
            <a:pPr defTabSz="927704">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　</a:t>
            </a:r>
            <a:endParaRPr lang="en-US" altLang="ja-JP" dirty="0">
              <a:solidFill>
                <a:prstClr val="black"/>
              </a:solidFill>
            </a:endParaRPr>
          </a:p>
          <a:p>
            <a:pPr defTabSz="927704">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7704">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　</a:t>
            </a:r>
            <a:endParaRPr lang="en-US" altLang="ja-JP" dirty="0">
              <a:solidFill>
                <a:prstClr val="black"/>
              </a:solidFill>
            </a:endParaRPr>
          </a:p>
          <a:p>
            <a:pPr defTabSz="927704">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a:p>
        </p:txBody>
      </p:sp>
    </p:spTree>
    <p:extLst>
      <p:ext uri="{BB962C8B-B14F-4D97-AF65-F5344CB8AC3E}">
        <p14:creationId xmlns:p14="http://schemas.microsoft.com/office/powerpoint/2010/main" val="408656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4307">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16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履修登録は、科目を履修するための手続きです。</a:t>
            </a:r>
            <a:endParaRPr lang="en-US" altLang="ja-JP" dirty="0">
              <a:solidFill>
                <a:prstClr val="black"/>
              </a:solidFill>
            </a:endParaRPr>
          </a:p>
          <a:p>
            <a:pPr defTabSz="927704">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7704">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7704">
              <a:defRPr/>
            </a:pPr>
            <a:endParaRPr lang="en-US" altLang="ja-JP" dirty="0">
              <a:solidFill>
                <a:prstClr val="black"/>
              </a:solidFill>
            </a:endParaRPr>
          </a:p>
          <a:p>
            <a:pPr defTabSz="927704">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7704">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7704">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7704">
              <a:defRPr/>
            </a:pPr>
            <a:endParaRPr lang="en-US" altLang="ja-JP" dirty="0">
              <a:solidFill>
                <a:prstClr val="black"/>
              </a:solidFill>
            </a:endParaRPr>
          </a:p>
          <a:p>
            <a:pPr defTabSz="927704">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7704">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社会学科では、</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23</a:t>
            </a:r>
            <a:r>
              <a:rPr lang="ja-JP" altLang="en-US" dirty="0"/>
              <a:t>ページを開いてください。</a:t>
            </a:r>
            <a:endParaRPr lang="en-US" altLang="ja-JP" dirty="0"/>
          </a:p>
          <a:p>
            <a:pPr defTabSz="927704">
              <a:defRPr/>
            </a:pPr>
            <a:endParaRPr lang="en-US" altLang="ja-JP" dirty="0">
              <a:solidFill>
                <a:prstClr val="black"/>
              </a:solidFill>
            </a:endParaRPr>
          </a:p>
          <a:p>
            <a:pPr defTabSz="927704">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7704">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7704">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7704">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7704">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7704">
              <a:defRPr/>
            </a:pPr>
            <a:r>
              <a:rPr lang="ja-JP" altLang="en-US" dirty="0">
                <a:solidFill>
                  <a:prstClr val="black"/>
                </a:solidFill>
              </a:rPr>
              <a:t>③授業時間割表にしたがって登録してください。</a:t>
            </a:r>
            <a:endParaRPr lang="en-US" altLang="ja-JP" dirty="0">
              <a:solidFill>
                <a:prstClr val="black"/>
              </a:solidFill>
            </a:endParaRPr>
          </a:p>
          <a:p>
            <a:pPr defTabSz="927704">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ja-JP" altLang="en-US" dirty="0"/>
              <a:t>　</a:t>
            </a:r>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ja-JP" altLang="en-US" dirty="0"/>
              <a:t>　</a:t>
            </a:r>
            <a:r>
              <a:rPr kumimoji="1" lang="en-US" altLang="ja-JP" dirty="0"/>
              <a:t>※GPA</a:t>
            </a:r>
            <a:r>
              <a:rPr kumimoji="1" lang="ja-JP" altLang="en-US" dirty="0"/>
              <a:t>については、履修要項</a:t>
            </a:r>
            <a:r>
              <a:rPr kumimoji="1" lang="en-US" altLang="ja-JP" dirty="0"/>
              <a:t>27</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24</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3/31/2020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3/31/2020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3/31/2020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3/31/2020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3/31/2020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3/31/2020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onkey.fks.ryukoku.ac.jp/~kyoga/rishu/pdf/01/2018/C2018youkou20180315_sociology.pdf" TargetMode="Externa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1" y="1828800"/>
            <a:ext cx="8412481" cy="2880814"/>
          </a:xfrm>
        </p:spPr>
        <p:txBody>
          <a:bodyPr/>
          <a:lstStyle/>
          <a:p>
            <a:pPr algn="ctr"/>
            <a:r>
              <a:rPr kumimoji="1" lang="ja-JP" altLang="en-US" sz="6000" dirty="0"/>
              <a:t>社会学科</a:t>
            </a:r>
            <a:br>
              <a:rPr kumimoji="1" lang="en-US" altLang="ja-JP" sz="6000" dirty="0"/>
            </a:br>
            <a:r>
              <a:rPr lang="ja-JP" altLang="en-US" sz="6000" dirty="0"/>
              <a:t>編・転</a:t>
            </a:r>
            <a:r>
              <a:rPr kumimoji="1" lang="ja-JP" altLang="en-US" sz="6000" dirty="0"/>
              <a:t>入生対象</a:t>
            </a:r>
            <a:br>
              <a:rPr kumimoji="1" lang="en-US" altLang="ja-JP" sz="6000" dirty="0"/>
            </a:br>
            <a:r>
              <a:rPr kumimoji="1" lang="ja-JP" altLang="en-US" sz="6000" dirty="0"/>
              <a:t>履修説明</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311439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11</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376665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12</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701529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30062"/>
            <a:ext cx="7426569" cy="4524315"/>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r>
              <a:rPr lang="ja-JP" altLang="en-US" sz="1600" dirty="0"/>
              <a:t>　</a:t>
            </a: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a:p>
            <a:pPr>
              <a:buClr>
                <a:schemeClr val="accent1"/>
              </a:buClr>
            </a:pPr>
            <a:endParaRPr kumimoji="1" lang="en-US" altLang="ja-JP" sz="1600" dirty="0"/>
          </a:p>
          <a:p>
            <a:pPr>
              <a:buClr>
                <a:schemeClr val="accent1"/>
              </a:buClr>
            </a:pPr>
            <a:r>
              <a:rPr kumimoji="1" lang="ja-JP" altLang="en-US" sz="1600" dirty="0"/>
              <a:t>　　</a:t>
            </a:r>
            <a:endParaRPr lang="ja-JP" altLang="en-US" sz="28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13</a:t>
            </a:fld>
            <a:endParaRPr lang="en-US" dirty="0"/>
          </a:p>
        </p:txBody>
      </p:sp>
      <p:graphicFrame>
        <p:nvGraphicFramePr>
          <p:cNvPr id="3" name="表 2"/>
          <p:cNvGraphicFramePr>
            <a:graphicFrameLocks noGrp="1"/>
          </p:cNvGraphicFramePr>
          <p:nvPr>
            <p:extLst>
              <p:ext uri="{D42A27DB-BD31-4B8C-83A1-F6EECF244321}">
                <p14:modId xmlns:p14="http://schemas.microsoft.com/office/powerpoint/2010/main" val="2676422969"/>
              </p:ext>
            </p:extLst>
          </p:nvPr>
        </p:nvGraphicFramePr>
        <p:xfrm>
          <a:off x="749104" y="2541222"/>
          <a:ext cx="6727542" cy="1777998"/>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tblGrid>
              <a:tr h="592666">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a:t>専攻科目</a:t>
                      </a:r>
                    </a:p>
                  </a:txBody>
                  <a:tcPr anchor="ct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92666">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592666">
                <a:tc>
                  <a:txBody>
                    <a:bodyPr/>
                    <a:lstStyle/>
                    <a:p>
                      <a:pPr algn="ctr"/>
                      <a:r>
                        <a:rPr kumimoji="1" lang="en-US" altLang="ja-JP" dirty="0"/>
                        <a:t>12</a:t>
                      </a:r>
                      <a:endParaRPr kumimoji="1" lang="ja-JP" altLang="en-US" dirty="0"/>
                    </a:p>
                  </a:txBody>
                  <a:tcPr anchor="ctr">
                    <a:solidFill>
                      <a:srgbClr val="DECBCB"/>
                    </a:solidFill>
                  </a:tcPr>
                </a:tc>
                <a:tc>
                  <a:txBody>
                    <a:bodyPr/>
                    <a:lstStyle/>
                    <a:p>
                      <a:pPr algn="ctr"/>
                      <a:r>
                        <a:rPr kumimoji="1" lang="en-US" altLang="ja-JP" dirty="0"/>
                        <a:t>8</a:t>
                      </a:r>
                      <a:endParaRPr kumimoji="1" lang="ja-JP" altLang="en-US" dirty="0"/>
                    </a:p>
                  </a:txBody>
                  <a:tcPr anchor="ctr">
                    <a:solidFill>
                      <a:srgbClr val="DECBCB"/>
                    </a:solidFill>
                  </a:tcPr>
                </a:tc>
                <a:tc>
                  <a:txBody>
                    <a:bodyPr/>
                    <a:lstStyle/>
                    <a:p>
                      <a:pPr algn="ctr"/>
                      <a:r>
                        <a:rPr kumimoji="1" lang="en-US" altLang="ja-JP" dirty="0"/>
                        <a:t>8</a:t>
                      </a:r>
                      <a:r>
                        <a:rPr kumimoji="1" lang="ja-JP" altLang="en-US" dirty="0"/>
                        <a:t>以上</a:t>
                      </a:r>
                    </a:p>
                  </a:txBody>
                  <a:tcPr anchor="ctr">
                    <a:solidFill>
                      <a:srgbClr val="DECBCB"/>
                    </a:solidFill>
                  </a:tcPr>
                </a:tc>
                <a:tc>
                  <a:txBody>
                    <a:bodyPr/>
                    <a:lstStyle/>
                    <a:p>
                      <a:pPr algn="ctr"/>
                      <a:r>
                        <a:rPr kumimoji="1" lang="en-US" altLang="ja-JP" dirty="0"/>
                        <a:t>30</a:t>
                      </a:r>
                      <a:endParaRPr kumimoji="1" lang="ja-JP" altLang="en-US" dirty="0"/>
                    </a:p>
                  </a:txBody>
                  <a:tcPr anchor="ctr">
                    <a:solidFill>
                      <a:srgbClr val="DECBCB"/>
                    </a:solidFill>
                  </a:tcPr>
                </a:tc>
                <a:tc>
                  <a:txBody>
                    <a:bodyPr/>
                    <a:lstStyle/>
                    <a:p>
                      <a:pPr algn="ctr"/>
                      <a:r>
                        <a:rPr kumimoji="1" lang="en-US" altLang="ja-JP" dirty="0"/>
                        <a:t>46</a:t>
                      </a:r>
                      <a:r>
                        <a:rPr kumimoji="1" lang="ja-JP" altLang="en-US" dirty="0"/>
                        <a:t>以上</a:t>
                      </a:r>
                    </a:p>
                  </a:txBody>
                  <a:tcPr anchor="ctr">
                    <a:solidFill>
                      <a:srgbClr val="DECBCB"/>
                    </a:solidFill>
                  </a:tcPr>
                </a:tc>
                <a:tc>
                  <a:txBody>
                    <a:bodyPr/>
                    <a:lstStyle/>
                    <a:p>
                      <a:pPr algn="ctr"/>
                      <a:r>
                        <a:rPr kumimoji="1" lang="en-US" altLang="ja-JP" dirty="0"/>
                        <a:t>20</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bl>
          </a:graphicData>
        </a:graphic>
      </p:graphicFrame>
      <p:sp>
        <p:nvSpPr>
          <p:cNvPr id="2" name="上カーブ矢印 1"/>
          <p:cNvSpPr/>
          <p:nvPr/>
        </p:nvSpPr>
        <p:spPr>
          <a:xfrm>
            <a:off x="2423888" y="4212535"/>
            <a:ext cx="964772"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585031" y="4212534"/>
            <a:ext cx="3608250" cy="735983"/>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カーブ矢印 7"/>
          <p:cNvSpPr/>
          <p:nvPr/>
        </p:nvSpPr>
        <p:spPr>
          <a:xfrm>
            <a:off x="5725887" y="4212535"/>
            <a:ext cx="1052285" cy="21917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189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a:bodyPr>
          <a:lstStyle/>
          <a:p>
            <a:r>
              <a:rPr lang="ja-JP" altLang="en-US" sz="2800" b="1" dirty="0"/>
              <a:t>３年次　調査・実習に取り組む</a:t>
            </a:r>
            <a:endParaRPr lang="en-US" altLang="ja-JP" sz="2800" b="1" dirty="0"/>
          </a:p>
          <a:p>
            <a:pPr marL="0" indent="0">
              <a:buNone/>
            </a:pPr>
            <a:r>
              <a:rPr lang="ja-JP" altLang="en-US" sz="2400" dirty="0"/>
              <a:t>　社会学演習開始。</a:t>
            </a:r>
            <a:endParaRPr lang="en-US" altLang="ja-JP" sz="2400" dirty="0"/>
          </a:p>
          <a:p>
            <a:pPr marL="0" indent="0">
              <a:buNone/>
            </a:pPr>
            <a:r>
              <a:rPr lang="ja-JP" altLang="en-US" sz="2400" dirty="0"/>
              <a:t>　関心に応じた専門科目を積極的に履修</a:t>
            </a:r>
            <a:endParaRPr lang="en-US" altLang="ja-JP" sz="2400" dirty="0"/>
          </a:p>
          <a:p>
            <a:r>
              <a:rPr lang="ja-JP" altLang="en-US" sz="2800" b="1" dirty="0"/>
              <a:t>４年次　これまでの経験を卒業論文にまとめる</a:t>
            </a:r>
            <a:endParaRPr lang="en-US" altLang="ja-JP" sz="2800" b="1" dirty="0"/>
          </a:p>
          <a:p>
            <a:pPr marL="0" indent="0">
              <a:buNone/>
            </a:pPr>
            <a:r>
              <a:rPr kumimoji="1" lang="ja-JP" altLang="en-US" sz="2300" dirty="0"/>
              <a:t>　</a:t>
            </a:r>
            <a:r>
              <a:rPr lang="ja-JP" altLang="en-US" sz="2300" dirty="0"/>
              <a:t>引き続き社会学演習で指導を受けつつ、卒業論文</a:t>
            </a:r>
            <a:r>
              <a:rPr kumimoji="1" lang="ja-JP" altLang="en-US" sz="2300" dirty="0"/>
              <a:t>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spTree>
    <p:extLst>
      <p:ext uri="{BB962C8B-B14F-4D97-AF65-F5344CB8AC3E}">
        <p14:creationId xmlns:p14="http://schemas.microsoft.com/office/powerpoint/2010/main" val="35041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wipe(down)">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wipe(down)">
                                      <p:cBhvr>
                                        <p:cTn id="21"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459149"/>
          </a:xfrm>
        </p:spPr>
        <p:txBody>
          <a:bodyPr/>
          <a:lstStyle/>
          <a:p>
            <a:r>
              <a:rPr lang="ja-JP" altLang="en-US" dirty="0"/>
              <a:t>第２部　教育課程 ５　　　　　　　　　　</a:t>
            </a:r>
            <a:br>
              <a:rPr lang="en-US" altLang="ja-JP" dirty="0"/>
            </a:br>
            <a:r>
              <a:rPr lang="ja-JP" altLang="en-US" dirty="0"/>
              <a:t>　</a:t>
            </a:r>
            <a:r>
              <a:rPr lang="ja-JP" altLang="en-US" sz="3200" dirty="0">
                <a:solidFill>
                  <a:srgbClr val="0000FF"/>
                </a:solidFill>
              </a:rPr>
              <a:t>社会学科の設置科目と履修方法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15</a:t>
            </a:fld>
            <a:endParaRPr lang="en-US"/>
          </a:p>
        </p:txBody>
      </p:sp>
    </p:spTree>
    <p:extLst>
      <p:ext uri="{BB962C8B-B14F-4D97-AF65-F5344CB8AC3E}">
        <p14:creationId xmlns:p14="http://schemas.microsoft.com/office/powerpoint/2010/main" val="3551680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199121" cy="4471515"/>
          </a:xfrm>
        </p:spPr>
        <p:txBody>
          <a:bodyPr>
            <a:normAutofit/>
          </a:bodyPr>
          <a:lstStyle/>
          <a:p>
            <a:r>
              <a:rPr lang="ja-JP" altLang="en-US" sz="2800" dirty="0"/>
              <a:t>まず第</a:t>
            </a:r>
            <a:r>
              <a:rPr lang="en-US" altLang="ja-JP" sz="2800" dirty="0"/>
              <a:t>3</a:t>
            </a:r>
            <a:r>
              <a:rPr lang="ja-JP" altLang="en-US" sz="2800" dirty="0"/>
              <a:t>学年第</a:t>
            </a:r>
            <a:r>
              <a:rPr lang="en-US" altLang="ja-JP" sz="2800" dirty="0"/>
              <a:t>1</a:t>
            </a:r>
            <a:r>
              <a:rPr lang="ja-JP" altLang="en-US" sz="2800" dirty="0"/>
              <a:t>学期（第５セメスター）配当の必修科目と下級年次配当科目のうち単位認定されていない必修科目を入れる。</a:t>
            </a:r>
            <a:endParaRPr lang="en-US" altLang="ja-JP" sz="2800" dirty="0"/>
          </a:p>
          <a:p>
            <a:pPr marL="0" indent="0">
              <a:buNone/>
            </a:pPr>
            <a:r>
              <a:rPr lang="en-US" altLang="ja-JP" sz="2400" dirty="0"/>
              <a:t>【</a:t>
            </a:r>
            <a:r>
              <a:rPr lang="ja-JP" altLang="en-US" sz="2400" dirty="0"/>
              <a:t>教養教育科目</a:t>
            </a:r>
            <a:r>
              <a:rPr lang="en-US" altLang="ja-JP" sz="2400" dirty="0"/>
              <a:t>】</a:t>
            </a:r>
            <a:r>
              <a:rPr lang="ja-JP" altLang="en-US" sz="2400" dirty="0"/>
              <a:t>・・・履修要項の</a:t>
            </a:r>
            <a:r>
              <a:rPr lang="en-US" altLang="ja-JP" sz="2400" dirty="0"/>
              <a:t>36</a:t>
            </a:r>
            <a:r>
              <a:rPr lang="ja-JP" altLang="en-US" sz="2400" dirty="0"/>
              <a:t>ページ</a:t>
            </a:r>
            <a:endParaRPr lang="en-US" altLang="ja-JP" sz="2400" dirty="0"/>
          </a:p>
          <a:p>
            <a:pPr marL="0" indent="0">
              <a:buNone/>
            </a:pPr>
            <a:r>
              <a:rPr lang="en-US" altLang="ja-JP" sz="2400" dirty="0"/>
              <a:t>【</a:t>
            </a:r>
            <a:r>
              <a:rPr lang="ja-JP" altLang="en-US" sz="2400" dirty="0"/>
              <a:t>専攻科目</a:t>
            </a:r>
            <a:r>
              <a:rPr lang="en-US" altLang="ja-JP" sz="2400" dirty="0"/>
              <a:t>】</a:t>
            </a:r>
            <a:r>
              <a:rPr lang="ja-JP" altLang="en-US" sz="2400" dirty="0"/>
              <a:t>・・・・・履修要項の</a:t>
            </a:r>
            <a:r>
              <a:rPr lang="en-US" altLang="ja-JP" sz="2400" dirty="0"/>
              <a:t>39</a:t>
            </a:r>
            <a:r>
              <a:rPr lang="ja-JP" altLang="en-US" sz="2400" dirty="0"/>
              <a:t>ページ</a:t>
            </a:r>
            <a:endParaRPr lang="en-US" altLang="ja-JP" sz="24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16</a:t>
            </a:fld>
            <a:endParaRPr lang="en-US"/>
          </a:p>
        </p:txBody>
      </p:sp>
      <p:sp>
        <p:nvSpPr>
          <p:cNvPr id="7" name="正方形/長方形 6">
            <a:extLst>
              <a:ext uri="{FF2B5EF4-FFF2-40B4-BE49-F238E27FC236}">
                <a16:creationId xmlns:a16="http://schemas.microsoft.com/office/drawing/2014/main" id="{E234149A-932C-4BF7-BF99-53D61ABA5037}"/>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1588214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472273"/>
            <a:ext cx="6385559" cy="1345586"/>
          </a:xfrm>
        </p:spPr>
        <p:txBody>
          <a:bodyPr/>
          <a:lstStyle/>
          <a:p>
            <a:r>
              <a:rPr kumimoji="1" lang="ja-JP" altLang="en-US" sz="2800" dirty="0"/>
              <a:t>社会学科</a:t>
            </a:r>
            <a:br>
              <a:rPr kumimoji="1" lang="en-US" altLang="ja-JP" sz="2800" dirty="0"/>
            </a:br>
            <a:r>
              <a:rPr lang="ja-JP" altLang="en-US" sz="2800" dirty="0"/>
              <a:t>第</a:t>
            </a:r>
            <a:r>
              <a:rPr lang="en-US" altLang="ja-JP" sz="2800" dirty="0"/>
              <a:t>3</a:t>
            </a:r>
            <a:r>
              <a:rPr lang="ja-JP" altLang="en-US" sz="2800" dirty="0"/>
              <a:t>学年第</a:t>
            </a:r>
            <a:r>
              <a:rPr lang="en-US" altLang="ja-JP" sz="2800" dirty="0"/>
              <a:t>1</a:t>
            </a:r>
            <a:r>
              <a:rPr lang="ja-JP" altLang="en-US" sz="2800" dirty="0"/>
              <a:t>学期（第</a:t>
            </a:r>
            <a:r>
              <a:rPr lang="en-US" altLang="ja-JP" sz="2800" dirty="0"/>
              <a:t>5</a:t>
            </a:r>
            <a:r>
              <a:rPr lang="ja-JP" altLang="en-US" sz="2800" dirty="0"/>
              <a:t>セメスター）の必修科目</a:t>
            </a:r>
            <a:endParaRPr kumimoji="1" lang="ja-JP" altLang="en-US" sz="3200" dirty="0"/>
          </a:p>
        </p:txBody>
      </p:sp>
      <p:sp>
        <p:nvSpPr>
          <p:cNvPr id="3" name="コンテンツ プレースホルダー 2"/>
          <p:cNvSpPr>
            <a:spLocks noGrp="1"/>
          </p:cNvSpPr>
          <p:nvPr>
            <p:ph idx="1"/>
          </p:nvPr>
        </p:nvSpPr>
        <p:spPr>
          <a:xfrm>
            <a:off x="472441" y="1854814"/>
            <a:ext cx="6508377" cy="4972706"/>
          </a:xfrm>
        </p:spPr>
        <p:txBody>
          <a:bodyPr>
            <a:normAutofit/>
          </a:bodyPr>
          <a:lstStyle/>
          <a:p>
            <a:pPr marL="0" indent="0">
              <a:buNone/>
            </a:pPr>
            <a:r>
              <a:rPr lang="ja-JP" altLang="en-US" dirty="0"/>
              <a:t>■教養教育科目</a:t>
            </a:r>
            <a:endParaRPr lang="en-US" altLang="ja-JP" dirty="0"/>
          </a:p>
          <a:p>
            <a:pPr marL="0" indent="0">
              <a:buNone/>
            </a:pPr>
            <a:endParaRPr lang="en-US" altLang="ja-JP" sz="1050" dirty="0"/>
          </a:p>
          <a:p>
            <a:pPr marL="0" indent="0">
              <a:buNone/>
            </a:pPr>
            <a:endParaRPr lang="en-US" altLang="ja-JP" sz="1050" dirty="0"/>
          </a:p>
          <a:p>
            <a:pPr marL="0" indent="0">
              <a:buNone/>
            </a:pPr>
            <a:r>
              <a:rPr lang="ja-JP" altLang="en-US" sz="1800" dirty="0"/>
              <a:t>　　　　</a:t>
            </a:r>
            <a:r>
              <a:rPr lang="en-US" altLang="ja-JP" sz="1800" dirty="0"/>
              <a:t>※</a:t>
            </a:r>
            <a:r>
              <a:rPr lang="ja-JP" altLang="en-US" sz="1800" dirty="0"/>
              <a:t>本願寺派関係校以外からの編入生</a:t>
            </a:r>
            <a:endParaRPr lang="en-US" altLang="ja-JP" sz="1800" dirty="0"/>
          </a:p>
          <a:p>
            <a:pPr marL="0" indent="0">
              <a:buNone/>
            </a:pPr>
            <a:r>
              <a:rPr lang="ja-JP" altLang="en-US" dirty="0"/>
              <a:t>■専攻科目</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17</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1472228133"/>
              </p:ext>
            </p:extLst>
          </p:nvPr>
        </p:nvGraphicFramePr>
        <p:xfrm>
          <a:off x="1371600" y="417146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社会学演習</a:t>
                      </a:r>
                      <a:r>
                        <a:rPr lang="en-US" altLang="ja-JP" dirty="0" err="1"/>
                        <a:t>ⅠA</a:t>
                      </a:r>
                      <a:endParaRPr lang="en-US" altLang="ja-JP" dirty="0"/>
                    </a:p>
                  </a:txBody>
                  <a:tcPr/>
                </a:tc>
                <a:tc>
                  <a:txBody>
                    <a:bodyPr/>
                    <a:lstStyle/>
                    <a:p>
                      <a:pPr algn="ctr"/>
                      <a:r>
                        <a:rPr kumimoji="1" lang="ja-JP" altLang="en-US" dirty="0"/>
                        <a:t>クラスにより異なる</a:t>
                      </a:r>
                    </a:p>
                  </a:txBody>
                  <a:tcP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98072923"/>
              </p:ext>
            </p:extLst>
          </p:nvPr>
        </p:nvGraphicFramePr>
        <p:xfrm>
          <a:off x="1371600" y="2267017"/>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金２</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6102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kumimoji="1" lang="ja-JP" altLang="en-US" sz="2800" dirty="0"/>
              <a:t>第</a:t>
            </a:r>
            <a:r>
              <a:rPr lang="en-US" altLang="ja-JP" sz="2800" dirty="0"/>
              <a:t>3</a:t>
            </a:r>
            <a:r>
              <a:rPr kumimoji="1" lang="ja-JP" altLang="en-US" sz="2800" dirty="0"/>
              <a:t>学</a:t>
            </a:r>
            <a:r>
              <a:rPr lang="ja-JP" altLang="en-US" sz="2800" dirty="0"/>
              <a:t>年第</a:t>
            </a:r>
            <a:r>
              <a:rPr lang="en-US" altLang="ja-JP" sz="2800" dirty="0"/>
              <a:t>1</a:t>
            </a:r>
            <a:r>
              <a:rPr lang="ja-JP" altLang="en-US" sz="2800" dirty="0"/>
              <a:t>学期（</a:t>
            </a:r>
            <a:r>
              <a:rPr kumimoji="1" lang="ja-JP" altLang="en-US" sz="2800" dirty="0"/>
              <a:t>第５セメスター）配当の</a:t>
            </a:r>
            <a:endParaRPr kumimoji="1" lang="en-US" altLang="ja-JP" sz="2800" dirty="0"/>
          </a:p>
          <a:p>
            <a:pPr marL="0" indent="0">
              <a:buNone/>
            </a:pPr>
            <a:r>
              <a:rPr lang="ja-JP" altLang="en-US"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a:t>
            </a:r>
            <a:endParaRPr lang="en-US" altLang="ja-JP" dirty="0"/>
          </a:p>
          <a:p>
            <a:pPr marL="0" indent="0">
              <a:buNone/>
            </a:pPr>
            <a:r>
              <a:rPr lang="ja-JP" altLang="en-US" dirty="0"/>
              <a:t>　未修得の選択必修科目はなし</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18</a:t>
            </a:fld>
            <a:endParaRPr lang="en-US"/>
          </a:p>
        </p:txBody>
      </p:sp>
    </p:spTree>
    <p:extLst>
      <p:ext uri="{BB962C8B-B14F-4D97-AF65-F5344CB8AC3E}">
        <p14:creationId xmlns:p14="http://schemas.microsoft.com/office/powerpoint/2010/main" val="3436223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19</a:t>
            </a:fld>
            <a:endParaRPr lang="en-US"/>
          </a:p>
        </p:txBody>
      </p:sp>
      <p:sp>
        <p:nvSpPr>
          <p:cNvPr id="7" name="正方形/長方形 6">
            <a:extLst>
              <a:ext uri="{FF2B5EF4-FFF2-40B4-BE49-F238E27FC236}">
                <a16:creationId xmlns:a16="http://schemas.microsoft.com/office/drawing/2014/main" id="{EE3BA87E-4314-41C3-9E47-8FCA8384F2AA}"/>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408116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4870165" cy="584775"/>
          </a:xfrm>
          <a:prstGeom prst="rect">
            <a:avLst/>
          </a:prstGeom>
          <a:noFill/>
        </p:spPr>
        <p:txBody>
          <a:bodyPr wrap="square" rtlCol="0">
            <a:spAutoFit/>
          </a:bodyPr>
          <a:lstStyle/>
          <a:p>
            <a:r>
              <a:rPr kumimoji="1" lang="ja-JP" altLang="en-US" sz="3200" dirty="0"/>
              <a:t>卒業までの道</a:t>
            </a:r>
            <a:r>
              <a:rPr kumimoji="1" lang="ja-JP" altLang="en-US" sz="3200" dirty="0" err="1"/>
              <a:t>すじ</a:t>
            </a:r>
            <a:endParaRPr kumimoji="1" lang="en-US" altLang="ja-JP" sz="3200"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dirty="0"/>
          </a:p>
        </p:txBody>
      </p:sp>
      <p:sp>
        <p:nvSpPr>
          <p:cNvPr id="7" name="正方形/長方形 6">
            <a:extLst>
              <a:ext uri="{FF2B5EF4-FFF2-40B4-BE49-F238E27FC236}">
                <a16:creationId xmlns:a16="http://schemas.microsoft.com/office/drawing/2014/main" id="{C05C34F7-C24D-4D23-80F4-C342DC4B694D}"/>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dirty="0">
                <a:hlinkClick r:id="rId5"/>
              </a:rPr>
              <a:t>https://monkey.fks.ryukoku.ac.jp/~kyoga/rishu/pdf/01/2018/C2018youkou20180315_sociology.pdf</a:t>
            </a:r>
            <a:endParaRPr lang="en-US" altLang="ja-JP" dirty="0">
              <a:hlinkClick r:id="rId4"/>
            </a:endParaRPr>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100434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918741"/>
            <a:ext cx="8506919" cy="4683673"/>
          </a:xfrm>
        </p:spPr>
        <p:txBody>
          <a:bodyPr>
            <a:normAutofit/>
          </a:bodyPr>
          <a:lstStyle/>
          <a:p>
            <a:r>
              <a:rPr kumimoji="1" lang="ja-JP" altLang="en-US" sz="2800" dirty="0"/>
              <a:t>卒業単位に含まれないものもある</a:t>
            </a:r>
            <a:endParaRPr kumimoji="1" lang="en-US" altLang="ja-JP" sz="2800" dirty="0"/>
          </a:p>
          <a:p>
            <a:pPr marL="0" lvl="0" indent="0">
              <a:buClr>
                <a:srgbClr val="990000"/>
              </a:buClr>
              <a:buNone/>
            </a:pPr>
            <a:r>
              <a:rPr lang="ja-JP" altLang="en-US" sz="2400" dirty="0">
                <a:solidFill>
                  <a:srgbClr val="333333"/>
                </a:solidFill>
              </a:rPr>
              <a:t>　＝随意科目←履修制限（上限</a:t>
            </a:r>
            <a:r>
              <a:rPr lang="en-US" altLang="ja-JP" sz="2400" dirty="0">
                <a:solidFill>
                  <a:srgbClr val="333333"/>
                </a:solidFill>
              </a:rPr>
              <a:t>24</a:t>
            </a:r>
            <a:r>
              <a:rPr lang="ja-JP" altLang="en-US" sz="2400" dirty="0">
                <a:solidFill>
                  <a:srgbClr val="333333"/>
                </a:solidFill>
              </a:rPr>
              <a:t>単位）には含まれない</a:t>
            </a:r>
            <a:endParaRPr lang="en-US" altLang="ja-JP" sz="2400" dirty="0">
              <a:solidFill>
                <a:srgbClr val="333333"/>
              </a:solidFill>
            </a:endParaRPr>
          </a:p>
          <a:p>
            <a:r>
              <a:rPr lang="ja-JP" altLang="en-US" sz="2800" dirty="0"/>
              <a:t>教職ガイドブックを必ず参照すること！</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20</a:t>
            </a:fld>
            <a:endParaRPr lang="en-US" dirty="0"/>
          </a:p>
        </p:txBody>
      </p:sp>
    </p:spTree>
    <p:extLst>
      <p:ext uri="{BB962C8B-B14F-4D97-AF65-F5344CB8AC3E}">
        <p14:creationId xmlns:p14="http://schemas.microsoft.com/office/powerpoint/2010/main" val="373797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社会調査士とは</a:t>
            </a:r>
          </a:p>
        </p:txBody>
      </p:sp>
      <p:sp>
        <p:nvSpPr>
          <p:cNvPr id="3" name="コンテンツ プレースホルダー 2"/>
          <p:cNvSpPr>
            <a:spLocks noGrp="1"/>
          </p:cNvSpPr>
          <p:nvPr>
            <p:ph idx="1"/>
          </p:nvPr>
        </p:nvSpPr>
        <p:spPr>
          <a:xfrm>
            <a:off x="457201" y="2057400"/>
            <a:ext cx="8351521" cy="1371600"/>
          </a:xfrm>
        </p:spPr>
        <p:txBody>
          <a:bodyPr>
            <a:noAutofit/>
          </a:bodyPr>
          <a:lstStyle/>
          <a:p>
            <a:r>
              <a:rPr lang="ja-JP" altLang="en-US" sz="2400" dirty="0"/>
              <a:t>社会調査の知識や技術を用いて、世論や市場動向、社会事象等をとらえることのできる能力を有する「調査の専門家」</a:t>
            </a:r>
            <a:endParaRPr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21</a:t>
            </a:fld>
            <a:endParaRPr lang="en-US"/>
          </a:p>
        </p:txBody>
      </p:sp>
      <p:sp>
        <p:nvSpPr>
          <p:cNvPr id="5" name="タイトル 1">
            <a:extLst>
              <a:ext uri="{FF2B5EF4-FFF2-40B4-BE49-F238E27FC236}">
                <a16:creationId xmlns:a16="http://schemas.microsoft.com/office/drawing/2014/main" id="{5EF6CAE4-DE0E-42FF-88BB-46DE0F8C90D8}"/>
              </a:ext>
            </a:extLst>
          </p:cNvPr>
          <p:cNvSpPr txBox="1">
            <a:spLocks/>
          </p:cNvSpPr>
          <p:nvPr/>
        </p:nvSpPr>
        <p:spPr>
          <a:xfrm>
            <a:off x="289561" y="3398520"/>
            <a:ext cx="7696200" cy="89916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a:t>社会教育主事任用資格</a:t>
            </a:r>
            <a:endParaRPr lang="ja-JP" altLang="en-US" dirty="0"/>
          </a:p>
        </p:txBody>
      </p:sp>
      <p:sp>
        <p:nvSpPr>
          <p:cNvPr id="6" name="コンテンツ プレースホルダー 2">
            <a:extLst>
              <a:ext uri="{FF2B5EF4-FFF2-40B4-BE49-F238E27FC236}">
                <a16:creationId xmlns:a16="http://schemas.microsoft.com/office/drawing/2014/main" id="{7BF54E29-69CC-47B7-9835-B836ADEC6C86}"/>
              </a:ext>
            </a:extLst>
          </p:cNvPr>
          <p:cNvSpPr txBox="1">
            <a:spLocks/>
          </p:cNvSpPr>
          <p:nvPr/>
        </p:nvSpPr>
        <p:spPr>
          <a:xfrm>
            <a:off x="457200" y="4282440"/>
            <a:ext cx="8351521" cy="1356360"/>
          </a:xfrm>
          <a:prstGeom prst="rect">
            <a:avLst/>
          </a:prstGeom>
        </p:spPr>
        <p:txBody>
          <a:bodyPr vert="horz" lIns="91440" tIns="45720" rIns="91440" bIns="45720" rtlCol="0">
            <a:noAutofit/>
          </a:bodyPr>
          <a:lst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a:lstStyle>
          <a:p>
            <a:r>
              <a:rPr lang="ja-JP" altLang="en-US" sz="2400" dirty="0"/>
              <a:t>都道府県および市町村の教育委員会の事務局に置かれる教育的専門職員であって、社会教育を行なう者に専門的。技術的な助言と指導を与える職務を果たす。</a:t>
            </a:r>
            <a:endParaRPr lang="en-US" altLang="ja-JP" sz="2400" dirty="0"/>
          </a:p>
        </p:txBody>
      </p:sp>
    </p:spTree>
    <p:extLst>
      <p:ext uri="{BB962C8B-B14F-4D97-AF65-F5344CB8AC3E}">
        <p14:creationId xmlns:p14="http://schemas.microsoft.com/office/powerpoint/2010/main" val="3132077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22</a:t>
            </a:fld>
            <a:endParaRPr lang="en-US"/>
          </a:p>
        </p:txBody>
      </p:sp>
    </p:spTree>
    <p:extLst>
      <p:ext uri="{BB962C8B-B14F-4D97-AF65-F5344CB8AC3E}">
        <p14:creationId xmlns:p14="http://schemas.microsoft.com/office/powerpoint/2010/main" val="209830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23</a:t>
            </a:fld>
            <a:endParaRPr lang="en-US"/>
          </a:p>
        </p:txBody>
      </p:sp>
      <p:sp>
        <p:nvSpPr>
          <p:cNvPr id="6" name="正方形/長方形 5">
            <a:extLst>
              <a:ext uri="{FF2B5EF4-FFF2-40B4-BE49-F238E27FC236}">
                <a16:creationId xmlns:a16="http://schemas.microsoft.com/office/drawing/2014/main" id="{400F795C-E373-4A21-B16B-7454F4EAAFDB}"/>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3176318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24</a:t>
            </a:fld>
            <a:endParaRPr lang="en-US"/>
          </a:p>
        </p:txBody>
      </p:sp>
    </p:spTree>
    <p:extLst>
      <p:ext uri="{BB962C8B-B14F-4D97-AF65-F5344CB8AC3E}">
        <p14:creationId xmlns:p14="http://schemas.microsoft.com/office/powerpoint/2010/main" val="2433936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334404" cy="4343846"/>
          </a:xfrm>
        </p:spPr>
        <p:txBody>
          <a:bodyPr>
            <a:normAutofit fontScale="92500" lnSpcReduction="20000"/>
          </a:bodyPr>
          <a:lstStyle/>
          <a:p>
            <a:r>
              <a:rPr lang="ja-JP" altLang="en-US" sz="2400" b="1" dirty="0"/>
              <a:t>予備・事前登録期間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10:00</a:t>
            </a:r>
            <a:r>
              <a:rPr lang="ja-JP" altLang="en-US" sz="2400" b="1" dirty="0">
                <a:solidFill>
                  <a:schemeClr val="tx1"/>
                </a:solidFill>
              </a:rPr>
              <a:t>～</a:t>
            </a:r>
            <a:r>
              <a:rPr lang="en-US" altLang="ja-JP" sz="2400" b="1" dirty="0">
                <a:solidFill>
                  <a:schemeClr val="tx1"/>
                </a:solidFill>
              </a:rPr>
              <a:t>16:00</a:t>
            </a:r>
            <a:r>
              <a:rPr lang="ja-JP" altLang="en-US" sz="2400" b="1" dirty="0">
                <a:solidFill>
                  <a:schemeClr val="tx1"/>
                </a:solidFill>
              </a:rPr>
              <a:t>まで</a:t>
            </a:r>
            <a:endParaRPr lang="en-US" altLang="ja-JP" sz="2400" b="1" dirty="0">
              <a:solidFill>
                <a:schemeClr val="tx1"/>
              </a:solidFill>
            </a:endParaRPr>
          </a:p>
          <a:p>
            <a:r>
              <a:rPr lang="ja-JP" altLang="en-US" sz="2400" b="1" dirty="0">
                <a:solidFill>
                  <a:schemeClr val="tx1"/>
                </a:solidFill>
              </a:rPr>
              <a:t>手続方法</a:t>
            </a:r>
            <a:endParaRPr lang="en-US" altLang="ja-JP" sz="2400" b="1" dirty="0">
              <a:solidFill>
                <a:schemeClr val="tx1"/>
              </a:solidFill>
            </a:endParaRPr>
          </a:p>
          <a:p>
            <a:pPr marL="0" indent="0">
              <a:buNone/>
            </a:pPr>
            <a:r>
              <a:rPr lang="ja-JP" altLang="en-US" sz="2400" b="1" dirty="0">
                <a:solidFill>
                  <a:schemeClr val="tx1"/>
                </a:solidFill>
              </a:rPr>
              <a:t>　</a:t>
            </a:r>
            <a:r>
              <a:rPr lang="ja-JP" altLang="en-US" sz="2400" dirty="0">
                <a:solidFill>
                  <a:schemeClr val="tx1"/>
                </a:solidFill>
              </a:rPr>
              <a:t>ポータルサイトの「アンケート機能」にて受付</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10</a:t>
            </a:r>
            <a:r>
              <a:rPr lang="ja-JP" altLang="en-US" sz="2400" b="1" dirty="0">
                <a:solidFill>
                  <a:schemeClr val="tx1"/>
                </a:solidFill>
              </a:rPr>
              <a:t>日（金）</a:t>
            </a:r>
            <a:r>
              <a:rPr lang="en-US" altLang="ja-JP" sz="2400" b="1" dirty="0">
                <a:solidFill>
                  <a:schemeClr val="tx1"/>
                </a:solidFill>
              </a:rPr>
              <a:t>9:00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31997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6</a:t>
            </a:r>
            <a:r>
              <a:rPr lang="ja-JP" altLang="en-US" sz="2300" b="1" dirty="0">
                <a:solidFill>
                  <a:schemeClr val="tx1"/>
                </a:solidFill>
              </a:rPr>
              <a:t>日（月）</a:t>
            </a:r>
            <a:r>
              <a:rPr lang="en-US" altLang="ja-JP" sz="2300" b="1" dirty="0">
                <a:solidFill>
                  <a:schemeClr val="tx1"/>
                </a:solidFill>
              </a:rPr>
              <a:t>9:00</a:t>
            </a:r>
            <a:r>
              <a:rPr lang="ja-JP" altLang="en-US" sz="2300" b="1" dirty="0">
                <a:solidFill>
                  <a:schemeClr val="tx1"/>
                </a:solidFill>
              </a:rPr>
              <a:t>～</a:t>
            </a:r>
            <a:r>
              <a:rPr lang="en-US" altLang="ja-JP" sz="2300" b="1" dirty="0">
                <a:solidFill>
                  <a:schemeClr val="tx1"/>
                </a:solidFill>
              </a:rPr>
              <a:t>10</a:t>
            </a:r>
            <a:r>
              <a:rPr lang="ja-JP" altLang="en-US" sz="2300" b="1" dirty="0">
                <a:solidFill>
                  <a:schemeClr val="tx1"/>
                </a:solidFill>
              </a:rPr>
              <a:t>日（金）</a:t>
            </a:r>
            <a:r>
              <a:rPr lang="en-US" altLang="ja-JP" sz="2300" b="1" dirty="0">
                <a:solidFill>
                  <a:schemeClr val="tx1"/>
                </a:solidFill>
              </a:rPr>
              <a:t>16:00</a:t>
            </a:r>
            <a:r>
              <a:rPr lang="ja-JP" altLang="en-US" sz="2300" b="1" dirty="0">
                <a:solidFill>
                  <a:schemeClr val="tx1"/>
                </a:solidFill>
              </a:rPr>
              <a:t>＜時間厳守＞</a:t>
            </a:r>
            <a:endParaRPr lang="en-US" altLang="ja-JP" sz="2300" b="1"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手続き方法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4460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kumimoji="1" lang="ja-JP" altLang="en-US" sz="2800" dirty="0"/>
              <a:t>授業開始日は、</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27</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726142" y="2689410"/>
            <a:ext cx="7929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教室での授業は</a:t>
            </a:r>
            <a:r>
              <a:rPr kumimoji="1" lang="en-US" altLang="ja-JP" sz="3600" b="1" dirty="0">
                <a:solidFill>
                  <a:srgbClr val="FF0000"/>
                </a:solidFill>
              </a:rPr>
              <a:t>4</a:t>
            </a:r>
            <a:r>
              <a:rPr kumimoji="1" lang="ja-JP" altLang="en-US" sz="3600" b="1" dirty="0">
                <a:solidFill>
                  <a:srgbClr val="FF0000"/>
                </a:solidFill>
              </a:rPr>
              <a:t>月</a:t>
            </a:r>
            <a:r>
              <a:rPr kumimoji="1" lang="en-US" altLang="ja-JP" sz="3600" b="1" dirty="0">
                <a:solidFill>
                  <a:srgbClr val="FF0000"/>
                </a:solidFill>
              </a:rPr>
              <a:t>21</a:t>
            </a:r>
            <a:r>
              <a:rPr kumimoji="1" lang="ja-JP" altLang="en-US" sz="3600" b="1" dirty="0">
                <a:solidFill>
                  <a:srgbClr val="FF0000"/>
                </a:solidFill>
              </a:rPr>
              <a:t>日（火）</a:t>
            </a:r>
            <a:r>
              <a:rPr kumimoji="1" lang="ja-JP" altLang="en-US" sz="3600" dirty="0">
                <a:solidFill>
                  <a:schemeClr val="tx1"/>
                </a:solidFill>
              </a:rPr>
              <a:t>から</a:t>
            </a: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152061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28</a:t>
            </a:fld>
            <a:endParaRPr lang="en-US" dirty="0"/>
          </a:p>
        </p:txBody>
      </p:sp>
    </p:spTree>
    <p:extLst>
      <p:ext uri="{BB962C8B-B14F-4D97-AF65-F5344CB8AC3E}">
        <p14:creationId xmlns:p14="http://schemas.microsoft.com/office/powerpoint/2010/main" val="3368553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29</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376591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60322"/>
            <a:ext cx="8214361" cy="2270759"/>
          </a:xfrm>
        </p:spPr>
        <p:txBody>
          <a:bodyPr>
            <a:normAutofit/>
          </a:bodyPr>
          <a:lstStyle/>
          <a:p>
            <a:r>
              <a:rPr kumimoji="1" lang="ja-JP" altLang="en-US" sz="3200" dirty="0"/>
              <a:t>龍谷大学の「建学の精神</a:t>
            </a:r>
            <a:r>
              <a:rPr lang="ja-JP" altLang="en-US" sz="3200" dirty="0"/>
              <a:t>」</a:t>
            </a:r>
            <a:endParaRPr lang="en-US" altLang="ja-JP" sz="3200" dirty="0"/>
          </a:p>
          <a:p>
            <a:r>
              <a:rPr lang="ja-JP" altLang="en-US" sz="3200" dirty="0"/>
              <a:t>社会学科の教育の基本方針</a:t>
            </a:r>
            <a:endParaRPr kumimoji="1" lang="en-US" altLang="ja-JP" sz="3200" dirty="0"/>
          </a:p>
          <a:p>
            <a:r>
              <a:rPr lang="ja-JP" altLang="en-US" sz="3200" dirty="0"/>
              <a:t>学生支援の方針</a:t>
            </a:r>
            <a:endParaRPr kumimoji="1" lang="ja-JP" altLang="en-US" dirty="0"/>
          </a:p>
        </p:txBody>
      </p:sp>
      <p:sp>
        <p:nvSpPr>
          <p:cNvPr id="4" name="角丸四角形 3"/>
          <p:cNvSpPr/>
          <p:nvPr/>
        </p:nvSpPr>
        <p:spPr>
          <a:xfrm>
            <a:off x="1150621" y="483108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439695"/>
            <a:ext cx="8278239" cy="5261552"/>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600" dirty="0"/>
              <a:t>授業に関することを質問したい、相談したい。</a:t>
            </a:r>
            <a:endParaRPr lang="en-US" altLang="ja-JP" sz="26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600" dirty="0"/>
              <a:t>23</a:t>
            </a:r>
            <a:r>
              <a:rPr kumimoji="1" lang="ja-JP" altLang="en-US" sz="2600" dirty="0"/>
              <a:t>単位しか登録できないが大丈夫？</a:t>
            </a:r>
            <a:endParaRPr kumimoji="1" lang="en-US" altLang="ja-JP" sz="26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30</a:t>
            </a:fld>
            <a:endParaRPr lang="en-US"/>
          </a:p>
        </p:txBody>
      </p:sp>
    </p:spTree>
    <p:extLst>
      <p:ext uri="{BB962C8B-B14F-4D97-AF65-F5344CB8AC3E}">
        <p14:creationId xmlns:p14="http://schemas.microsoft.com/office/powerpoint/2010/main" val="26649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31</a:t>
            </a:fld>
            <a:endParaRPr lang="en-US"/>
          </a:p>
        </p:txBody>
      </p:sp>
    </p:spTree>
    <p:extLst>
      <p:ext uri="{BB962C8B-B14F-4D97-AF65-F5344CB8AC3E}">
        <p14:creationId xmlns:p14="http://schemas.microsoft.com/office/powerpoint/2010/main" val="1414882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a:t>
            </a:r>
            <a:r>
              <a:rPr lang="ja-JP" altLang="en-US" sz="2800" b="1" dirty="0">
                <a:solidFill>
                  <a:srgbClr val="FF0000"/>
                </a:solidFill>
              </a:rPr>
              <a:t>１８８</a:t>
            </a:r>
            <a:r>
              <a:rPr kumimoji="1" lang="ja-JP" altLang="en-US" sz="2800" b="1" dirty="0">
                <a:solidFill>
                  <a:srgbClr val="FF0000"/>
                </a:solidFill>
              </a:rPr>
              <a:t>●●●</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32</a:t>
            </a:fld>
            <a:endParaRPr lang="en-US"/>
          </a:p>
        </p:txBody>
      </p:sp>
    </p:spTree>
    <p:extLst>
      <p:ext uri="{BB962C8B-B14F-4D97-AF65-F5344CB8AC3E}">
        <p14:creationId xmlns:p14="http://schemas.microsoft.com/office/powerpoint/2010/main" val="232931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33</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355053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34</a:t>
            </a:fld>
            <a:endParaRPr lang="en-US" dirty="0"/>
          </a:p>
        </p:txBody>
      </p:sp>
    </p:spTree>
    <p:extLst>
      <p:ext uri="{BB962C8B-B14F-4D97-AF65-F5344CB8AC3E}">
        <p14:creationId xmlns:p14="http://schemas.microsoft.com/office/powerpoint/2010/main" val="683733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kumimoji="1" lang="en-US" altLang="ja-JP" sz="2800" dirty="0"/>
          </a:p>
          <a:p>
            <a:r>
              <a:rPr lang="ja-JP" altLang="en-US" sz="2800" dirty="0"/>
              <a:t>社会学部教務課に質問する。</a:t>
            </a:r>
            <a:endParaRPr lang="en-US" altLang="ja-JP" sz="2800" dirty="0"/>
          </a:p>
          <a:p>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35</a:t>
            </a:fld>
            <a:endParaRPr lang="en-US"/>
          </a:p>
        </p:txBody>
      </p:sp>
    </p:spTree>
    <p:extLst>
      <p:ext uri="{BB962C8B-B14F-4D97-AF65-F5344CB8AC3E}">
        <p14:creationId xmlns:p14="http://schemas.microsoft.com/office/powerpoint/2010/main" val="22691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36727" y="3122592"/>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36726" y="4112041"/>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36727" y="4355500"/>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36727" y="3862739"/>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563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5</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8" name="図 7">
            <a:extLst>
              <a:ext uri="{FF2B5EF4-FFF2-40B4-BE49-F238E27FC236}">
                <a16:creationId xmlns:a16="http://schemas.microsoft.com/office/drawing/2014/main" id="{B785CB3A-0C52-482C-BAB5-686233F3D1E3}"/>
              </a:ext>
            </a:extLst>
          </p:cNvPr>
          <p:cNvPicPr>
            <a:picLocks noChangeAspect="1"/>
          </p:cNvPicPr>
          <p:nvPr/>
        </p:nvPicPr>
        <p:blipFill>
          <a:blip r:embed="rId4"/>
          <a:stretch>
            <a:fillRect/>
          </a:stretch>
        </p:blipFill>
        <p:spPr>
          <a:xfrm>
            <a:off x="187630" y="3733255"/>
            <a:ext cx="8768739" cy="1322297"/>
          </a:xfrm>
          <a:prstGeom prst="rect">
            <a:avLst/>
          </a:prstGeom>
        </p:spPr>
      </p:pic>
    </p:spTree>
    <p:extLst>
      <p:ext uri="{BB962C8B-B14F-4D97-AF65-F5344CB8AC3E}">
        <p14:creationId xmlns:p14="http://schemas.microsoft.com/office/powerpoint/2010/main" val="281566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7" name="正方形/長方形 6">
            <a:extLst>
              <a:ext uri="{FF2B5EF4-FFF2-40B4-BE49-F238E27FC236}">
                <a16:creationId xmlns:a16="http://schemas.microsoft.com/office/drawing/2014/main" id="{658FE58B-5F70-43CB-86F6-E4C41E2B5552}"/>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⇒後のページで定時します。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7</a:t>
            </a:fld>
            <a:endParaRPr lang="en-US"/>
          </a:p>
        </p:txBody>
      </p:sp>
    </p:spTree>
    <p:extLst>
      <p:ext uri="{BB962C8B-B14F-4D97-AF65-F5344CB8AC3E}">
        <p14:creationId xmlns:p14="http://schemas.microsoft.com/office/powerpoint/2010/main" val="33476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418005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1662790638"/>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9183</TotalTime>
  <Words>8657</Words>
  <Application>Microsoft Office PowerPoint</Application>
  <PresentationFormat>画面に合わせる (4:3)</PresentationFormat>
  <Paragraphs>952</Paragraphs>
  <Slides>35</Slides>
  <Notes>35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ＭＳ Ｐゴシック</vt:lpstr>
      <vt:lpstr>ＭＳ ゴシック</vt:lpstr>
      <vt:lpstr>メイリオ</vt:lpstr>
      <vt:lpstr>Calibri</vt:lpstr>
      <vt:lpstr>Century Gothic</vt:lpstr>
      <vt:lpstr>Wingdings</vt:lpstr>
      <vt:lpstr>Wingdings 2</vt:lpstr>
      <vt:lpstr>プラザ</vt:lpstr>
      <vt:lpstr>社会学科 編・転入生対象 履修説明</vt:lpstr>
      <vt:lpstr>大学での学びかた</vt:lpstr>
      <vt:lpstr>龍谷大学・社会学部が定める方針・ポリシーについて</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第２部　教育課程 ５　　　　　　　　　　 　社会学科の設置科目と履修方法</vt:lpstr>
      <vt:lpstr>時間割の作り方　１</vt:lpstr>
      <vt:lpstr>社会学科 第3学年第1学期（第5セメスター）の必修科目</vt:lpstr>
      <vt:lpstr>時間割の作り方　２</vt:lpstr>
      <vt:lpstr>時間割の作り方　３</vt:lpstr>
      <vt:lpstr>教職課程</vt:lpstr>
      <vt:lpstr>社会調査士とは</vt:lpstr>
      <vt:lpstr>矯正・保護課程とは</vt:lpstr>
      <vt:lpstr>時間割の作り方　４</vt:lpstr>
      <vt:lpstr>時間割ができたら 　　　　履修登録</vt:lpstr>
      <vt:lpstr>予備登録・事前登録</vt:lpstr>
      <vt:lpstr>履修登録（本登録）</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渡邊 浩之</cp:lastModifiedBy>
  <cp:revision>579</cp:revision>
  <cp:lastPrinted>2020-03-09T08:42:33Z</cp:lastPrinted>
  <dcterms:created xsi:type="dcterms:W3CDTF">2014-01-14T15:42:19Z</dcterms:created>
  <dcterms:modified xsi:type="dcterms:W3CDTF">2020-03-31T09:32:32Z</dcterms:modified>
</cp:coreProperties>
</file>