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339" r:id="rId2"/>
    <p:sldId id="256" r:id="rId3"/>
    <p:sldId id="340" r:id="rId4"/>
    <p:sldId id="371" r:id="rId5"/>
    <p:sldId id="435" r:id="rId6"/>
    <p:sldId id="419" r:id="rId7"/>
    <p:sldId id="422" r:id="rId8"/>
    <p:sldId id="423" r:id="rId9"/>
    <p:sldId id="345" r:id="rId10"/>
    <p:sldId id="424" r:id="rId11"/>
    <p:sldId id="347" r:id="rId12"/>
    <p:sldId id="389" r:id="rId13"/>
    <p:sldId id="349" r:id="rId14"/>
    <p:sldId id="350" r:id="rId15"/>
    <p:sldId id="351" r:id="rId16"/>
    <p:sldId id="352" r:id="rId17"/>
    <p:sldId id="353" r:id="rId18"/>
    <p:sldId id="373" r:id="rId19"/>
    <p:sldId id="376" r:id="rId20"/>
    <p:sldId id="356" r:id="rId21"/>
    <p:sldId id="377" r:id="rId22"/>
    <p:sldId id="358" r:id="rId23"/>
    <p:sldId id="388" r:id="rId24"/>
    <p:sldId id="378" r:id="rId25"/>
    <p:sldId id="385" r:id="rId26"/>
    <p:sldId id="384" r:id="rId27"/>
    <p:sldId id="386" r:id="rId28"/>
    <p:sldId id="382" r:id="rId29"/>
    <p:sldId id="379" r:id="rId30"/>
    <p:sldId id="360" r:id="rId31"/>
    <p:sldId id="361" r:id="rId32"/>
    <p:sldId id="362" r:id="rId33"/>
    <p:sldId id="440" r:id="rId34"/>
    <p:sldId id="425" r:id="rId35"/>
    <p:sldId id="364" r:id="rId36"/>
    <p:sldId id="439" r:id="rId37"/>
    <p:sldId id="365" r:id="rId38"/>
    <p:sldId id="431" r:id="rId39"/>
    <p:sldId id="411" r:id="rId40"/>
    <p:sldId id="438" r:id="rId41"/>
    <p:sldId id="412" r:id="rId42"/>
    <p:sldId id="413"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55504" autoAdjust="0"/>
  </p:normalViewPr>
  <p:slideViewPr>
    <p:cSldViewPr snapToGrid="0" snapToObjects="1">
      <p:cViewPr varScale="1">
        <p:scale>
          <a:sx n="63" d="100"/>
          <a:sy n="63" d="100"/>
        </p:scale>
        <p:origin x="32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3" d="100"/>
          <a:sy n="63" d="100"/>
        </p:scale>
        <p:origin x="-2934" y="-13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6247" cy="496731"/>
          </a:xfrm>
          <a:prstGeom prst="rect">
            <a:avLst/>
          </a:prstGeom>
        </p:spPr>
        <p:txBody>
          <a:bodyPr vert="horz" lIns="92099" tIns="46049" rIns="92099" bIns="4604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3"/>
            <a:ext cx="2946246" cy="496731"/>
          </a:xfrm>
          <a:prstGeom prst="rect">
            <a:avLst/>
          </a:prstGeom>
        </p:spPr>
        <p:txBody>
          <a:bodyPr vert="horz" lIns="92099" tIns="46049" rIns="92099" bIns="46049" rtlCol="0"/>
          <a:lstStyle>
            <a:lvl1pPr algn="r">
              <a:defRPr sz="1200"/>
            </a:lvl1pPr>
          </a:lstStyle>
          <a:p>
            <a:fld id="{98BB1839-C84B-43DB-9155-C55B1015B9D3}" type="datetimeFigureOut">
              <a:rPr kumimoji="1" lang="ja-JP" altLang="en-US" smtClean="0"/>
              <a:t>2020/4/6</a:t>
            </a:fld>
            <a:endParaRPr kumimoji="1" lang="ja-JP" altLang="en-US"/>
          </a:p>
        </p:txBody>
      </p:sp>
      <p:sp>
        <p:nvSpPr>
          <p:cNvPr id="4" name="フッター プレースホルダー 3"/>
          <p:cNvSpPr>
            <a:spLocks noGrp="1"/>
          </p:cNvSpPr>
          <p:nvPr>
            <p:ph type="ftr" sz="quarter" idx="2"/>
          </p:nvPr>
        </p:nvSpPr>
        <p:spPr>
          <a:xfrm>
            <a:off x="2" y="9428311"/>
            <a:ext cx="2946247" cy="496731"/>
          </a:xfrm>
          <a:prstGeom prst="rect">
            <a:avLst/>
          </a:prstGeom>
        </p:spPr>
        <p:txBody>
          <a:bodyPr vert="horz" lIns="92099" tIns="46049" rIns="92099" bIns="4604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1"/>
            <a:ext cx="2946246" cy="496731"/>
          </a:xfrm>
          <a:prstGeom prst="rect">
            <a:avLst/>
          </a:prstGeom>
        </p:spPr>
        <p:txBody>
          <a:bodyPr vert="horz" lIns="92099" tIns="46049" rIns="92099" bIns="46049"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5660" cy="496331"/>
          </a:xfrm>
          <a:prstGeom prst="rect">
            <a:avLst/>
          </a:prstGeom>
        </p:spPr>
        <p:txBody>
          <a:bodyPr vert="horz" lIns="92099" tIns="46049" rIns="92099" bIns="460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2"/>
            <a:ext cx="2945660" cy="496331"/>
          </a:xfrm>
          <a:prstGeom prst="rect">
            <a:avLst/>
          </a:prstGeom>
        </p:spPr>
        <p:txBody>
          <a:bodyPr vert="horz" lIns="92099" tIns="46049" rIns="92099" bIns="46049" rtlCol="0"/>
          <a:lstStyle>
            <a:lvl1pPr algn="r">
              <a:defRPr sz="1200"/>
            </a:lvl1pPr>
          </a:lstStyle>
          <a:p>
            <a:fld id="{723150FD-FCF9-41D2-B175-556E19574995}" type="datetimeFigureOut">
              <a:rPr kumimoji="1" lang="ja-JP" altLang="en-US" smtClean="0"/>
              <a:t>2020/4/6</a:t>
            </a:fld>
            <a:endParaRPr kumimoji="1" lang="ja-JP" altLang="en-US"/>
          </a:p>
        </p:txBody>
      </p:sp>
      <p:sp>
        <p:nvSpPr>
          <p:cNvPr id="4" name="スライド イメージ プレースホルダー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099" tIns="46049" rIns="92099" bIns="46049"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6"/>
          </a:xfrm>
          <a:prstGeom prst="rect">
            <a:avLst/>
          </a:prstGeom>
        </p:spPr>
        <p:txBody>
          <a:bodyPr vert="horz" lIns="92099" tIns="46049" rIns="92099" bIns="460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4"/>
            <a:ext cx="2945660" cy="496331"/>
          </a:xfrm>
          <a:prstGeom prst="rect">
            <a:avLst/>
          </a:prstGeom>
        </p:spPr>
        <p:txBody>
          <a:bodyPr vert="horz" lIns="92099" tIns="46049" rIns="92099" bIns="460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60" cy="496331"/>
          </a:xfrm>
          <a:prstGeom prst="rect">
            <a:avLst/>
          </a:prstGeom>
        </p:spPr>
        <p:txBody>
          <a:bodyPr vert="horz" lIns="92099" tIns="46049" rIns="92099" bIns="46049"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dirty="0"/>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ja-JP" altLang="en-US" dirty="0"/>
              <a:t>　</a:t>
            </a:r>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ja-JP" altLang="en-US" dirty="0"/>
              <a:t>　</a:t>
            </a:r>
            <a:r>
              <a:rPr kumimoji="1" lang="en-US" altLang="ja-JP" dirty="0"/>
              <a:t>※GPA</a:t>
            </a:r>
            <a:r>
              <a:rPr kumimoji="1" lang="ja-JP" altLang="en-US" dirty="0"/>
              <a:t>については、履修要項</a:t>
            </a:r>
            <a:r>
              <a:rPr kumimoji="1" lang="en-US" altLang="ja-JP" dirty="0"/>
              <a:t>27</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24</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7704">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7704">
              <a:defRPr/>
            </a:pPr>
            <a:endParaRPr lang="en-US" altLang="ja-JP" dirty="0">
              <a:solidFill>
                <a:prstClr val="black"/>
              </a:solidFill>
            </a:endParaRPr>
          </a:p>
          <a:p>
            <a:pPr defTabSz="927704">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7704">
              <a:defRPr/>
            </a:pPr>
            <a:r>
              <a:rPr lang="ja-JP" altLang="en-US" dirty="0">
                <a:solidFill>
                  <a:prstClr val="black"/>
                </a:solidFill>
              </a:rPr>
              <a:t>①筆答試験による評価</a:t>
            </a:r>
            <a:endParaRPr lang="en-US" altLang="ja-JP" dirty="0">
              <a:solidFill>
                <a:prstClr val="black"/>
              </a:solidFill>
            </a:endParaRPr>
          </a:p>
          <a:p>
            <a:pPr defTabSz="927704">
              <a:defRPr/>
            </a:pPr>
            <a:r>
              <a:rPr lang="ja-JP" altLang="en-US" dirty="0">
                <a:solidFill>
                  <a:prstClr val="black"/>
                </a:solidFill>
              </a:rPr>
              <a:t>②レポート試験による評価</a:t>
            </a:r>
            <a:endParaRPr lang="en-US" altLang="ja-JP" dirty="0">
              <a:solidFill>
                <a:prstClr val="black"/>
              </a:solidFill>
            </a:endParaRPr>
          </a:p>
          <a:p>
            <a:pPr defTabSz="927704">
              <a:defRPr/>
            </a:pPr>
            <a:r>
              <a:rPr lang="ja-JP" altLang="en-US" dirty="0">
                <a:solidFill>
                  <a:prstClr val="black"/>
                </a:solidFill>
              </a:rPr>
              <a:t>③実技試験による評価</a:t>
            </a:r>
            <a:endParaRPr lang="en-US" altLang="ja-JP" dirty="0">
              <a:solidFill>
                <a:prstClr val="black"/>
              </a:solidFill>
            </a:endParaRPr>
          </a:p>
          <a:p>
            <a:pPr defTabSz="927704">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7704">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7704">
              <a:defRPr/>
            </a:pPr>
            <a:endParaRPr lang="en-US" altLang="ja-JP"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28</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29</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学期（後期）の履修説明会・成績表配付の日程は、掲示板、ポータルサイトでお知らせします。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14307">
              <a:defRPr/>
            </a:pPr>
            <a:r>
              <a:rPr kumimoji="1" lang="ja-JP" altLang="en-US" dirty="0"/>
              <a:t>履修要項の</a:t>
            </a:r>
            <a:r>
              <a:rPr kumimoji="1" lang="en-US" altLang="ja-JP" dirty="0"/>
              <a:t>33</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社会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　★</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　</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　</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　</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卒業は、大学が定める教育課程の修了であり、「学士」の学位が授与されます。</a:t>
            </a:r>
            <a:endParaRPr kumimoji="1" lang="en-US" altLang="ja-JP" dirty="0"/>
          </a:p>
          <a:p>
            <a:pPr defTabSz="927704">
              <a:defRPr/>
            </a:pPr>
            <a:endParaRPr kumimoji="1" lang="en-US" altLang="ja-JP" dirty="0"/>
          </a:p>
          <a:p>
            <a:pPr defTabSz="927704">
              <a:defRPr/>
            </a:pPr>
            <a:r>
              <a:rPr kumimoji="1" lang="ja-JP" altLang="en-US" dirty="0"/>
              <a:t>本学において、卒業認定を得ようとする者は、次の２つの要件を満たさなければなりません。</a:t>
            </a:r>
            <a:endParaRPr kumimoji="1" lang="en-US" altLang="ja-JP" dirty="0"/>
          </a:p>
          <a:p>
            <a:pPr defTabSz="927704">
              <a:defRPr/>
            </a:pPr>
            <a:endParaRPr kumimoji="1" lang="en-US" altLang="ja-JP" dirty="0"/>
          </a:p>
          <a:p>
            <a:pPr defTabSz="927704">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7704">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7704">
              <a:defRPr/>
            </a:pPr>
            <a:r>
              <a:rPr kumimoji="1" lang="ja-JP" altLang="en-US" dirty="0"/>
              <a:t>したがって、休学等による学修中断の期間は、この在学期間に加えません。</a:t>
            </a:r>
            <a:endParaRPr kumimoji="1" lang="en-US" altLang="ja-JP" dirty="0"/>
          </a:p>
          <a:p>
            <a:pPr defTabSz="927704">
              <a:defRPr/>
            </a:pPr>
            <a:endParaRPr kumimoji="1" lang="en-US" altLang="ja-JP" dirty="0"/>
          </a:p>
          <a:p>
            <a:pPr defTabSz="927704">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　</a:t>
            </a:r>
            <a:endParaRPr kumimoji="1" lang="en-US" altLang="ja-JP" dirty="0"/>
          </a:p>
          <a:p>
            <a:pPr defTabSz="927704">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それでは、卒業要件</a:t>
            </a:r>
            <a:r>
              <a:rPr kumimoji="1" lang="en-US" altLang="ja-JP" dirty="0"/>
              <a:t>124</a:t>
            </a:r>
            <a:r>
              <a:rPr kumimoji="1" lang="ja-JP" altLang="en-US" dirty="0"/>
              <a:t>単位の内訳について、詳しく説明します。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34</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社会学科の卒業要件単位</a:t>
            </a:r>
            <a:r>
              <a:rPr kumimoji="1" lang="en-US" altLang="ja-JP" dirty="0"/>
              <a:t>124</a:t>
            </a:r>
            <a:r>
              <a:rPr kumimoji="1" lang="ja-JP" altLang="en-US" dirty="0"/>
              <a:t>単位の内訳は、この表の記載のとおり、授業区分ごとに履修すべき科目や単位数を指定しています。</a:t>
            </a:r>
            <a:endParaRPr kumimoji="1" lang="en-US" altLang="ja-JP" dirty="0"/>
          </a:p>
          <a:p>
            <a:pPr defTabSz="927704">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endParaRPr kumimoji="1" lang="en-US" altLang="ja-JP" dirty="0"/>
          </a:p>
          <a:p>
            <a:pPr defTabSz="927704">
              <a:defRPr/>
            </a:pPr>
            <a:endParaRPr kumimoji="1" lang="en-US" altLang="ja-JP" dirty="0"/>
          </a:p>
          <a:p>
            <a:r>
              <a:rPr kumimoji="1" lang="ja-JP" altLang="en-US" dirty="0"/>
              <a:t>授業科目には教養教育科目と専攻科目があり、それらの科目の中には、「必修科目」「選択必修科目」「選択科目」の区分があると説明しました。</a:t>
            </a:r>
          </a:p>
          <a:p>
            <a:endParaRPr kumimoji="1" lang="ja-JP" altLang="en-US" dirty="0"/>
          </a:p>
          <a:p>
            <a:pPr defTabSz="914307">
              <a:defRPr/>
            </a:pPr>
            <a:r>
              <a:rPr kumimoji="1" lang="ja-JP" altLang="en-US" dirty="0"/>
              <a:t>教養教育科目の必修科目には、「仏教の思想」や「英語総合」「スポーツ技術学」があります。</a:t>
            </a:r>
          </a:p>
          <a:p>
            <a:r>
              <a:rPr kumimoji="1" lang="ja-JP" altLang="en-US" dirty="0"/>
              <a:t>また、専攻科目の必修科目には、例えば「社会学入門演習」や「社会学への招待」「ライティング実習」などがあります。</a:t>
            </a:r>
          </a:p>
          <a:p>
            <a:endParaRPr kumimoji="1" lang="ja-JP" altLang="en-US" dirty="0"/>
          </a:p>
          <a:p>
            <a:r>
              <a:rPr kumimoji="1" lang="ja-JP" altLang="en-US" dirty="0"/>
              <a:t>教養教育科目の選択必修科目には、英語以外の語学である初修外国語</a:t>
            </a:r>
            <a:r>
              <a:rPr kumimoji="1" lang="en-US" altLang="ja-JP" dirty="0"/>
              <a:t>Ⅰ</a:t>
            </a:r>
            <a:r>
              <a:rPr kumimoji="1" lang="ja-JP" altLang="en-US" dirty="0"/>
              <a:t>Ａ・</a:t>
            </a:r>
            <a:r>
              <a:rPr kumimoji="1" lang="en-US" altLang="ja-JP" dirty="0"/>
              <a:t>Ⅱ</a:t>
            </a:r>
            <a:r>
              <a:rPr kumimoji="1" lang="ja-JP" altLang="en-US" dirty="0"/>
              <a:t>Ａ（本学では、ドイツ語、フランス語、中国語、コリア語から選択）があります。</a:t>
            </a:r>
            <a:endParaRPr kumimoji="1" lang="en-US" altLang="ja-JP" dirty="0"/>
          </a:p>
          <a:p>
            <a:r>
              <a:rPr kumimoji="1" lang="ja-JP" altLang="en-US" dirty="0"/>
              <a:t>また、人文科学系科目、社会科学系科目、自然科学系科目の基幹科目から、それぞれ</a:t>
            </a:r>
            <a:r>
              <a:rPr kumimoji="1" lang="en-US" altLang="ja-JP" dirty="0"/>
              <a:t>1</a:t>
            </a:r>
            <a:r>
              <a:rPr kumimoji="1" lang="ja-JP" altLang="en-US" dirty="0"/>
              <a:t>科目</a:t>
            </a:r>
            <a:r>
              <a:rPr kumimoji="1" lang="en-US" altLang="ja-JP" dirty="0"/>
              <a:t>2</a:t>
            </a:r>
            <a:r>
              <a:rPr kumimoji="1" lang="ja-JP" altLang="en-US" dirty="0"/>
              <a:t>単位以上修得する必要があります。</a:t>
            </a:r>
            <a:endParaRPr kumimoji="1" lang="en-US" altLang="ja-JP" dirty="0"/>
          </a:p>
          <a:p>
            <a:r>
              <a:rPr kumimoji="1" lang="ja-JP" altLang="en-US" dirty="0"/>
              <a:t>ちなみに、社会学科では、専攻科目には選択必修科目は設定されていません。</a:t>
            </a:r>
          </a:p>
          <a:p>
            <a:r>
              <a:rPr kumimoji="1" lang="ja-JP" altLang="en-US" dirty="0"/>
              <a:t>なお、指定の単位数を超えて修得した場合、超えた分の単位数は選択科目として集計されます。　</a:t>
            </a:r>
            <a:endParaRPr kumimoji="1" lang="en-US" altLang="ja-JP" dirty="0"/>
          </a:p>
          <a:p>
            <a:endParaRPr kumimoji="1" lang="ja-JP" altLang="en-US" dirty="0"/>
          </a:p>
          <a:p>
            <a:r>
              <a:rPr kumimoji="1" lang="ja-JP" altLang="en-US" dirty="0"/>
              <a:t>選択科目は、開講されている複数の科目の中から自由に選択することができます。</a:t>
            </a:r>
          </a:p>
          <a:p>
            <a:r>
              <a:rPr kumimoji="1" lang="ja-JP" altLang="en-US" dirty="0"/>
              <a:t>仮に、履修した選択科目の単位を修得できなかった場合、必ずしも同じ科目を再履修する必要はなく、別の科目を履修して決められた単位数を満たしても構いません。</a:t>
            </a:r>
            <a:endParaRPr kumimoji="1" lang="en-US" altLang="ja-JP" dirty="0"/>
          </a:p>
          <a:p>
            <a:endParaRPr kumimoji="1" lang="en-US" altLang="ja-JP" dirty="0"/>
          </a:p>
          <a:p>
            <a:r>
              <a:rPr kumimoji="1" lang="ja-JP" altLang="en-US" dirty="0"/>
              <a:t>そして、教養教育科目と専攻科目の他に、「フリーゾーン」という枠があります。</a:t>
            </a:r>
            <a:endParaRPr kumimoji="1" lang="en-US" altLang="ja-JP" dirty="0"/>
          </a:p>
          <a:p>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　</a:t>
            </a:r>
            <a:endParaRPr kumimoji="1" lang="en-US" altLang="ja-JP" dirty="0"/>
          </a:p>
          <a:p>
            <a:r>
              <a:rPr kumimoji="1" lang="ja-JP" altLang="en-US" dirty="0"/>
              <a:t>皆さんの学びの関心に応じて、例えば、「専門知識を身につけたい」「専門分野をより深く学びたい」という人は、このフリーゾーンを専攻科目の学びに充てることができますし、「幅広く教養知識を身につけたい」という人は、教養教育科目も学びに充てることが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35</a:t>
            </a:r>
            <a:r>
              <a:rPr kumimoji="1" lang="ja-JP" altLang="en-US" dirty="0"/>
              <a:t>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4</a:t>
            </a:r>
            <a:r>
              <a:rPr kumimoji="1" lang="ja-JP" altLang="en-US" dirty="0" err="1"/>
              <a:t>つの</a:t>
            </a:r>
            <a:r>
              <a:rPr kumimoji="1" lang="ja-JP" altLang="en-US" dirty="0"/>
              <a:t>系は系統的に履修できるよう分類したものであり、どこかの系に所属したり、履修する科目を特定したりするものではありません。　</a:t>
            </a:r>
            <a:endParaRPr kumimoji="1" lang="en-US" altLang="ja-JP" dirty="0"/>
          </a:p>
          <a:p>
            <a:endParaRPr kumimoji="1" lang="en-US" altLang="ja-JP" dirty="0"/>
          </a:p>
          <a:p>
            <a:r>
              <a:rPr kumimoji="1" lang="ja-JP" altLang="en-US" dirty="0"/>
              <a:t>まず、</a:t>
            </a:r>
            <a:r>
              <a:rPr kumimoji="1" lang="en-US" altLang="ja-JP" dirty="0"/>
              <a:t>1</a:t>
            </a:r>
            <a:r>
              <a:rPr kumimoji="1" lang="ja-JP" altLang="en-US" dirty="0"/>
              <a:t>年次は「基礎をしっかり身につける」学年です。</a:t>
            </a:r>
            <a:endParaRPr kumimoji="1" lang="en-US" altLang="ja-JP" dirty="0"/>
          </a:p>
          <a:p>
            <a:r>
              <a:rPr kumimoji="1" lang="en-US" altLang="ja-JP" dirty="0"/>
              <a:t>1</a:t>
            </a:r>
            <a:r>
              <a:rPr kumimoji="1" lang="ja-JP" altLang="en-US" dirty="0"/>
              <a:t>年次のうちは、教養教育科目の必修科目が多く配置されており、教養教育科目の履修が中心となります。</a:t>
            </a:r>
            <a:endParaRPr kumimoji="1" lang="en-US" altLang="ja-JP" dirty="0"/>
          </a:p>
          <a:p>
            <a:r>
              <a:rPr kumimoji="1" lang="ja-JP" altLang="en-US" dirty="0"/>
              <a:t>専攻科目については「社会学への招待」「社会学入門演習」「ライティング実習</a:t>
            </a:r>
            <a:r>
              <a:rPr kumimoji="1" lang="en-US" altLang="ja-JP" dirty="0"/>
              <a:t>Ⅰ</a:t>
            </a:r>
            <a:r>
              <a:rPr kumimoji="1" lang="ja-JP" altLang="en-US" dirty="0"/>
              <a:t>Ａ・</a:t>
            </a:r>
            <a:r>
              <a:rPr kumimoji="1" lang="en-US" altLang="ja-JP" dirty="0"/>
              <a:t>Ⅰ</a:t>
            </a:r>
            <a:r>
              <a:rPr kumimoji="1" lang="ja-JP" altLang="en-US" dirty="0"/>
              <a:t>Ｂ」等の入門科目が配置されています。　</a:t>
            </a:r>
            <a:endParaRPr kumimoji="1" lang="en-US" altLang="ja-JP" dirty="0"/>
          </a:p>
          <a:p>
            <a:endParaRPr kumimoji="1" lang="en-US" altLang="ja-JP" dirty="0"/>
          </a:p>
          <a:p>
            <a:r>
              <a:rPr kumimoji="1" lang="en-US" altLang="ja-JP" dirty="0"/>
              <a:t>2</a:t>
            </a:r>
            <a:r>
              <a:rPr kumimoji="1" lang="ja-JP" altLang="en-US" dirty="0"/>
              <a:t>年次は、「社会をみる目をじっくり鍛える」学年です。</a:t>
            </a:r>
            <a:endParaRPr kumimoji="1" lang="en-US" altLang="ja-JP" dirty="0"/>
          </a:p>
          <a:p>
            <a:r>
              <a:rPr kumimoji="1" lang="ja-JP" altLang="en-US" dirty="0"/>
              <a:t>教養教育科目については、</a:t>
            </a:r>
            <a:r>
              <a:rPr kumimoji="1" lang="en-US" altLang="ja-JP" dirty="0"/>
              <a:t>2</a:t>
            </a:r>
            <a:r>
              <a:rPr kumimoji="1" lang="ja-JP" altLang="en-US" dirty="0"/>
              <a:t>年次ではどの科目でも選択できます。</a:t>
            </a:r>
            <a:endParaRPr kumimoji="1" lang="en-US" altLang="ja-JP" dirty="0"/>
          </a:p>
          <a:p>
            <a:r>
              <a:rPr kumimoji="1" lang="ja-JP" altLang="en-US" dirty="0"/>
              <a:t>多様な科目を履修し、広い視野を身につけましょう。</a:t>
            </a:r>
            <a:endParaRPr kumimoji="1" lang="en-US" altLang="ja-JP" dirty="0"/>
          </a:p>
          <a:p>
            <a:r>
              <a:rPr kumimoji="1" lang="ja-JP" altLang="en-US" dirty="0"/>
              <a:t>また、専攻科目でも、選択できる科目が徐々に増えていきます。</a:t>
            </a:r>
            <a:endParaRPr kumimoji="1" lang="en-US" altLang="ja-JP" dirty="0"/>
          </a:p>
          <a:p>
            <a:r>
              <a:rPr kumimoji="1" lang="ja-JP" altLang="en-US" dirty="0"/>
              <a:t>通年科目として社会学を学ぶ上での基幹科目である「社会学概論」（必修科目）が配置されています。　</a:t>
            </a:r>
            <a:endParaRPr kumimoji="1" lang="en-US" altLang="ja-JP" dirty="0"/>
          </a:p>
          <a:p>
            <a:endParaRPr kumimoji="1" lang="en-US" altLang="ja-JP" dirty="0"/>
          </a:p>
          <a:p>
            <a:r>
              <a:rPr kumimoji="1" lang="en-US" altLang="ja-JP" dirty="0"/>
              <a:t>3</a:t>
            </a:r>
            <a:r>
              <a:rPr kumimoji="1" lang="ja-JP" altLang="en-US" dirty="0"/>
              <a:t>年次は、「調査・実習に取り組む」学年です。</a:t>
            </a:r>
            <a:endParaRPr kumimoji="1" lang="en-US" altLang="ja-JP" dirty="0"/>
          </a:p>
          <a:p>
            <a:r>
              <a:rPr kumimoji="1" lang="en-US" altLang="ja-JP" dirty="0"/>
              <a:t>3</a:t>
            </a:r>
            <a:r>
              <a:rPr kumimoji="1" lang="ja-JP" altLang="en-US" dirty="0"/>
              <a:t>年次では、専攻科目中心の学びになります。</a:t>
            </a:r>
            <a:endParaRPr kumimoji="1" lang="en-US" altLang="ja-JP" dirty="0"/>
          </a:p>
          <a:p>
            <a:r>
              <a:rPr kumimoji="1" lang="ja-JP" altLang="en-US" dirty="0"/>
              <a:t>社会学科では、選択科目ですが、</a:t>
            </a:r>
            <a:r>
              <a:rPr kumimoji="1" lang="en-US" altLang="ja-JP" dirty="0"/>
              <a:t>3</a:t>
            </a:r>
            <a:r>
              <a:rPr kumimoji="1" lang="ja-JP" altLang="en-US" dirty="0"/>
              <a:t>泊以上の実地実習を含む「社会調査実習」が開講されます。</a:t>
            </a:r>
            <a:endParaRPr kumimoji="1" lang="en-US" altLang="ja-JP" dirty="0"/>
          </a:p>
          <a:p>
            <a:r>
              <a:rPr kumimoji="1" lang="ja-JP" altLang="en-US" dirty="0"/>
              <a:t>自らの関心に応じたテーマで積極的に学外にも飛び出してください。</a:t>
            </a:r>
            <a:endParaRPr kumimoji="1" lang="en-US" altLang="ja-JP" dirty="0"/>
          </a:p>
          <a:p>
            <a:endParaRPr kumimoji="1" lang="en-US" altLang="ja-JP" dirty="0"/>
          </a:p>
          <a:p>
            <a:r>
              <a:rPr kumimoji="1" lang="en-US" altLang="ja-JP" dirty="0"/>
              <a:t>4</a:t>
            </a:r>
            <a:r>
              <a:rPr kumimoji="1" lang="ja-JP" altLang="en-US" dirty="0"/>
              <a:t>年次は、「これまでの経験を卒業論文にまとめる」学年です。</a:t>
            </a:r>
            <a:endParaRPr kumimoji="1" lang="en-US" altLang="ja-JP" dirty="0"/>
          </a:p>
          <a:p>
            <a:r>
              <a:rPr kumimoji="1" lang="ja-JP" altLang="en-US" dirty="0"/>
              <a:t>卒業要件単位を順調に修得できれば、</a:t>
            </a:r>
            <a:r>
              <a:rPr kumimoji="1" lang="en-US" altLang="ja-JP" dirty="0"/>
              <a:t>4</a:t>
            </a:r>
            <a:r>
              <a:rPr kumimoji="1" lang="ja-JP" altLang="en-US" dirty="0"/>
              <a:t>年次には社会学演習と卒業論文のみとなる学生も多くいます。</a:t>
            </a:r>
          </a:p>
          <a:p>
            <a:endParaRPr kumimoji="1" lang="en-US" altLang="ja-JP" dirty="0"/>
          </a:p>
          <a:p>
            <a:r>
              <a:rPr kumimoji="1" lang="ja-JP" altLang="en-US" dirty="0"/>
              <a:t>皆さんが</a:t>
            </a:r>
            <a:r>
              <a:rPr kumimoji="1" lang="en-US" altLang="ja-JP" dirty="0"/>
              <a:t>3</a:t>
            </a:r>
            <a:r>
              <a:rPr kumimoji="1" lang="ja-JP" altLang="en-US" dirty="0"/>
              <a:t>年次生になった時には変わっているかもしれませんが、現在のスケジュールでは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a:t>
            </a:r>
            <a:r>
              <a:rPr kumimoji="1" lang="en-US" altLang="ja-JP" dirty="0"/>
              <a:t>4</a:t>
            </a:r>
            <a:r>
              <a:rPr kumimoji="1" lang="ja-JP" altLang="en-US" dirty="0"/>
              <a:t>年間の学びの集大成として本格的に卒業論文に取り組みます。</a:t>
            </a:r>
            <a:endParaRPr kumimoji="1" lang="en-US" altLang="ja-JP" dirty="0"/>
          </a:p>
          <a:p>
            <a:endParaRPr kumimoji="1" lang="en-US" altLang="ja-JP" dirty="0"/>
          </a:p>
          <a:p>
            <a:r>
              <a:rPr kumimoji="1" lang="ja-JP" altLang="en-US" dirty="0"/>
              <a:t>今はまだ漠然とで結構ですが、有意義な</a:t>
            </a:r>
            <a:r>
              <a:rPr kumimoji="1" lang="en-US" altLang="ja-JP" dirty="0"/>
              <a:t>4</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7704">
              <a:defRPr/>
            </a:pPr>
            <a:r>
              <a:rPr kumimoji="1" lang="ja-JP" altLang="en-US" dirty="0"/>
              <a:t>履修要項の</a:t>
            </a:r>
            <a:r>
              <a:rPr kumimoji="1" lang="en-US" altLang="ja-JP" dirty="0"/>
              <a:t>36</a:t>
            </a:r>
            <a:r>
              <a:rPr kumimoji="1" lang="ja-JP" altLang="en-US" dirty="0"/>
              <a:t>ページ以降の設置科目一覧を確認してください。</a:t>
            </a:r>
            <a:endParaRPr kumimoji="1" lang="en-US" altLang="ja-JP" dirty="0"/>
          </a:p>
          <a:p>
            <a:pPr defTabSz="927704">
              <a:defRPr/>
            </a:pPr>
            <a:endParaRPr kumimoji="1" lang="en-US" altLang="ja-JP" dirty="0"/>
          </a:p>
          <a:p>
            <a:pPr defTabSz="927704">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dirty="0"/>
              <a:t>年次・２</a:t>
            </a:r>
            <a:r>
              <a:rPr kumimoji="1" lang="ja-JP" altLang="en-US"/>
              <a:t>」にまたがって</a:t>
            </a:r>
            <a:r>
              <a:rPr kumimoji="1" lang="ja-JP" altLang="en-US" dirty="0"/>
              <a:t>丸印のついている科目（通年科目）を履修することができます。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41</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なお、他学科（コミュニティマネジメント学科、現代福祉学科）が提供する学部共通講義については、上限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22</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対象科目やスケジュールは、後程提示します。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先修制が設定されている教養教育科目は、履修要項の</a:t>
            </a:r>
            <a:r>
              <a:rPr kumimoji="1" lang="en-US" altLang="ja-JP" dirty="0"/>
              <a:t>48</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52</a:t>
            </a:r>
            <a:r>
              <a:rPr kumimoji="1" lang="ja-JP" altLang="en-US" dirty="0"/>
              <a:t>ページに記載のとおりです。</a:t>
            </a:r>
            <a:endParaRPr kumimoji="1" lang="en-US" altLang="ja-JP" dirty="0"/>
          </a:p>
          <a:p>
            <a:r>
              <a:rPr kumimoji="1" lang="ja-JP" altLang="en-US" dirty="0"/>
              <a:t>例えば、</a:t>
            </a:r>
            <a:r>
              <a:rPr kumimoji="1" lang="en-US" altLang="ja-JP" dirty="0"/>
              <a:t>3</a:t>
            </a:r>
            <a:r>
              <a:rPr kumimoji="1" lang="ja-JP" altLang="en-US" dirty="0"/>
              <a:t>年次で「社会調査実習」の履修を希望する場合、</a:t>
            </a:r>
            <a:r>
              <a:rPr kumimoji="1" lang="en-US" altLang="ja-JP" dirty="0"/>
              <a:t>2</a:t>
            </a:r>
            <a:r>
              <a:rPr kumimoji="1" lang="ja-JP" altLang="en-US" dirty="0"/>
              <a:t>年次に開講されている「質的調査法」と「量的調査法」の単位を修得している必要があります。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36</a:t>
            </a:r>
            <a:r>
              <a:rPr kumimoji="1" lang="ja-JP" altLang="en-US" dirty="0"/>
              <a:t>ページ～</a:t>
            </a:r>
            <a:r>
              <a:rPr kumimoji="1" lang="en-US" altLang="ja-JP" dirty="0"/>
              <a:t>41</a:t>
            </a:r>
            <a:r>
              <a:rPr kumimoji="1" lang="ja-JP" altLang="en-US" dirty="0"/>
              <a:t>ページの科目一覧で第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セメスター）に配当されている教養教育科目と専攻科目の必修科目を確認してください。</a:t>
            </a:r>
            <a:endParaRPr kumimoji="1" lang="en-US" altLang="ja-JP" dirty="0"/>
          </a:p>
          <a:p>
            <a:r>
              <a:rPr kumimoji="1" lang="ja-JP" altLang="en-US" dirty="0"/>
              <a:t>次に、時間割表で、それぞれの科目が何曜日何講時に開講されてるかを調べます。</a:t>
            </a:r>
            <a:endParaRPr kumimoji="1" lang="en-US" altLang="ja-JP" dirty="0"/>
          </a:p>
          <a:p>
            <a:endParaRPr kumimoji="1" lang="en-US" altLang="ja-JP" dirty="0"/>
          </a:p>
          <a:p>
            <a:r>
              <a:rPr kumimoji="1" lang="ja-JP" altLang="en-US" dirty="0"/>
              <a:t>時間割表は、</a:t>
            </a:r>
            <a:r>
              <a:rPr kumimoji="1" lang="en-US" altLang="ja-JP" dirty="0"/>
              <a:t>Web</a:t>
            </a:r>
            <a:r>
              <a:rPr kumimoji="1" lang="ja-JP" altLang="en-US" dirty="0"/>
              <a:t>履修登録画面から確認いただけます。　</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セメスター）に配当されている必修科目は、記載のとおりです。</a:t>
            </a:r>
            <a:endParaRPr kumimoji="1" lang="en-US" altLang="ja-JP" dirty="0"/>
          </a:p>
          <a:p>
            <a:r>
              <a:rPr kumimoji="1" lang="ja-JP" altLang="en-US" dirty="0"/>
              <a:t>これらの授業科目は、全てクラス指定がなされています。</a:t>
            </a:r>
            <a:endParaRPr kumimoji="1" lang="en-US" altLang="ja-JP" strike="dblStrike" baseline="0" dirty="0"/>
          </a:p>
          <a:p>
            <a:endParaRPr kumimoji="1" lang="en-US" altLang="ja-JP" dirty="0"/>
          </a:p>
          <a:p>
            <a:pPr defTabSz="914307">
              <a:defRPr/>
            </a:pPr>
            <a:r>
              <a:rPr kumimoji="1" lang="ja-JP" altLang="en-US" dirty="0"/>
              <a:t>英語総合やスポーツ技術学Ａのクラスはまだ発表されていませんが、開講される時間帯は既に決まっていますので、時間割を組むことが可能です。</a:t>
            </a:r>
            <a:endParaRPr kumimoji="1" lang="en-US" altLang="ja-JP" dirty="0"/>
          </a:p>
          <a:p>
            <a:endParaRPr kumimoji="1" lang="en-US" altLang="ja-JP" dirty="0"/>
          </a:p>
          <a:p>
            <a:r>
              <a:rPr kumimoji="1" lang="ja-JP" altLang="en-US" dirty="0"/>
              <a:t>なお、社会学入門演習とライティング実習</a:t>
            </a:r>
            <a:r>
              <a:rPr kumimoji="1" lang="en-US" altLang="ja-JP" dirty="0"/>
              <a:t>Ⅰ</a:t>
            </a:r>
            <a:r>
              <a:rPr kumimoji="1" lang="ja-JP" altLang="en-US" dirty="0"/>
              <a:t>Ａは、クラスによって開講曜講時が違いますので、注意してください。　</a:t>
            </a:r>
            <a:endParaRPr kumimoji="1" lang="en-US" altLang="ja-JP" dirty="0"/>
          </a:p>
          <a:p>
            <a:endParaRPr kumimoji="1" lang="en-US" altLang="ja-JP" dirty="0"/>
          </a:p>
          <a:p>
            <a:r>
              <a:rPr kumimoji="1" lang="ja-JP" altLang="en-US" dirty="0"/>
              <a:t>渡辺先生、野村先生、椿原先生、松本先生、中井先生、青木先生のクラスは、火曜日</a:t>
            </a:r>
            <a:r>
              <a:rPr kumimoji="1" lang="en-US" altLang="ja-JP" dirty="0"/>
              <a:t>2</a:t>
            </a:r>
            <a:r>
              <a:rPr kumimoji="1" lang="ja-JP" altLang="en-US" dirty="0"/>
              <a:t>講時が社会学入門演習、木曜日</a:t>
            </a:r>
            <a:r>
              <a:rPr kumimoji="1" lang="en-US" altLang="ja-JP" dirty="0"/>
              <a:t>2</a:t>
            </a:r>
            <a:r>
              <a:rPr kumimoji="1" lang="ja-JP" altLang="en-US" dirty="0"/>
              <a:t>講時がライティング実習</a:t>
            </a:r>
            <a:r>
              <a:rPr kumimoji="1" lang="en-US" altLang="ja-JP" dirty="0"/>
              <a:t>Ⅰ</a:t>
            </a:r>
            <a:r>
              <a:rPr kumimoji="1" lang="ja-JP" altLang="en-US" dirty="0"/>
              <a:t>Ａになります。　</a:t>
            </a:r>
            <a:endParaRPr kumimoji="1" lang="en-US" altLang="ja-JP" dirty="0"/>
          </a:p>
          <a:p>
            <a:endParaRPr kumimoji="1" lang="en-US" altLang="ja-JP" dirty="0"/>
          </a:p>
          <a:p>
            <a:r>
              <a:rPr kumimoji="1" lang="ja-JP" altLang="en-US" dirty="0"/>
              <a:t>清家先生、猪瀬先生、工藤先生、嶋﨑先生、有薗先生、山本先生のクラスは、火曜日</a:t>
            </a:r>
            <a:r>
              <a:rPr kumimoji="1" lang="en-US" altLang="ja-JP" dirty="0"/>
              <a:t>2</a:t>
            </a:r>
            <a:r>
              <a:rPr kumimoji="1" lang="ja-JP" altLang="en-US" dirty="0"/>
              <a:t>講時がライティング実習</a:t>
            </a:r>
            <a:r>
              <a:rPr kumimoji="1" lang="en-US" altLang="ja-JP" dirty="0" err="1"/>
              <a:t>ⅠA</a:t>
            </a:r>
            <a:r>
              <a:rPr kumimoji="1" lang="ja-JP" altLang="en-US" dirty="0" err="1"/>
              <a:t>、</a:t>
            </a:r>
            <a:r>
              <a:rPr kumimoji="1" lang="ja-JP" altLang="en-US" dirty="0"/>
              <a:t>木曜日</a:t>
            </a:r>
            <a:r>
              <a:rPr kumimoji="1" lang="en-US" altLang="ja-JP" dirty="0"/>
              <a:t>2</a:t>
            </a:r>
            <a:r>
              <a:rPr kumimoji="1" lang="ja-JP" altLang="en-US" dirty="0"/>
              <a:t>講時が社会学入門演習になります。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皆さんの必修科目を時間割表に当てはめると、表のとおりとなります。　</a:t>
            </a:r>
            <a:endParaRPr kumimoji="1" lang="en-US" altLang="ja-JP" dirty="0"/>
          </a:p>
          <a:p>
            <a:endParaRPr kumimoji="1" lang="en-US" altLang="ja-JP" dirty="0"/>
          </a:p>
          <a:p>
            <a:r>
              <a:rPr kumimoji="1" lang="ja-JP" altLang="en-US" dirty="0"/>
              <a:t>必ずご自身でも時間割表で確認してください。</a:t>
            </a:r>
            <a:endParaRPr kumimoji="1" lang="en-US" altLang="ja-JP" dirty="0"/>
          </a:p>
          <a:p>
            <a:endParaRPr kumimoji="1" lang="en-US" altLang="ja-JP" dirty="0"/>
          </a:p>
          <a:p>
            <a:r>
              <a:rPr kumimoji="1" lang="ja-JP" altLang="en-US" dirty="0"/>
              <a:t>ここまではクラスや種目の違いはありますが、皆さん同じ時間割になります。</a:t>
            </a:r>
            <a:endParaRPr kumimoji="1" lang="en-US" altLang="ja-JP" dirty="0"/>
          </a:p>
          <a:p>
            <a:endParaRPr kumimoji="1" lang="en-US" altLang="ja-JP" dirty="0"/>
          </a:p>
          <a:p>
            <a:r>
              <a:rPr kumimoji="1" lang="ja-JP" altLang="en-US" dirty="0"/>
              <a:t>ここまでで</a:t>
            </a:r>
            <a:r>
              <a:rPr kumimoji="1" lang="en-US" altLang="ja-JP" dirty="0"/>
              <a:t>10</a:t>
            </a:r>
            <a:r>
              <a:rPr kumimoji="1" lang="ja-JP" altLang="en-US" dirty="0"/>
              <a:t>単位分の時間割が決まりました。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19</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en-US" altLang="ja-JP" dirty="0"/>
          </a:p>
          <a:p>
            <a:r>
              <a:rPr kumimoji="1" lang="ja-JP" altLang="en-US" dirty="0"/>
              <a:t>この資料は、これからの大学生活をスムーズにスタートするための大切な内容です。</a:t>
            </a:r>
          </a:p>
          <a:p>
            <a:r>
              <a:rPr kumimoji="1" lang="ja-JP" altLang="en-US" dirty="0"/>
              <a:t>よく読んでください。</a:t>
            </a:r>
          </a:p>
          <a:p>
            <a:endParaRPr kumimoji="1" lang="ja-JP" altLang="en-US" dirty="0"/>
          </a:p>
          <a:p>
            <a:r>
              <a:rPr kumimoji="1" lang="ja-JP" altLang="en-US" dirty="0"/>
              <a:t>皆さんは、これから</a:t>
            </a:r>
            <a:r>
              <a:rPr kumimoji="1" lang="en-US" altLang="ja-JP" dirty="0"/>
              <a:t>4</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4</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分からないことがあれば、まずは履修要項で調べてください。</a:t>
            </a:r>
            <a:endParaRPr kumimoji="1" lang="en-US" altLang="ja-JP" dirty="0"/>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dirty="0"/>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学期（第１セメスター）に配当されている選択必修科目は、教養教育科目の初修外国語</a:t>
            </a:r>
            <a:r>
              <a:rPr kumimoji="1" lang="en-US" altLang="ja-JP" dirty="0"/>
              <a:t>Ⅰ</a:t>
            </a:r>
            <a:r>
              <a:rPr kumimoji="1" lang="ja-JP" altLang="en-US" dirty="0"/>
              <a:t>Ａと人文科学系基幹科目、社会科学系基幹科目、自然科学系基幹科目です。</a:t>
            </a:r>
            <a:endParaRPr kumimoji="1" lang="en-US" altLang="ja-JP" dirty="0"/>
          </a:p>
          <a:p>
            <a:endParaRPr kumimoji="1" lang="en-US" altLang="ja-JP" dirty="0"/>
          </a:p>
          <a:p>
            <a:r>
              <a:rPr kumimoji="1" lang="ja-JP" altLang="en-US" dirty="0"/>
              <a:t>社会学科では、専攻科目の選択必修科目はありません。　</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初修外国語</a:t>
            </a:r>
            <a:r>
              <a:rPr kumimoji="1" lang="en-US" altLang="ja-JP" dirty="0"/>
              <a:t>Ⅰ</a:t>
            </a:r>
            <a:r>
              <a:rPr kumimoji="1" lang="ja-JP" altLang="en-US" dirty="0"/>
              <a:t>Ａ以外の選択必修科目は、選択する科目によって開講曜講時が異なりますので、まずは初修外国語</a:t>
            </a:r>
            <a:r>
              <a:rPr kumimoji="1" lang="en-US" altLang="ja-JP" dirty="0"/>
              <a:t>Ⅰ</a:t>
            </a:r>
            <a:r>
              <a:rPr kumimoji="1" lang="ja-JP" altLang="en-US" dirty="0"/>
              <a:t>Ａの時間割を組みましょう。　</a:t>
            </a:r>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これで、</a:t>
            </a:r>
            <a:r>
              <a:rPr kumimoji="1" lang="en-US" altLang="ja-JP" dirty="0"/>
              <a:t>11</a:t>
            </a:r>
            <a:r>
              <a:rPr kumimoji="1" lang="ja-JP" altLang="en-US" dirty="0"/>
              <a:t>単位分の時間割が決まりました。</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英語のクラスやスポーツ技術学の種目、初修外国語の語種やクラスは、履修登録期間にポータルサイトの</a:t>
            </a:r>
            <a:r>
              <a:rPr kumimoji="1" lang="en-US" altLang="ja-JP" dirty="0"/>
              <a:t>Web</a:t>
            </a:r>
            <a:r>
              <a:rPr kumimoji="1" lang="ja-JP" altLang="en-US" dirty="0"/>
              <a:t>履修登録画面で確認してください。</a:t>
            </a:r>
            <a:endParaRPr kumimoji="1" lang="en-US" altLang="ja-JP" dirty="0"/>
          </a:p>
          <a:p>
            <a:endParaRPr kumimoji="1" lang="en-US" altLang="ja-JP" dirty="0"/>
          </a:p>
          <a:p>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セメスター）で登録できる上限は</a:t>
            </a:r>
            <a:r>
              <a:rPr kumimoji="1" lang="en-US" altLang="ja-JP" dirty="0"/>
              <a:t>24</a:t>
            </a:r>
            <a:r>
              <a:rPr kumimoji="1" lang="ja-JP" altLang="en-US" dirty="0"/>
              <a:t>単位までですので、残り</a:t>
            </a:r>
            <a:r>
              <a:rPr kumimoji="1" lang="en-US" altLang="ja-JP" dirty="0"/>
              <a:t>13</a:t>
            </a:r>
            <a:r>
              <a:rPr kumimoji="1" lang="ja-JP" altLang="en-US" dirty="0"/>
              <a:t>単位分の授業科目の登録が可能です。</a:t>
            </a:r>
            <a:endParaRPr kumimoji="1" lang="en-US" altLang="ja-JP" dirty="0"/>
          </a:p>
          <a:p>
            <a:endParaRPr kumimoji="1" lang="en-US" altLang="ja-JP" dirty="0"/>
          </a:p>
          <a:p>
            <a:r>
              <a:rPr kumimoji="1" lang="ja-JP" altLang="en-US" dirty="0"/>
              <a:t>選択必修科目である教養教育科目（人文科学系、社会科学系、自然科学系）の基幹科目は、第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セメスター）以降に開講される科目もありますので、次に説明する選択科目とあわせて履修計画を立ててください。　</a:t>
            </a:r>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21</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36</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セメスター）に在学していますので、「</a:t>
            </a:r>
            <a:r>
              <a:rPr kumimoji="1" lang="en-US" altLang="ja-JP" dirty="0"/>
              <a:t>1</a:t>
            </a:r>
            <a:r>
              <a:rPr kumimoji="1" lang="ja-JP" altLang="en-US" dirty="0"/>
              <a:t>年次・１」に丸印のついている科目、または「</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年次・２」にまたがって丸印のついている科目（通年科目）を履修することができます。</a:t>
            </a:r>
            <a:endParaRPr kumimoji="1" lang="en-US" altLang="ja-JP" dirty="0"/>
          </a:p>
          <a:p>
            <a:r>
              <a:rPr kumimoji="1" lang="ja-JP" altLang="en-US" dirty="0"/>
              <a:t>ちなみに、履修登録要件でも説明したとおり、下級年次配当の授業科目を登録することができますので、第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セメスター）になれば、第</a:t>
            </a:r>
            <a:r>
              <a:rPr kumimoji="1" lang="en-US" altLang="ja-JP" dirty="0"/>
              <a:t>2</a:t>
            </a:r>
            <a:r>
              <a:rPr kumimoji="1" lang="ja-JP" altLang="en-US" dirty="0"/>
              <a:t>学年第</a:t>
            </a:r>
            <a:r>
              <a:rPr kumimoji="1" lang="en-US" altLang="ja-JP" dirty="0"/>
              <a:t>1</a:t>
            </a:r>
            <a:r>
              <a:rPr kumimoji="1" lang="ja-JP" altLang="en-US" dirty="0"/>
              <a:t>学期（第</a:t>
            </a:r>
            <a:r>
              <a:rPr kumimoji="1" lang="en-US" altLang="ja-JP" dirty="0"/>
              <a:t>3</a:t>
            </a:r>
            <a:r>
              <a:rPr kumimoji="1" lang="ja-JP" altLang="en-US" dirty="0"/>
              <a:t>セメスター）配当の授業科目の他に、第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セメスター）配当の授業科目を履修することができます。</a:t>
            </a:r>
          </a:p>
          <a:p>
            <a:endParaRPr kumimoji="1" lang="ja-JP" altLang="en-US"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a:p>
            <a:r>
              <a:rPr kumimoji="1" lang="ja-JP" altLang="en-US" dirty="0"/>
              <a:t>ここでは、</a:t>
            </a:r>
            <a:r>
              <a:rPr kumimoji="1" lang="en-US" altLang="ja-JP" dirty="0"/>
              <a:t>1</a:t>
            </a:r>
            <a:r>
              <a:rPr kumimoji="1" lang="ja-JP" altLang="en-US" dirty="0"/>
              <a:t>年次で履修できる科目が設定されている、教員免許の取得を目指す場合を例にして考えてみましょう。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コミュニティマネジメント学科では中学校教諭一種免許状（社会）、高等学校教諭一種免許状（地理歴史）、高等学校教諭一種免許状（公民）の取得が可能です。</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40</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42</a:t>
            </a:r>
            <a:r>
              <a:rPr kumimoji="1" lang="ja-JP" altLang="en-US" dirty="0"/>
              <a:t>ページから</a:t>
            </a:r>
            <a:r>
              <a:rPr kumimoji="1" lang="en-US" altLang="ja-JP" dirty="0"/>
              <a:t>43</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defTabSz="915589">
              <a:defRPr/>
            </a:pPr>
            <a:r>
              <a:rPr kumimoji="1" lang="ja-JP" altLang="en-US" dirty="0"/>
              <a:t>また、教職課程に必要な科目の中には、人権論や教育原論、日本国憲法のような教養教育科目や、日本史概説や多様性の倫理学のような専攻科目の中から選択できる科目があります。</a:t>
            </a:r>
            <a:endParaRPr kumimoji="1" lang="en-US" altLang="ja-JP" dirty="0"/>
          </a:p>
          <a:p>
            <a:endParaRPr kumimoji="1" lang="en-US" altLang="ja-JP" dirty="0"/>
          </a:p>
          <a:p>
            <a:r>
              <a:rPr kumimoji="1" lang="ja-JP" altLang="en-US" dirty="0"/>
              <a:t>ここには、第</a:t>
            </a:r>
            <a:r>
              <a:rPr kumimoji="1" lang="en-US" altLang="ja-JP" dirty="0"/>
              <a:t>1</a:t>
            </a:r>
            <a:r>
              <a:rPr kumimoji="1" lang="ja-JP" altLang="en-US" dirty="0"/>
              <a:t>セメスターで履修可能な科目を記載しました。</a:t>
            </a:r>
          </a:p>
          <a:p>
            <a:r>
              <a:rPr kumimoji="1" lang="en-US" altLang="ja-JP" dirty="0"/>
              <a:t>1</a:t>
            </a:r>
            <a:r>
              <a:rPr kumimoji="1" lang="ja-JP" altLang="en-US" dirty="0"/>
              <a:t>年次で履修できる科目は、英語総合や初修外国語、スポーツ技術学の他に、人権論や教育原論、日本国憲法など、卒業要件単位になる科目ばかりです。</a:t>
            </a:r>
            <a:endParaRPr kumimoji="1" lang="en-US" altLang="ja-JP" dirty="0"/>
          </a:p>
          <a:p>
            <a:endParaRPr kumimoji="1" lang="ja-JP" altLang="en-US" dirty="0"/>
          </a:p>
          <a:p>
            <a:r>
              <a:rPr kumimoji="1" lang="ja-JP" altLang="en-US" dirty="0"/>
              <a:t>ちなみに、履修要項の</a:t>
            </a:r>
            <a:r>
              <a:rPr kumimoji="1" lang="en-US" altLang="ja-JP" dirty="0"/>
              <a:t>39</a:t>
            </a:r>
            <a:r>
              <a:rPr kumimoji="1" lang="ja-JP" altLang="en-US" dirty="0"/>
              <a:t>ページを見ていただくと、教育原論Ａは人文科学系科目の選択必修科目、日本国憲法は社会科学系の選択必修科目であることが分かります。</a:t>
            </a:r>
            <a:endParaRPr kumimoji="1" lang="en-US" altLang="ja-JP" dirty="0"/>
          </a:p>
          <a:p>
            <a:r>
              <a:rPr kumimoji="1" lang="ja-JP" altLang="en-US" dirty="0"/>
              <a:t>つまり、これらの科目の単位を修得した場合、教員免許取得の要件とともに、卒業要件単位の選択必修科目の要件も満たすことができます。</a:t>
            </a:r>
            <a:endParaRPr kumimoji="1" lang="en-US" altLang="ja-JP" dirty="0"/>
          </a:p>
          <a:p>
            <a:endParaRPr kumimoji="1" lang="en-US" altLang="ja-JP" dirty="0"/>
          </a:p>
          <a:p>
            <a:r>
              <a:rPr kumimoji="1" lang="ja-JP" altLang="en-US" dirty="0"/>
              <a:t>教員免許取得のために必要な科目の多くは</a:t>
            </a:r>
            <a:r>
              <a:rPr kumimoji="1" lang="en-US" altLang="ja-JP" dirty="0"/>
              <a:t>2</a:t>
            </a:r>
            <a:r>
              <a:rPr kumimoji="1" lang="ja-JP" altLang="en-US" dirty="0"/>
              <a:t>年次以降に配当されていますので、</a:t>
            </a:r>
            <a:r>
              <a:rPr kumimoji="1" lang="en-US" altLang="ja-JP" dirty="0"/>
              <a:t>1</a:t>
            </a:r>
            <a:r>
              <a:rPr kumimoji="1" lang="ja-JP" altLang="en-US" dirty="0"/>
              <a:t>年次で履修できる科目は早めに修得するようにしましょう。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仮に、第</a:t>
            </a:r>
            <a:r>
              <a:rPr kumimoji="1" lang="en-US" altLang="ja-JP" dirty="0"/>
              <a:t>1</a:t>
            </a:r>
            <a:r>
              <a:rPr kumimoji="1" lang="ja-JP" altLang="en-US" dirty="0"/>
              <a:t>セメスターで履修可能な科目を入れてみましょう。　</a:t>
            </a:r>
            <a:endParaRPr kumimoji="1" lang="en-US" altLang="ja-JP" dirty="0"/>
          </a:p>
          <a:p>
            <a:endParaRPr kumimoji="1" lang="en-US" altLang="ja-JP" dirty="0"/>
          </a:p>
          <a:p>
            <a:r>
              <a:rPr kumimoji="1" lang="ja-JP" altLang="en-US" dirty="0"/>
              <a:t>前述の通り、教育原論Ａや人権論Ａ、日本国憲法、近代社会史</a:t>
            </a:r>
            <a:r>
              <a:rPr kumimoji="1" lang="en-US" altLang="ja-JP" dirty="0"/>
              <a:t>A</a:t>
            </a:r>
            <a:r>
              <a:rPr kumimoji="1" lang="ja-JP" altLang="en-US" dirty="0"/>
              <a:t>は複数の曜講時に開講されていますが、単位の認定を受けることができるのは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r>
              <a:rPr kumimoji="1" lang="ja-JP" altLang="en-US" dirty="0"/>
              <a:t>シラバスで「授業テーマ」や「講義内容」を確認するなどして、慎重に選択してください。</a:t>
            </a:r>
            <a:endParaRPr kumimoji="1" lang="en-US" altLang="ja-JP" dirty="0"/>
          </a:p>
          <a:p>
            <a:endParaRPr kumimoji="1" lang="ja-JP" altLang="en-US" dirty="0"/>
          </a:p>
          <a:p>
            <a:r>
              <a:rPr kumimoji="1" lang="ja-JP" altLang="en-US" dirty="0"/>
              <a:t>なお、教職課程の履修を考えている人は、必ず教職課程ガイドブックを熟読するとともに、</a:t>
            </a:r>
            <a:r>
              <a:rPr kumimoji="1" lang="en-US" altLang="ja-JP" dirty="0"/>
              <a:t>5</a:t>
            </a:r>
            <a:r>
              <a:rPr kumimoji="1" lang="ja-JP" altLang="en-US" dirty="0"/>
              <a:t>月</a:t>
            </a:r>
            <a:r>
              <a:rPr kumimoji="1" lang="en-US" altLang="ja-JP" dirty="0"/>
              <a:t>28</a:t>
            </a:r>
            <a:r>
              <a:rPr kumimoji="1" lang="ja-JP" altLang="en-US" dirty="0"/>
              <a:t>日（木）の昼休みに開催予定の教職説明会に参加してください。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24</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69</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「社会調査士」とは、社会調査の知識や技術を用いて、世論や市場動向、社会事象等をとらえることのできる能力を有する「調査の専門家」です。</a:t>
            </a:r>
          </a:p>
          <a:p>
            <a:endParaRPr kumimoji="1" lang="ja-JP" altLang="en-US" dirty="0"/>
          </a:p>
          <a:p>
            <a:r>
              <a:rPr kumimoji="1" lang="ja-JP" altLang="en-US" dirty="0"/>
              <a:t>第</a:t>
            </a:r>
            <a:r>
              <a:rPr kumimoji="1" lang="en-US" altLang="ja-JP" dirty="0"/>
              <a:t>1</a:t>
            </a:r>
            <a:r>
              <a:rPr kumimoji="1" lang="ja-JP" altLang="en-US" dirty="0"/>
              <a:t>セメスターで履修できる科目はありませんが、すべて専攻科目として開講しています。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25</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70</a:t>
            </a:r>
            <a:r>
              <a:rPr kumimoji="1" lang="ja-JP" altLang="en-US" dirty="0"/>
              <a:t>ページを開いてください。</a:t>
            </a: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社会教育主事任用資格とは、</a:t>
            </a:r>
            <a:r>
              <a:rPr lang="ja-JP" altLang="en-US" sz="1200" dirty="0"/>
              <a:t>都道府県および市町村の教育委員会の事務局に置かれる教育的専門職員であって、社会教育を行なう者に専門的、技術的な助言と指導を与える職務を果たします。</a:t>
            </a:r>
            <a:endParaRPr kumimoji="1" lang="ja-JP" altLang="en-US"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1</a:t>
            </a:r>
            <a:r>
              <a:rPr kumimoji="1" lang="ja-JP" altLang="en-US" dirty="0"/>
              <a:t>年次で履修できる科目はありませんが、すべて専攻科目として開講しています。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26</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74</a:t>
            </a:r>
            <a:r>
              <a:rPr kumimoji="1" lang="ja-JP" altLang="en-US" dirty="0"/>
              <a:t>ページを開いてください。</a:t>
            </a: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27704" rtl="0" eaLnBrk="1" fontAlgn="auto" latinLnBrk="0" hangingPunct="1">
              <a:lnSpc>
                <a:spcPct val="100000"/>
              </a:lnSpc>
              <a:spcBef>
                <a:spcPts val="0"/>
              </a:spcBef>
              <a:spcAft>
                <a:spcPts val="0"/>
              </a:spcAft>
              <a:buClrTx/>
              <a:buSzTx/>
              <a:buFontTx/>
              <a:buNone/>
              <a:tabLst/>
              <a:defRPr/>
            </a:pPr>
            <a:r>
              <a:rPr kumimoji="1" lang="ja-JP" altLang="en-US" dirty="0"/>
              <a:t>社会共生実践プログラムとは、社会学部が重視する「理論と実践の統合的学修」（「現場主義」）を体現する教育プログラムであり、「学生と地域との協働を通した社会共生」を学びのテーマとし、</a:t>
            </a:r>
            <a:r>
              <a:rPr kumimoji="1" lang="en-US" altLang="ja-JP" dirty="0"/>
              <a:t>1</a:t>
            </a:r>
            <a:r>
              <a:rPr kumimoji="1" lang="ja-JP" altLang="en-US" dirty="0"/>
              <a:t>～</a:t>
            </a:r>
            <a:r>
              <a:rPr kumimoji="1" lang="en-US" altLang="ja-JP" dirty="0"/>
              <a:t>3</a:t>
            </a:r>
            <a:r>
              <a:rPr kumimoji="1" lang="ja-JP" altLang="en-US" dirty="0"/>
              <a:t>年次に開講される講義科目群と、</a:t>
            </a:r>
            <a:r>
              <a:rPr kumimoji="1" lang="en-US" altLang="ja-JP" dirty="0"/>
              <a:t>2</a:t>
            </a:r>
            <a:r>
              <a:rPr kumimoji="1" lang="ja-JP" altLang="en-US" dirty="0"/>
              <a:t>～</a:t>
            </a:r>
            <a:r>
              <a:rPr kumimoji="1" lang="en-US" altLang="ja-JP" dirty="0"/>
              <a:t>4</a:t>
            </a:r>
            <a:r>
              <a:rPr kumimoji="1" lang="ja-JP" altLang="en-US" dirty="0"/>
              <a:t>年次に開講される実習を系統的に履修しながら、理論と実践を円環的に学ぶことができます。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プログラムが指定する科目・単位を修めた学生には、卒業時に「社会共生実践プログラム認定証」を交付します。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対象科目は、すべて専攻科目として開講しています。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27</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72</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　</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a:p>
            <a:r>
              <a:rPr kumimoji="1" lang="ja-JP" altLang="en-US" dirty="0"/>
              <a:t>第１セメスターで履修可能な科目は開講されていません。</a:t>
            </a:r>
            <a:endParaRPr kumimoji="1" lang="en-US" altLang="ja-JP" dirty="0"/>
          </a:p>
          <a:p>
            <a:r>
              <a:rPr kumimoji="1" lang="ja-JP" altLang="en-US" dirty="0"/>
              <a:t>関心がある方は、第２セメスターで「矯正・保護入門」（後期・月曜日５講時）を履修してください。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p>
          <a:p>
            <a:endParaRPr kumimoji="1" lang="en-US" altLang="ja-JP" dirty="0"/>
          </a:p>
          <a:p>
            <a:r>
              <a:rPr kumimoji="1" lang="ja-JP" altLang="en-US" dirty="0"/>
              <a:t>シラバスや時間割表等を参照し、興味のある科目の中から選択すれば良いでしょう。</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a:t>
            </a:r>
            <a:r>
              <a:rPr kumimoji="1" lang="en-US" altLang="ja-JP" dirty="0"/>
              <a:t>1</a:t>
            </a:r>
            <a:r>
              <a:rPr kumimoji="1" lang="ja-JP" altLang="en-US" dirty="0"/>
              <a:t>学年第</a:t>
            </a:r>
            <a:r>
              <a:rPr kumimoji="1" lang="en-US" altLang="ja-JP" dirty="0"/>
              <a:t>1</a:t>
            </a:r>
            <a:r>
              <a:rPr kumimoji="1" lang="ja-JP" altLang="en-US" dirty="0"/>
              <a:t>学期（第</a:t>
            </a:r>
            <a:r>
              <a:rPr kumimoji="1" lang="en-US" altLang="ja-JP" dirty="0"/>
              <a:t>1</a:t>
            </a:r>
            <a:r>
              <a:rPr kumimoji="1" lang="ja-JP" altLang="en-US" dirty="0"/>
              <a:t>セメスター）に配当されている専攻科目は多くありませんが、卒業要件や資格取得に必要な科目、第</a:t>
            </a:r>
            <a:r>
              <a:rPr kumimoji="1" lang="en-US" altLang="ja-JP" dirty="0"/>
              <a:t>1</a:t>
            </a:r>
            <a:r>
              <a:rPr kumimoji="1" lang="ja-JP" altLang="en-US" dirty="0"/>
              <a:t>学年第</a:t>
            </a:r>
            <a:r>
              <a:rPr kumimoji="1" lang="en-US" altLang="ja-JP" dirty="0"/>
              <a:t>2</a:t>
            </a:r>
            <a:r>
              <a:rPr kumimoji="1" lang="ja-JP" altLang="en-US" dirty="0"/>
              <a:t>学期（第</a:t>
            </a:r>
            <a:r>
              <a:rPr kumimoji="1" lang="en-US" altLang="ja-JP" dirty="0"/>
              <a:t>2</a:t>
            </a:r>
            <a:r>
              <a:rPr kumimoji="1" lang="ja-JP" altLang="en-US" dirty="0"/>
              <a:t>セメスター）以降の配当科目等も含めて履修計画を立ててください。</a:t>
            </a:r>
          </a:p>
          <a:p>
            <a:r>
              <a:rPr kumimoji="1" lang="ja-JP" altLang="en-US" dirty="0"/>
              <a:t>月曜日や土曜日に授業を入れないような時間割を組むことも可能・・・かもしれません。</a:t>
            </a:r>
          </a:p>
          <a:p>
            <a:endParaRPr kumimoji="1" lang="ja-JP" altLang="en-US" dirty="0"/>
          </a:p>
          <a:p>
            <a:r>
              <a:rPr kumimoji="1" lang="ja-JP" altLang="en-US" dirty="0"/>
              <a:t>後程履修要項やシラバス、時間割表を参照しながら、じっくり考えてください。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29</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ページ以降には、教育の基本方針として、社会学部の教育理念や目的、社会学科の学位授与の方針、教育課程編成・実施の方針を記載しています。</a:t>
            </a:r>
            <a:endParaRPr kumimoji="1" lang="en-US" altLang="ja-JP" dirty="0"/>
          </a:p>
          <a:p>
            <a:r>
              <a:rPr kumimoji="1" lang="ja-JP" altLang="en-US" dirty="0"/>
              <a:t>これから皆さんが学ぶ龍谷大学・社会学部・社会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dirty="0"/>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30</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50</a:t>
            </a:r>
            <a:r>
              <a:rPr kumimoji="1" lang="ja-JP" altLang="en-US" dirty="0"/>
              <a:t>ページ、またはＷｅｂ時間割表に記載のとおりです。</a:t>
            </a:r>
            <a:endParaRPr kumimoji="1" lang="en-US" altLang="ja-JP" dirty="0"/>
          </a:p>
          <a:p>
            <a:r>
              <a:rPr kumimoji="1" lang="ja-JP" altLang="en-US" dirty="0"/>
              <a:t>事前登録の対象となる専攻科目はＷｅｂ時間割表に記載の科目です。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2</a:t>
            </a:r>
            <a:r>
              <a:rPr kumimoji="1" lang="ja-JP" altLang="en-US" dirty="0"/>
              <a:t>日（木）</a:t>
            </a:r>
            <a:r>
              <a:rPr kumimoji="1" lang="en-US" altLang="ja-JP" dirty="0"/>
              <a:t>9</a:t>
            </a:r>
            <a:r>
              <a:rPr kumimoji="1" lang="ja-JP" altLang="en-US" dirty="0"/>
              <a:t>時～</a:t>
            </a:r>
            <a:r>
              <a:rPr kumimoji="1" lang="en-US" altLang="ja-JP" dirty="0"/>
              <a:t>4</a:t>
            </a:r>
            <a:r>
              <a:rPr kumimoji="1" lang="ja-JP" altLang="en-US" dirty="0"/>
              <a:t>月</a:t>
            </a:r>
            <a:r>
              <a:rPr kumimoji="1" lang="en-US" altLang="ja-JP" dirty="0"/>
              <a:t>8</a:t>
            </a:r>
            <a:r>
              <a:rPr kumimoji="1" lang="ja-JP" altLang="en-US" dirty="0"/>
              <a:t>日（水）の</a:t>
            </a:r>
            <a:r>
              <a:rPr kumimoji="1" lang="en-US" altLang="ja-JP" dirty="0"/>
              <a:t>17</a:t>
            </a:r>
            <a:r>
              <a:rPr kumimoji="1" lang="ja-JP" altLang="en-US" dirty="0"/>
              <a:t>時までに、</a:t>
            </a:r>
            <a:r>
              <a:rPr kumimoji="1" lang="en-US" altLang="ja-JP" dirty="0"/>
              <a:t>W</a:t>
            </a:r>
            <a:r>
              <a:rPr kumimoji="1" lang="ja-JP" altLang="en-US" dirty="0"/>
              <a:t>ｅｂ予備・事前登録画面から登録を行ってください。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最終日は</a:t>
            </a:r>
            <a:r>
              <a:rPr kumimoji="1" lang="en-US" altLang="ja-JP" dirty="0"/>
              <a:t>17</a:t>
            </a:r>
            <a:r>
              <a:rPr kumimoji="1" lang="ja-JP" altLang="en-US" dirty="0"/>
              <a:t>時になると予備・事前登録画面が閉じられて、一切の登録を受け付けなくなってしまいます。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en-US" altLang="ja-JP" dirty="0"/>
              <a:t>W</a:t>
            </a:r>
            <a:r>
              <a:rPr kumimoji="1" lang="ja-JP" altLang="en-US" dirty="0"/>
              <a:t>ｅｂ予備・事前登録画面の操作方法については、時間割表に記載の「②Ｗｅｂ履修登録画面までの流れ」、「③予備・事前登録の手順について」を参照してください。</a:t>
            </a:r>
            <a:endParaRPr kumimoji="1" lang="en-US" altLang="ja-JP" dirty="0"/>
          </a:p>
          <a:p>
            <a:r>
              <a:rPr kumimoji="1" lang="en-US" altLang="ja-JP" dirty="0"/>
              <a:t>Web</a:t>
            </a:r>
            <a:r>
              <a:rPr kumimoji="1" lang="ja-JP" altLang="en-US" dirty="0"/>
              <a:t>予備・事前登録においては、必ず「確認」→「登録」→「登録控えを出力して終了」の順でボタンをクリックして、登録控えを印刷またはファイル保存しておいてください。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予備登録・事前登録の結果については、</a:t>
            </a: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r>
              <a:rPr kumimoji="1" lang="ja-JP" altLang="en-US" dirty="0"/>
              <a:t>また、予備登録・事前登録の結果、受講者数に余裕のある科目については、追加募集を行う場合がありますので、掲示やポータルサイトで確認してください。</a:t>
            </a:r>
          </a:p>
          <a:p>
            <a:endParaRPr kumimoji="1" lang="en-US" altLang="ja-JP" dirty="0"/>
          </a:p>
          <a:p>
            <a:r>
              <a:rPr kumimoji="1" lang="ja-JP" altLang="en-US" dirty="0"/>
              <a:t>繰り返しますが、予備登録・事前登録が必要な科目の履修を希望しない場合は、これらの手続きは不要です。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31</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月</a:t>
            </a:r>
            <a:r>
              <a:rPr kumimoji="1" lang="en-US" altLang="ja-JP" dirty="0"/>
              <a:t>9</a:t>
            </a:r>
            <a:r>
              <a:rPr kumimoji="1" lang="ja-JP" altLang="en-US" dirty="0"/>
              <a:t>日（木）</a:t>
            </a:r>
            <a:r>
              <a:rPr kumimoji="1" lang="en-US" altLang="ja-JP" dirty="0"/>
              <a:t>13</a:t>
            </a:r>
            <a:r>
              <a:rPr kumimoji="1" lang="ja-JP" altLang="en-US" dirty="0"/>
              <a:t>時～</a:t>
            </a:r>
            <a:r>
              <a:rPr kumimoji="1" lang="en-US" altLang="ja-JP" dirty="0"/>
              <a:t>4</a:t>
            </a:r>
            <a:r>
              <a:rPr kumimoji="1" lang="ja-JP" altLang="en-US" dirty="0"/>
              <a:t>月</a:t>
            </a:r>
            <a:r>
              <a:rPr kumimoji="1" lang="en-US" altLang="ja-JP" dirty="0"/>
              <a:t>13</a:t>
            </a:r>
            <a:r>
              <a:rPr kumimoji="1" lang="ja-JP" altLang="en-US" dirty="0"/>
              <a:t>日（月）の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　</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32</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前述のとおり、教養教育科目・専攻科目の予備・事前登録科目は、受講者数を調整するために、本登録に先立って行われる手続きです。</a:t>
            </a:r>
            <a:endParaRPr kumimoji="1" lang="en-US" altLang="ja-JP" dirty="0"/>
          </a:p>
          <a:p>
            <a:r>
              <a:rPr kumimoji="1" lang="ja-JP" altLang="en-US" dirty="0"/>
              <a:t>ただし、定員を満たしていない科目に限り、追加で登録することが可能です。</a:t>
            </a:r>
            <a:endParaRPr kumimoji="1" lang="en-US" altLang="ja-JP" dirty="0"/>
          </a:p>
          <a:p>
            <a:r>
              <a:rPr kumimoji="1" lang="ja-JP" altLang="en-US" dirty="0"/>
              <a:t>追加募集を行いますので、決められた期日までに手続きを行ってください。</a:t>
            </a:r>
            <a:endParaRPr kumimoji="1" lang="en-US" altLang="ja-JP" dirty="0"/>
          </a:p>
          <a:p>
            <a:endParaRPr kumimoji="1" lang="en-US" altLang="ja-JP" dirty="0"/>
          </a:p>
          <a:p>
            <a:r>
              <a:rPr kumimoji="1" lang="ja-JP" altLang="en-US" dirty="0"/>
              <a:t>追加募集の期間は、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9</a:t>
            </a:r>
            <a:r>
              <a:rPr kumimoji="1" lang="ja-JP" altLang="en-US" dirty="0"/>
              <a:t>日</a:t>
            </a:r>
            <a:r>
              <a:rPr kumimoji="1" lang="en-US" altLang="ja-JP" dirty="0"/>
              <a:t>(</a:t>
            </a:r>
            <a:r>
              <a:rPr kumimoji="1" lang="ja-JP" altLang="en-US" dirty="0"/>
              <a:t>木</a:t>
            </a:r>
            <a:r>
              <a:rPr kumimoji="1" lang="en-US" altLang="ja-JP" dirty="0"/>
              <a:t>)10:00</a:t>
            </a:r>
            <a:r>
              <a:rPr kumimoji="1" lang="ja-JP" altLang="en-US" dirty="0"/>
              <a:t>～</a:t>
            </a:r>
            <a:r>
              <a:rPr kumimoji="1" lang="en-US" altLang="ja-JP" dirty="0"/>
              <a:t>16:00</a:t>
            </a:r>
            <a:r>
              <a:rPr kumimoji="1" lang="ja-JP" altLang="en-US" dirty="0"/>
              <a:t>です。</a:t>
            </a:r>
            <a:endParaRPr kumimoji="1" lang="en-US" altLang="ja-JP" dirty="0"/>
          </a:p>
          <a:p>
            <a:r>
              <a:rPr kumimoji="1" lang="ja-JP" altLang="en-US" dirty="0"/>
              <a:t>ポータルサイトの「アンケート機能」にて先着順にて受け付けます。</a:t>
            </a:r>
            <a:endParaRPr kumimoji="1" lang="en-US" altLang="ja-JP" dirty="0"/>
          </a:p>
          <a:p>
            <a:endParaRPr kumimoji="1" lang="en-US" altLang="ja-JP" dirty="0"/>
          </a:p>
          <a:p>
            <a:r>
              <a:rPr kumimoji="1" lang="ja-JP" altLang="en-US" dirty="0"/>
              <a:t>追加募集にて受講が許可された場合は、</a:t>
            </a:r>
            <a:r>
              <a:rPr kumimoji="1" lang="en-US" altLang="ja-JP" dirty="0"/>
              <a:t>2020</a:t>
            </a:r>
            <a:r>
              <a:rPr kumimoji="1" lang="ja-JP" altLang="en-US" dirty="0"/>
              <a:t>年</a:t>
            </a:r>
            <a:r>
              <a:rPr kumimoji="1" lang="en-US" altLang="ja-JP" dirty="0"/>
              <a:t>4</a:t>
            </a:r>
            <a:r>
              <a:rPr kumimoji="1" lang="ja-JP" altLang="en-US" dirty="0"/>
              <a:t>月</a:t>
            </a:r>
            <a:r>
              <a:rPr kumimoji="1" lang="en-US" altLang="ja-JP" dirty="0"/>
              <a:t>10</a:t>
            </a:r>
            <a:r>
              <a:rPr kumimoji="1" lang="ja-JP" altLang="en-US" dirty="0"/>
              <a:t>日</a:t>
            </a:r>
            <a:r>
              <a:rPr kumimoji="1" lang="en-US" altLang="ja-JP" dirty="0"/>
              <a:t>(</a:t>
            </a:r>
            <a:r>
              <a:rPr kumimoji="1" lang="ja-JP" altLang="en-US" dirty="0"/>
              <a:t>金</a:t>
            </a:r>
            <a:r>
              <a:rPr kumimoji="1" lang="en-US" altLang="ja-JP" dirty="0"/>
              <a:t>)9:00</a:t>
            </a:r>
            <a:r>
              <a:rPr kumimoji="1" lang="ja-JP" altLang="en-US" dirty="0"/>
              <a:t>までに、「履修登録画面」にて表示をします。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必ず、</a:t>
            </a: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endParaRPr kumimoji="1" lang="en-US" altLang="ja-JP" dirty="0"/>
          </a:p>
          <a:p>
            <a:r>
              <a:rPr kumimoji="1" lang="ja-JP" altLang="en-US" dirty="0"/>
              <a:t>対象科目や、募集人数については、新入生の予備・事前登録の結果によって変動しますので、後日ポータルサイトの「お知らせ」にて通知しますので、確認してください。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33</a:t>
            </a:fld>
            <a:endParaRPr kumimoji="1" lang="ja-JP" altLang="en-US"/>
          </a:p>
        </p:txBody>
      </p:sp>
    </p:spTree>
    <p:extLst>
      <p:ext uri="{BB962C8B-B14F-4D97-AF65-F5344CB8AC3E}">
        <p14:creationId xmlns:p14="http://schemas.microsoft.com/office/powerpoint/2010/main" val="2593010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strike="sngStrike" dirty="0"/>
              <a:t>第</a:t>
            </a:r>
            <a:r>
              <a:rPr kumimoji="1" lang="en-US" altLang="ja-JP" strike="sngStrike" dirty="0"/>
              <a:t>1</a:t>
            </a:r>
            <a:r>
              <a:rPr kumimoji="1" lang="ja-JP" altLang="en-US" strike="sngStrike" dirty="0"/>
              <a:t>学期（前期）の教室での授業は、</a:t>
            </a:r>
            <a:r>
              <a:rPr kumimoji="1" lang="en-US" altLang="ja-JP" strike="sngStrike" dirty="0"/>
              <a:t>4</a:t>
            </a:r>
            <a:r>
              <a:rPr kumimoji="1" lang="ja-JP" altLang="en-US" strike="sngStrike" dirty="0"/>
              <a:t>月</a:t>
            </a:r>
            <a:r>
              <a:rPr kumimoji="1" lang="en-US" altLang="ja-JP" strike="sngStrike" dirty="0"/>
              <a:t>21</a:t>
            </a:r>
            <a:r>
              <a:rPr kumimoji="1" lang="ja-JP" altLang="en-US" strike="sngStrike" dirty="0"/>
              <a:t>日（火）から始まります。</a:t>
            </a:r>
            <a:endParaRPr kumimoji="1" lang="en-US" altLang="ja-JP" strike="sngStrike" dirty="0"/>
          </a:p>
          <a:p>
            <a:r>
              <a:rPr kumimoji="1" lang="ja-JP" altLang="en-US" strike="noStrike" dirty="0"/>
              <a:t>⇒</a:t>
            </a:r>
            <a:r>
              <a:rPr kumimoji="1" lang="en-US" altLang="ja-JP" strike="noStrike" dirty="0"/>
              <a:t>4</a:t>
            </a:r>
            <a:r>
              <a:rPr kumimoji="1" lang="ja-JP" altLang="en-US" strike="noStrike" dirty="0"/>
              <a:t>月</a:t>
            </a:r>
            <a:r>
              <a:rPr kumimoji="1" lang="en-US" altLang="ja-JP" strike="noStrike" dirty="0"/>
              <a:t>6</a:t>
            </a:r>
            <a:r>
              <a:rPr kumimoji="1" lang="ja-JP" altLang="en-US" strike="noStrike" dirty="0"/>
              <a:t>日発表の通り、前期の授業はすべてオンライン授業で行うこととなりました。</a:t>
            </a:r>
            <a:r>
              <a:rPr kumimoji="1" lang="en-US" altLang="ja-JP" strike="noStrike" dirty="0"/>
              <a:t>5</a:t>
            </a:r>
            <a:r>
              <a:rPr kumimoji="1" lang="ja-JP" altLang="en-US" strike="noStrike" dirty="0"/>
              <a:t>月</a:t>
            </a:r>
            <a:r>
              <a:rPr kumimoji="1" lang="en-US" altLang="ja-JP" strike="noStrike" dirty="0"/>
              <a:t>11</a:t>
            </a:r>
            <a:r>
              <a:rPr kumimoji="1" lang="ja-JP" altLang="en-US" strike="noStrike" dirty="0"/>
              <a:t>日から順次実施していく予定ですので、詳細な実施方法については後日改めて</a:t>
            </a:r>
            <a:r>
              <a:rPr kumimoji="1" lang="en-US" altLang="ja-JP" strike="noStrike" dirty="0"/>
              <a:t>HP</a:t>
            </a:r>
            <a:r>
              <a:rPr kumimoji="1" lang="ja-JP" altLang="en-US" strike="noStrike" dirty="0"/>
              <a:t>上で公表いたします。</a:t>
            </a:r>
            <a:endParaRPr kumimoji="1" lang="en-US" altLang="ja-JP" strike="noStrike" dirty="0"/>
          </a:p>
          <a:p>
            <a:r>
              <a:rPr kumimoji="1" lang="ja-JP" altLang="en-US" dirty="0"/>
              <a:t>　それまでの間は、</a:t>
            </a:r>
            <a:r>
              <a:rPr kumimoji="1" lang="en-US" altLang="ja-JP" dirty="0" err="1"/>
              <a:t>manaba</a:t>
            </a:r>
            <a:r>
              <a:rPr kumimoji="1" lang="ja-JP" altLang="en-US" dirty="0"/>
              <a:t> </a:t>
            </a:r>
            <a:r>
              <a:rPr kumimoji="1" lang="en-US" altLang="ja-JP" dirty="0"/>
              <a:t>course</a:t>
            </a:r>
            <a:r>
              <a:rPr kumimoji="1" lang="ja-JP" altLang="en-US" dirty="0"/>
              <a:t>に掲載される事前課題をご確認ください。（</a:t>
            </a:r>
            <a:r>
              <a:rPr kumimoji="1" lang="en-US" altLang="ja-JP" dirty="0"/>
              <a:t>4/6</a:t>
            </a:r>
            <a:r>
              <a:rPr kumimoji="1" lang="ja-JP" altLang="en-US" dirty="0"/>
              <a:t>追記）</a:t>
            </a:r>
          </a:p>
          <a:p>
            <a:endParaRPr kumimoji="1" lang="en-US" altLang="ja-JP" dirty="0"/>
          </a:p>
          <a:p>
            <a:pPr defTabSz="928910">
              <a:defRPr/>
            </a:pPr>
            <a:r>
              <a:rPr kumimoji="1" lang="ja-JP" altLang="en-US" dirty="0"/>
              <a:t>Ｗｅｂ履修登録は、</a:t>
            </a:r>
            <a:r>
              <a:rPr kumimoji="1" lang="en-US" altLang="ja-JP" dirty="0"/>
              <a:t>4</a:t>
            </a:r>
            <a:r>
              <a:rPr kumimoji="1" lang="ja-JP" altLang="en-US" dirty="0"/>
              <a:t>月</a:t>
            </a:r>
            <a:r>
              <a:rPr kumimoji="1" lang="en-US" altLang="ja-JP" dirty="0"/>
              <a:t>13</a:t>
            </a:r>
            <a:r>
              <a:rPr kumimoji="1" lang="ja-JP" altLang="en-US" dirty="0"/>
              <a:t>日（月）の</a:t>
            </a:r>
            <a:r>
              <a:rPr kumimoji="1" lang="en-US" altLang="ja-JP" dirty="0"/>
              <a:t>16</a:t>
            </a:r>
            <a:r>
              <a:rPr kumimoji="1" lang="ja-JP" altLang="en-US" dirty="0"/>
              <a:t>時まで行うことができます。</a:t>
            </a:r>
            <a:endParaRPr kumimoji="1" lang="en-US" altLang="ja-JP" dirty="0"/>
          </a:p>
          <a:p>
            <a:pPr defTabSz="928910">
              <a:defRPr/>
            </a:pPr>
            <a:r>
              <a:rPr kumimoji="1" lang="ja-JP" altLang="en-US" dirty="0"/>
              <a:t>また、</a:t>
            </a:r>
            <a:r>
              <a:rPr kumimoji="1" lang="en-US" altLang="ja-JP" dirty="0"/>
              <a:t>13</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8910">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　</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仏教の思想や英語等、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34</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もし、履修した科目が不合格であった場合、必修科目や初修外国語については次の年度・セメスターで再度履修してください。</a:t>
            </a:r>
            <a:endParaRPr kumimoji="1" lang="en-US" altLang="ja-JP" dirty="0"/>
          </a:p>
          <a:p>
            <a:r>
              <a:rPr kumimoji="1" lang="ja-JP" altLang="en-US" dirty="0"/>
              <a:t>しかし、再履修のクラスが</a:t>
            </a:r>
            <a:r>
              <a:rPr kumimoji="1" lang="en-US" altLang="ja-JP" dirty="0"/>
              <a:t>2</a:t>
            </a:r>
            <a:r>
              <a:rPr kumimoji="1" lang="ja-JP" altLang="en-US" dirty="0"/>
              <a:t>年次の必修科目とバッティングしてしまい、</a:t>
            </a:r>
            <a:r>
              <a:rPr kumimoji="1" lang="en-US" altLang="ja-JP" dirty="0"/>
              <a:t>1</a:t>
            </a:r>
            <a:r>
              <a:rPr kumimoji="1" lang="ja-JP" altLang="en-US" dirty="0"/>
              <a:t>年次配当の必修科目を</a:t>
            </a:r>
            <a:r>
              <a:rPr kumimoji="1" lang="en-US" altLang="ja-JP" dirty="0"/>
              <a:t>4</a:t>
            </a:r>
            <a:r>
              <a:rPr kumimoji="1" lang="ja-JP" altLang="en-US" dirty="0"/>
              <a:t>年次まで持ち越してしまった、という学生もいます。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また、先修制が設けられている科目は、前述の通り、この条件（順序）を無視して履修することはできませんので、注意してください。</a:t>
            </a:r>
            <a:endParaRPr kumimoji="1" lang="en-US" altLang="ja-JP" dirty="0"/>
          </a:p>
          <a:p>
            <a:endParaRPr kumimoji="1" lang="en-US" altLang="ja-JP" dirty="0"/>
          </a:p>
          <a:p>
            <a:r>
              <a:rPr kumimoji="1" lang="ja-JP" altLang="en-US" dirty="0"/>
              <a:t>なお、初修外国語を除く選択必修科目や選択科目の単位を修得できなかった場合は、必ずしも同じ科目を履修する必要はありません。</a:t>
            </a:r>
            <a:endParaRPr kumimoji="1" lang="en-US" altLang="ja-JP" dirty="0"/>
          </a:p>
          <a:p>
            <a:r>
              <a:rPr kumimoji="1" lang="ja-JP" altLang="en-US" dirty="0"/>
              <a:t>別の選択必修科目や選択科目を履修することもできます。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35</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36</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sz="1600" dirty="0"/>
              <a:t>授業を休んだ時の手続きはどうするの？</a:t>
            </a:r>
            <a:r>
              <a:rPr lang="ja-JP" altLang="en-US" dirty="0"/>
              <a:t>　</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　可能な限り事前に連絡することが望ましいのですが、病気等で突然休むことになった場合は、事後（欠席した次の授業等）速やかに提出してください。</a:t>
            </a:r>
            <a:endParaRPr lang="en-US" altLang="ja-JP" dirty="0"/>
          </a:p>
          <a:p>
            <a:r>
              <a:rPr lang="ja-JP" altLang="en-US" dirty="0"/>
              <a:t>　なお、病気の場合は診断書、電車やバスが遅れた時は遅延証明書等、理由が分かる書類（コピーでも可）も一緒に提出してください。</a:t>
            </a:r>
            <a:endParaRPr lang="en-US" altLang="ja-JP" dirty="0"/>
          </a:p>
          <a:p>
            <a:r>
              <a:rPr lang="ja-JP" altLang="en-US" dirty="0"/>
              <a:t>　ただし、「講義欠席届」の扱いは担当教員に一任されていますので、ご了承ください。</a:t>
            </a:r>
            <a:endParaRPr lang="en-US" altLang="ja-JP" dirty="0"/>
          </a:p>
          <a:p>
            <a:endParaRPr lang="en-US" altLang="ja-JP" dirty="0"/>
          </a:p>
          <a:p>
            <a:r>
              <a:rPr lang="ja-JP" altLang="en-US" sz="1600" dirty="0"/>
              <a:t>授業に関することを質問したい、相談したい。</a:t>
            </a:r>
            <a:r>
              <a:rPr lang="ja-JP" altLang="en-US" sz="1400" dirty="0"/>
              <a:t>　</a:t>
            </a:r>
            <a:endParaRPr lang="en-US" altLang="ja-JP" sz="1400" dirty="0"/>
          </a:p>
          <a:p>
            <a:r>
              <a:rPr lang="ja-JP" altLang="en-US" dirty="0"/>
              <a:t>⇒まずは、直接、授業担当の先生に質問・相談してください。</a:t>
            </a:r>
            <a:endParaRPr lang="en-US" altLang="ja-JP" dirty="0"/>
          </a:p>
          <a:p>
            <a:r>
              <a:rPr lang="ja-JP" altLang="en-US" dirty="0"/>
              <a:t>　専任の先生であれば、オフィスアワーの時間に研究室を訪ねてもよいでしょう。</a:t>
            </a:r>
            <a:endParaRPr lang="en-US" altLang="ja-JP" dirty="0"/>
          </a:p>
          <a:p>
            <a:r>
              <a:rPr lang="en-US" altLang="ja-JP" dirty="0"/>
              <a:t>※</a:t>
            </a:r>
            <a:r>
              <a:rPr lang="ja-JP" altLang="en-US" dirty="0"/>
              <a:t>各科目の学修に関する学生の質問や相談に応じることができるよう、各担当教員が定期的に時間を確保しています。</a:t>
            </a:r>
            <a:endParaRPr lang="en-US" altLang="ja-JP" dirty="0"/>
          </a:p>
          <a:p>
            <a:r>
              <a:rPr lang="ja-JP" altLang="en-US" dirty="0"/>
              <a:t>　　この時間のことを「オフィスアワー」（研究室や講師控室に在室する時間の意）と呼びます。</a:t>
            </a:r>
            <a:endParaRPr lang="en-US" altLang="ja-JP" dirty="0"/>
          </a:p>
          <a:p>
            <a:endParaRPr lang="en-US" altLang="ja-JP" dirty="0"/>
          </a:p>
          <a:p>
            <a:r>
              <a:rPr lang="ja-JP" altLang="en-US" dirty="0"/>
              <a:t>　非常勤の先生の場合は授業の時だけ出講しますので、授業の前後に教室または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もし、個々の質問ではなく、勉強方法を相談したい、困っていることがある、といった場合は、クラス担任（社会学入門演習）の先生に相談してください。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ja-JP" altLang="en-US" sz="1600" dirty="0"/>
              <a:t>興味がない語学であっても登録して</a:t>
            </a:r>
            <a:r>
              <a:rPr lang="en-US" altLang="ja-JP" sz="1600" dirty="0"/>
              <a:t>24</a:t>
            </a:r>
            <a:r>
              <a:rPr lang="ja-JP" altLang="en-US" sz="1600" dirty="0"/>
              <a:t>単位にした方がいいの？</a:t>
            </a:r>
            <a:r>
              <a:rPr lang="ja-JP" altLang="en-US" dirty="0"/>
              <a:t>　</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　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×6</a:t>
            </a:r>
            <a:r>
              <a:rPr kumimoji="1" lang="ja-JP" altLang="en-US" dirty="0"/>
              <a:t>セメスター＝</a:t>
            </a:r>
            <a:r>
              <a:rPr kumimoji="1" lang="en-US" altLang="ja-JP" dirty="0"/>
              <a:t>3</a:t>
            </a:r>
            <a:r>
              <a:rPr kumimoji="1" lang="ja-JP" altLang="en-US" dirty="0"/>
              <a:t>年次の第</a:t>
            </a:r>
            <a:r>
              <a:rPr kumimoji="1" lang="en-US" altLang="ja-JP" dirty="0"/>
              <a:t>6</a:t>
            </a:r>
            <a:r>
              <a:rPr kumimoji="1" lang="ja-JP" altLang="en-US" dirty="0"/>
              <a:t>セメスターまでで</a:t>
            </a:r>
            <a:r>
              <a:rPr kumimoji="1" lang="en-US" altLang="ja-JP" dirty="0"/>
              <a:t>128</a:t>
            </a:r>
            <a:r>
              <a:rPr kumimoji="1" lang="ja-JP" altLang="en-US" dirty="0"/>
              <a:t>単位登録できることになります。</a:t>
            </a:r>
            <a:endParaRPr kumimoji="1" lang="en-US" altLang="ja-JP" dirty="0"/>
          </a:p>
          <a:p>
            <a:r>
              <a:rPr lang="ja-JP" altLang="en-US" dirty="0"/>
              <a:t>　各セメスターごとに、自分にとって必要な科目が何かを意識して、履修していきましょう。　</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37</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8</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9</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r>
              <a:rPr kumimoji="1" lang="ja-JP" altLang="en-US" baseline="0" dirty="0"/>
              <a:t>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38</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83</a:t>
            </a:r>
            <a:r>
              <a:rPr kumimoji="1" lang="ja-JP" altLang="en-US" dirty="0"/>
              <a:t>ページを確認してください。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　</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　</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r>
              <a:rPr kumimoji="1" lang="ja-JP" altLang="en-US" baseline="0" dirty="0"/>
              <a:t>　</a:t>
            </a:r>
            <a:r>
              <a:rPr kumimoji="1" lang="ja-JP" altLang="en-US" dirty="0"/>
              <a:t>★</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39</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高校までと大学では、学びの方法に大きな違いがあります。　</a:t>
            </a:r>
            <a:endParaRPr kumimoji="1" lang="en-US" altLang="ja-JP" dirty="0"/>
          </a:p>
          <a:p>
            <a:endParaRPr kumimoji="1" lang="en-US" altLang="ja-JP" dirty="0"/>
          </a:p>
          <a:p>
            <a:r>
              <a:rPr kumimoji="1" lang="ja-JP" altLang="en-US" dirty="0"/>
              <a:t>１．履修する科目は自分で決める。</a:t>
            </a:r>
            <a:endParaRPr kumimoji="1" lang="en-US" altLang="ja-JP" dirty="0"/>
          </a:p>
          <a:p>
            <a:r>
              <a:rPr kumimoji="1" lang="ja-JP" altLang="en-US" dirty="0"/>
              <a:t>多くの高校ではクラスごとに時間割が決まっており、教室で待っていれば先生がやってきて授業を行っていたと思います。</a:t>
            </a:r>
            <a:endParaRPr kumimoji="1" lang="en-US" altLang="ja-JP" dirty="0"/>
          </a:p>
          <a:p>
            <a:r>
              <a:rPr kumimoji="1" lang="ja-JP" altLang="en-US" dirty="0"/>
              <a:t>しかし、大学では、どの時間帯にどの講義を受けるのかを自分で決めなければなりません。</a:t>
            </a:r>
            <a:endParaRPr kumimoji="1" lang="en-US" altLang="ja-JP" dirty="0"/>
          </a:p>
          <a:p>
            <a:r>
              <a:rPr kumimoji="1" lang="ja-JP" altLang="en-US" dirty="0"/>
              <a:t>そして、各自が講義が行われる教室に移動して、講義を受けます。　</a:t>
            </a:r>
            <a:endParaRPr kumimoji="1" lang="en-US" altLang="ja-JP" dirty="0"/>
          </a:p>
          <a:p>
            <a:endParaRPr kumimoji="1" lang="en-US" altLang="ja-JP" dirty="0"/>
          </a:p>
          <a:p>
            <a:r>
              <a:rPr kumimoji="1" lang="ja-JP" altLang="en-US" dirty="0"/>
              <a:t>２．卒業するために必要な「単位」がある。</a:t>
            </a:r>
            <a:endParaRPr kumimoji="1" lang="en-US" altLang="ja-JP" dirty="0"/>
          </a:p>
          <a:p>
            <a:r>
              <a:rPr kumimoji="1" lang="ja-JP" altLang="en-US" dirty="0"/>
              <a:t>大学を卒業するためには定められた「単位」を取得しなければなりません。</a:t>
            </a:r>
            <a:endParaRPr kumimoji="1" lang="en-US" altLang="ja-JP" dirty="0"/>
          </a:p>
          <a:p>
            <a:r>
              <a:rPr kumimoji="1" lang="ja-JP" altLang="en-US" dirty="0"/>
              <a:t>単位については、後ほど説明します。　</a:t>
            </a:r>
            <a:endParaRPr kumimoji="1" lang="en-US" altLang="ja-JP" dirty="0"/>
          </a:p>
          <a:p>
            <a:endParaRPr kumimoji="1" lang="en-US" altLang="ja-JP" dirty="0"/>
          </a:p>
          <a:p>
            <a:r>
              <a:rPr kumimoji="1" lang="ja-JP" altLang="en-US" dirty="0"/>
              <a:t>３．必ず履修しなければならない科目と選べる科目がある。</a:t>
            </a:r>
            <a:endParaRPr kumimoji="1" lang="en-US" altLang="ja-JP" dirty="0"/>
          </a:p>
          <a:p>
            <a:r>
              <a:rPr kumimoji="1" lang="ja-JP" altLang="en-US" dirty="0"/>
              <a:t>自分で時間割を決める、といっても何でもかんでも自由に決めることができるという訳ではありません。</a:t>
            </a:r>
            <a:endParaRPr kumimoji="1" lang="en-US" altLang="ja-JP" dirty="0"/>
          </a:p>
          <a:p>
            <a:r>
              <a:rPr kumimoji="1" lang="ja-JP" altLang="en-US" dirty="0"/>
              <a:t>卒業するための条件として、必ず履修しなければならない必修科目と、自由に選べる選択科目があります。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dirty="0"/>
          </a:p>
        </p:txBody>
      </p:sp>
    </p:spTree>
    <p:extLst>
      <p:ext uri="{BB962C8B-B14F-4D97-AF65-F5344CB8AC3E}">
        <p14:creationId xmlns:p14="http://schemas.microsoft.com/office/powerpoint/2010/main" val="22260354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88</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a:t>
            </a:r>
            <a:r>
              <a:rPr kumimoji="1" lang="ja-JP" altLang="en-US"/>
              <a:t>は、社会学部新入生特設サイト内に</a:t>
            </a:r>
            <a:r>
              <a:rPr kumimoji="1" lang="ja-JP" altLang="en-US" dirty="0"/>
              <a:t>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40</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　</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41</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本日説明した事項は、基本的に履修要項に全て網羅されています。</a:t>
            </a:r>
          </a:p>
          <a:p>
            <a:r>
              <a:rPr kumimoji="1" lang="ja-JP" altLang="en-US" dirty="0"/>
              <a:t>分からないことは、まず履修要項を確認してください。</a:t>
            </a:r>
            <a:endParaRPr kumimoji="1" lang="en-US" altLang="ja-JP" dirty="0"/>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わからないまま放置すると自身に不利益が生じることがありますので、不明な点必ず社会学部教務課に相談してください。</a:t>
            </a:r>
            <a:endParaRPr kumimoji="1" lang="en-US" altLang="ja-JP" dirty="0"/>
          </a:p>
          <a:p>
            <a:endParaRPr kumimoji="1" lang="en-US" altLang="ja-JP" dirty="0"/>
          </a:p>
          <a:p>
            <a:r>
              <a:rPr kumimoji="1" lang="ja-JP" altLang="en-US" dirty="0"/>
              <a:t>みなさんにお会いできることを楽しみにしています。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42</a:t>
            </a:fld>
            <a:endParaRPr kumimoji="1" lang="ja-JP" altLang="en-US"/>
          </a:p>
        </p:txBody>
      </p:sp>
    </p:spTree>
    <p:extLst>
      <p:ext uri="{BB962C8B-B14F-4D97-AF65-F5344CB8AC3E}">
        <p14:creationId xmlns:p14="http://schemas.microsoft.com/office/powerpoint/2010/main" val="330746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ページにはとても重要なことを載せていますが、この資料を読み終えた後の方が理解できると思いますので、のちほど読んでおいてください。</a:t>
            </a:r>
            <a:endParaRPr kumimoji="1" lang="en-US" altLang="ja-JP" dirty="0"/>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「単位」とは、学修の量を数字で表したものです。</a:t>
            </a:r>
            <a:endParaRPr lang="en-US" altLang="ja-JP" dirty="0">
              <a:solidFill>
                <a:prstClr val="black"/>
              </a:solidFill>
            </a:endParaRPr>
          </a:p>
          <a:p>
            <a:pPr defTabSz="927704">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7704">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7704">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7704">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7704">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7704">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　</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　</a:t>
            </a:r>
            <a:endParaRPr lang="en-US" altLang="ja-JP" dirty="0">
              <a:solidFill>
                <a:prstClr val="black"/>
              </a:solidFill>
            </a:endParaRPr>
          </a:p>
          <a:p>
            <a:pPr defTabSz="927704">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　</a:t>
            </a:r>
            <a:endParaRPr lang="en-US" altLang="ja-JP" dirty="0">
              <a:solidFill>
                <a:prstClr val="black"/>
              </a:solidFill>
            </a:endParaRPr>
          </a:p>
          <a:p>
            <a:pPr defTabSz="927704">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7704">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　</a:t>
            </a:r>
            <a:endParaRPr lang="en-US" altLang="ja-JP" dirty="0">
              <a:solidFill>
                <a:prstClr val="black"/>
              </a:solidFill>
            </a:endParaRPr>
          </a:p>
          <a:p>
            <a:pPr defTabSz="927704">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408656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4307">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r>
              <a:rPr kumimoji="1" lang="en-US" altLang="ja-JP" dirty="0"/>
              <a:t>※</a:t>
            </a:r>
            <a:r>
              <a:rPr kumimoji="1" lang="ja-JP" altLang="en-US" dirty="0"/>
              <a:t>社会学部では、現時点で四半期完結型（クォーター型）はありません。</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16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履修登録は、科目を履修するための手続きです。</a:t>
            </a:r>
            <a:endParaRPr lang="en-US" altLang="ja-JP" dirty="0">
              <a:solidFill>
                <a:prstClr val="black"/>
              </a:solidFill>
            </a:endParaRPr>
          </a:p>
          <a:p>
            <a:pPr defTabSz="927704">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7704">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7704">
              <a:defRPr/>
            </a:pPr>
            <a:endParaRPr lang="en-US" altLang="ja-JP" dirty="0">
              <a:solidFill>
                <a:prstClr val="black"/>
              </a:solidFill>
            </a:endParaRPr>
          </a:p>
          <a:p>
            <a:pPr defTabSz="927704">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7704">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7704">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7704">
              <a:defRPr/>
            </a:pPr>
            <a:endParaRPr lang="en-US" altLang="ja-JP" dirty="0">
              <a:solidFill>
                <a:prstClr val="black"/>
              </a:solidFill>
            </a:endParaRPr>
          </a:p>
          <a:p>
            <a:pPr defTabSz="927704">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7704">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社会学科では、</a:t>
            </a:r>
            <a:r>
              <a:rPr kumimoji="1" lang="en-US" altLang="ja-JP" dirty="0"/>
              <a:t>1</a:t>
            </a:r>
            <a:r>
              <a:rPr kumimoji="1" lang="ja-JP" altLang="en-US" dirty="0"/>
              <a:t>年次生から</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23</a:t>
            </a:r>
            <a:r>
              <a:rPr lang="ja-JP" altLang="en-US" dirty="0"/>
              <a:t>ページを開いてください。</a:t>
            </a:r>
            <a:endParaRPr lang="en-US" altLang="ja-JP" dirty="0"/>
          </a:p>
          <a:p>
            <a:pPr defTabSz="927704">
              <a:defRPr/>
            </a:pPr>
            <a:endParaRPr lang="en-US" altLang="ja-JP" dirty="0">
              <a:solidFill>
                <a:prstClr val="black"/>
              </a:solidFill>
            </a:endParaRPr>
          </a:p>
          <a:p>
            <a:pPr defTabSz="927704">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7704">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7704">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7704">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7704">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7704">
              <a:defRPr/>
            </a:pPr>
            <a:r>
              <a:rPr lang="ja-JP" altLang="en-US" dirty="0">
                <a:solidFill>
                  <a:prstClr val="black"/>
                </a:solidFill>
              </a:rPr>
              <a:t>③授業時間割表にしたがって登録してください。</a:t>
            </a:r>
            <a:endParaRPr lang="en-US" altLang="ja-JP" dirty="0">
              <a:solidFill>
                <a:prstClr val="black"/>
              </a:solidFill>
            </a:endParaRPr>
          </a:p>
          <a:p>
            <a:pPr defTabSz="927704">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4/6/2020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4/6/2020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4/6/2020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4/6/2020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4/6/2020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4/6/2020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onkey.fks.ryukoku.ac.jp/~kyoga/rishu/pdf/01/2018/C2018youkou20180315_sociology.pdf" TargetMode="Externa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1" y="1828800"/>
            <a:ext cx="8412481" cy="2880814"/>
          </a:xfrm>
        </p:spPr>
        <p:txBody>
          <a:bodyPr/>
          <a:lstStyle/>
          <a:p>
            <a:pPr algn="ctr"/>
            <a:r>
              <a:rPr kumimoji="1" lang="ja-JP" altLang="en-US" sz="6000" dirty="0"/>
              <a:t>社会学科</a:t>
            </a:r>
            <a:br>
              <a:rPr kumimoji="1" lang="en-US" altLang="ja-JP" sz="6000" dirty="0"/>
            </a:br>
            <a:r>
              <a:rPr kumimoji="1" lang="ja-JP" altLang="en-US" sz="6000" dirty="0"/>
              <a:t>新入生対象履修説明</a:t>
            </a:r>
            <a:br>
              <a:rPr kumimoji="1" lang="en-US" altLang="ja-JP" sz="6000" dirty="0"/>
            </a:br>
            <a:endParaRPr kumimoji="1" lang="ja-JP" altLang="en-US" sz="6000"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166279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11</a:t>
            </a:fld>
            <a:endParaRPr lang="en-US"/>
          </a:p>
        </p:txBody>
      </p:sp>
    </p:spTree>
    <p:extLst>
      <p:ext uri="{BB962C8B-B14F-4D97-AF65-F5344CB8AC3E}">
        <p14:creationId xmlns:p14="http://schemas.microsoft.com/office/powerpoint/2010/main" val="3114397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12</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376665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13</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70152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30062"/>
            <a:ext cx="7426569" cy="4524315"/>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endParaRPr lang="en-US" altLang="ja-JP" sz="2800" dirty="0"/>
          </a:p>
          <a:p>
            <a:pPr>
              <a:buClr>
                <a:schemeClr val="accent1"/>
              </a:buClr>
            </a:pPr>
            <a:r>
              <a:rPr lang="ja-JP" altLang="en-US" sz="1600" dirty="0"/>
              <a:t>　</a:t>
            </a: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a:p>
            <a:pPr>
              <a:buClr>
                <a:schemeClr val="accent1"/>
              </a:buClr>
            </a:pPr>
            <a:endParaRPr kumimoji="1" lang="en-US" altLang="ja-JP" sz="1600" dirty="0"/>
          </a:p>
          <a:p>
            <a:pPr>
              <a:buClr>
                <a:schemeClr val="accent1"/>
              </a:buClr>
            </a:pPr>
            <a:r>
              <a:rPr kumimoji="1" lang="ja-JP" altLang="en-US" sz="1600" dirty="0"/>
              <a:t>　　</a:t>
            </a:r>
            <a:endParaRPr lang="ja-JP" altLang="en-US" sz="28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graphicFrame>
        <p:nvGraphicFramePr>
          <p:cNvPr id="3" name="表 2"/>
          <p:cNvGraphicFramePr>
            <a:graphicFrameLocks noGrp="1"/>
          </p:cNvGraphicFramePr>
          <p:nvPr>
            <p:extLst>
              <p:ext uri="{D42A27DB-BD31-4B8C-83A1-F6EECF244321}">
                <p14:modId xmlns:p14="http://schemas.microsoft.com/office/powerpoint/2010/main" val="2676422969"/>
              </p:ext>
            </p:extLst>
          </p:nvPr>
        </p:nvGraphicFramePr>
        <p:xfrm>
          <a:off x="749104" y="2541222"/>
          <a:ext cx="6727542" cy="1777998"/>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tblGrid>
              <a:tr h="592666">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a:t>専攻科目</a:t>
                      </a:r>
                    </a:p>
                  </a:txBody>
                  <a:tcPr anchor="ct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92666">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592666">
                <a:tc>
                  <a:txBody>
                    <a:bodyPr/>
                    <a:lstStyle/>
                    <a:p>
                      <a:pPr algn="ctr"/>
                      <a:r>
                        <a:rPr kumimoji="1" lang="en-US" altLang="ja-JP" dirty="0"/>
                        <a:t>12</a:t>
                      </a:r>
                      <a:endParaRPr kumimoji="1" lang="ja-JP" altLang="en-US" dirty="0"/>
                    </a:p>
                  </a:txBody>
                  <a:tcPr anchor="ctr">
                    <a:solidFill>
                      <a:srgbClr val="DECBCB"/>
                    </a:solidFill>
                  </a:tcPr>
                </a:tc>
                <a:tc>
                  <a:txBody>
                    <a:bodyPr/>
                    <a:lstStyle/>
                    <a:p>
                      <a:pPr algn="ctr"/>
                      <a:r>
                        <a:rPr kumimoji="1" lang="en-US" altLang="ja-JP" dirty="0"/>
                        <a:t>8</a:t>
                      </a:r>
                      <a:endParaRPr kumimoji="1" lang="ja-JP" altLang="en-US" dirty="0"/>
                    </a:p>
                  </a:txBody>
                  <a:tcPr anchor="ctr">
                    <a:solidFill>
                      <a:srgbClr val="DECBCB"/>
                    </a:solidFill>
                  </a:tcPr>
                </a:tc>
                <a:tc>
                  <a:txBody>
                    <a:bodyPr/>
                    <a:lstStyle/>
                    <a:p>
                      <a:pPr algn="ctr"/>
                      <a:r>
                        <a:rPr kumimoji="1" lang="en-US" altLang="ja-JP" dirty="0"/>
                        <a:t>8</a:t>
                      </a:r>
                      <a:r>
                        <a:rPr kumimoji="1" lang="ja-JP" altLang="en-US" dirty="0"/>
                        <a:t>以上</a:t>
                      </a:r>
                    </a:p>
                  </a:txBody>
                  <a:tcPr anchor="ctr">
                    <a:solidFill>
                      <a:srgbClr val="DECBCB"/>
                    </a:solidFill>
                  </a:tcPr>
                </a:tc>
                <a:tc>
                  <a:txBody>
                    <a:bodyPr/>
                    <a:lstStyle/>
                    <a:p>
                      <a:pPr algn="ctr"/>
                      <a:r>
                        <a:rPr kumimoji="1" lang="en-US" altLang="ja-JP" dirty="0"/>
                        <a:t>30</a:t>
                      </a:r>
                      <a:endParaRPr kumimoji="1" lang="ja-JP" altLang="en-US" dirty="0"/>
                    </a:p>
                  </a:txBody>
                  <a:tcPr anchor="ctr">
                    <a:solidFill>
                      <a:srgbClr val="DECBCB"/>
                    </a:solidFill>
                  </a:tcPr>
                </a:tc>
                <a:tc>
                  <a:txBody>
                    <a:bodyPr/>
                    <a:lstStyle/>
                    <a:p>
                      <a:pPr algn="ctr"/>
                      <a:r>
                        <a:rPr kumimoji="1" lang="en-US" altLang="ja-JP" dirty="0"/>
                        <a:t>46</a:t>
                      </a:r>
                      <a:r>
                        <a:rPr kumimoji="1" lang="ja-JP" altLang="en-US" dirty="0"/>
                        <a:t>以上</a:t>
                      </a:r>
                    </a:p>
                  </a:txBody>
                  <a:tcPr anchor="ctr">
                    <a:solidFill>
                      <a:srgbClr val="DECBCB"/>
                    </a:solidFill>
                  </a:tcPr>
                </a:tc>
                <a:tc>
                  <a:txBody>
                    <a:bodyPr/>
                    <a:lstStyle/>
                    <a:p>
                      <a:pPr algn="ctr"/>
                      <a:r>
                        <a:rPr kumimoji="1" lang="en-US" altLang="ja-JP" dirty="0"/>
                        <a:t>20</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bl>
          </a:graphicData>
        </a:graphic>
      </p:graphicFrame>
      <p:sp>
        <p:nvSpPr>
          <p:cNvPr id="2" name="上カーブ矢印 1"/>
          <p:cNvSpPr/>
          <p:nvPr/>
        </p:nvSpPr>
        <p:spPr>
          <a:xfrm>
            <a:off x="2423888" y="4212535"/>
            <a:ext cx="964772"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585031" y="4212534"/>
            <a:ext cx="3608250" cy="735983"/>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カーブ矢印 7"/>
          <p:cNvSpPr/>
          <p:nvPr/>
        </p:nvSpPr>
        <p:spPr>
          <a:xfrm>
            <a:off x="5725887" y="4212535"/>
            <a:ext cx="1052285" cy="21917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189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fontScale="77500" lnSpcReduction="20000"/>
          </a:bodyPr>
          <a:lstStyle/>
          <a:p>
            <a:r>
              <a:rPr kumimoji="1" lang="ja-JP" altLang="en-US" sz="2800" b="1" dirty="0"/>
              <a:t>１年次</a:t>
            </a:r>
            <a:r>
              <a:rPr lang="ja-JP" altLang="en-US" sz="2800" b="1" dirty="0"/>
              <a:t>　基礎をしっかり身につける</a:t>
            </a:r>
            <a:endParaRPr lang="en-US" altLang="ja-JP" sz="2800" b="1" dirty="0"/>
          </a:p>
          <a:p>
            <a:pPr marL="0" indent="0">
              <a:buNone/>
            </a:pPr>
            <a:r>
              <a:rPr lang="ja-JP" altLang="en-US" dirty="0"/>
              <a:t>　</a:t>
            </a:r>
            <a:r>
              <a:rPr lang="ja-JP" altLang="en-US" sz="2300" dirty="0"/>
              <a:t>教養教育科目の必修科目を多く配置。</a:t>
            </a:r>
            <a:endParaRPr lang="en-US" altLang="ja-JP" sz="2300" dirty="0"/>
          </a:p>
          <a:p>
            <a:pPr marL="0" indent="0">
              <a:buNone/>
            </a:pPr>
            <a:r>
              <a:rPr lang="ja-JP" altLang="en-US" sz="2300" dirty="0"/>
              <a:t>　専攻科目は、社会学入門演習や社会学への招待等　入門科目を学ぶ。　　　　</a:t>
            </a:r>
            <a:endParaRPr lang="en-US" altLang="ja-JP" sz="2300" dirty="0"/>
          </a:p>
          <a:p>
            <a:r>
              <a:rPr kumimoji="1" lang="ja-JP" altLang="en-US" sz="2800" b="1" dirty="0"/>
              <a:t>２年次　社会をみる目をじっくり鍛える</a:t>
            </a:r>
            <a:endParaRPr kumimoji="1" lang="en-US" altLang="ja-JP" sz="2800" b="1" dirty="0"/>
          </a:p>
          <a:p>
            <a:pPr marL="0" indent="0">
              <a:buNone/>
            </a:pPr>
            <a:r>
              <a:rPr lang="ja-JP" altLang="en-US" sz="2300" dirty="0"/>
              <a:t>　教養教育科目の卒業要件単位は、</a:t>
            </a:r>
            <a:r>
              <a:rPr lang="en-US" altLang="ja-JP" sz="2300" dirty="0"/>
              <a:t>2</a:t>
            </a:r>
            <a:r>
              <a:rPr lang="ja-JP" altLang="en-US" sz="2300" dirty="0"/>
              <a:t>年次で取り終えるつもりで。</a:t>
            </a:r>
            <a:endParaRPr lang="en-US" altLang="ja-JP" sz="2300" dirty="0"/>
          </a:p>
          <a:p>
            <a:pPr marL="0" indent="0">
              <a:buNone/>
            </a:pPr>
            <a:r>
              <a:rPr kumimoji="1" lang="ja-JP" altLang="en-US" sz="2300" dirty="0"/>
              <a:t>　専攻科目の選択科目が増える。</a:t>
            </a:r>
            <a:endParaRPr kumimoji="1" lang="en-US" altLang="ja-JP" sz="2300" dirty="0"/>
          </a:p>
          <a:p>
            <a:r>
              <a:rPr lang="ja-JP" altLang="en-US" sz="2800" b="1" dirty="0"/>
              <a:t>３年次　調査・実習に取り組む</a:t>
            </a:r>
            <a:endParaRPr lang="en-US" altLang="ja-JP" sz="2800" b="1" dirty="0"/>
          </a:p>
          <a:p>
            <a:pPr marL="0" indent="0">
              <a:buNone/>
            </a:pPr>
            <a:r>
              <a:rPr lang="ja-JP" altLang="en-US" sz="2600" dirty="0"/>
              <a:t>　社会学演習開始。関心に応じた専門科目を積極的に履修</a:t>
            </a:r>
            <a:endParaRPr lang="en-US" altLang="ja-JP" sz="2600" dirty="0"/>
          </a:p>
          <a:p>
            <a:r>
              <a:rPr lang="ja-JP" altLang="en-US" sz="2800" b="1" dirty="0"/>
              <a:t>４年次　これまでの経験を卒業論文にまとめる</a:t>
            </a:r>
            <a:endParaRPr lang="en-US" altLang="ja-JP" sz="2800" b="1" dirty="0"/>
          </a:p>
          <a:p>
            <a:pPr marL="0" indent="0">
              <a:buNone/>
            </a:pPr>
            <a:r>
              <a:rPr kumimoji="1" lang="ja-JP" altLang="en-US" sz="2300" dirty="0"/>
              <a:t>　</a:t>
            </a:r>
            <a:r>
              <a:rPr lang="ja-JP" altLang="en-US" sz="2300" dirty="0"/>
              <a:t>引き続き社会学演習で指導を受けつつ、卒業論文</a:t>
            </a:r>
            <a:r>
              <a:rPr kumimoji="1" lang="ja-JP" altLang="en-US" sz="2300" dirty="0"/>
              <a:t>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15</a:t>
            </a:fld>
            <a:endParaRPr lang="en-US" dirty="0"/>
          </a:p>
        </p:txBody>
      </p:sp>
    </p:spTree>
    <p:extLst>
      <p:ext uri="{BB962C8B-B14F-4D97-AF65-F5344CB8AC3E}">
        <p14:creationId xmlns:p14="http://schemas.microsoft.com/office/powerpoint/2010/main" val="35041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wipe(down)">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wipe(down)">
                                      <p:cBhvr>
                                        <p:cTn id="21" dur="500"/>
                                        <p:tgtEl>
                                          <p:spTgt spid="1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animEffect transition="in" filter="wipe(down)">
                                      <p:cBhvr>
                                        <p:cTn id="24" dur="500"/>
                                        <p:tgtEl>
                                          <p:spTgt spid="1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6" end="6"/>
                                            </p:txEl>
                                          </p:spTgt>
                                        </p:tgtEl>
                                        <p:attrNameLst>
                                          <p:attrName>style.visibility</p:attrName>
                                        </p:attrNameLst>
                                      </p:cBhvr>
                                      <p:to>
                                        <p:strVal val="visible"/>
                                      </p:to>
                                    </p:set>
                                    <p:animEffect transition="in" filter="wipe(down)">
                                      <p:cBhvr>
                                        <p:cTn id="29" dur="500"/>
                                        <p:tgtEl>
                                          <p:spTgt spid="1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13">
                                            <p:txEl>
                                              <p:pRg st="7" end="7"/>
                                            </p:txEl>
                                          </p:spTgt>
                                        </p:tgtEl>
                                        <p:attrNameLst>
                                          <p:attrName>style.visibility</p:attrName>
                                        </p:attrNameLst>
                                      </p:cBhvr>
                                      <p:to>
                                        <p:strVal val="visible"/>
                                      </p:to>
                                    </p:set>
                                    <p:animEffect transition="in" filter="wipe(down)">
                                      <p:cBhvr>
                                        <p:cTn id="32" dur="500"/>
                                        <p:tgtEl>
                                          <p:spTgt spid="1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Effect transition="in" filter="wipe(down)">
                                      <p:cBhvr>
                                        <p:cTn id="37" dur="500"/>
                                        <p:tgtEl>
                                          <p:spTgt spid="13">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3">
                                            <p:txEl>
                                              <p:pRg st="9" end="9"/>
                                            </p:txEl>
                                          </p:spTgt>
                                        </p:tgtEl>
                                        <p:attrNameLst>
                                          <p:attrName>style.visibility</p:attrName>
                                        </p:attrNameLst>
                                      </p:cBhvr>
                                      <p:to>
                                        <p:strVal val="visible"/>
                                      </p:to>
                                    </p:set>
                                    <p:animEffect transition="in" filter="wipe(down)">
                                      <p:cBhvr>
                                        <p:cTn id="40"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459149"/>
          </a:xfrm>
        </p:spPr>
        <p:txBody>
          <a:bodyPr/>
          <a:lstStyle/>
          <a:p>
            <a:r>
              <a:rPr lang="ja-JP" altLang="en-US" dirty="0"/>
              <a:t>第２部　教育課程 ５　　　　　　　　　　</a:t>
            </a:r>
            <a:br>
              <a:rPr lang="en-US" altLang="ja-JP" dirty="0"/>
            </a:br>
            <a:r>
              <a:rPr lang="ja-JP" altLang="en-US" dirty="0"/>
              <a:t>　</a:t>
            </a:r>
            <a:r>
              <a:rPr lang="ja-JP" altLang="en-US" sz="3200" dirty="0">
                <a:solidFill>
                  <a:srgbClr val="0000FF"/>
                </a:solidFill>
              </a:rPr>
              <a:t>社会学科の設置科目と履修方法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16</a:t>
            </a:fld>
            <a:endParaRPr lang="en-US"/>
          </a:p>
        </p:txBody>
      </p:sp>
    </p:spTree>
    <p:extLst>
      <p:ext uri="{BB962C8B-B14F-4D97-AF65-F5344CB8AC3E}">
        <p14:creationId xmlns:p14="http://schemas.microsoft.com/office/powerpoint/2010/main" val="355168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199121" cy="4471515"/>
          </a:xfrm>
        </p:spPr>
        <p:txBody>
          <a:bodyPr>
            <a:normAutofit/>
          </a:bodyPr>
          <a:lstStyle/>
          <a:p>
            <a:r>
              <a:rPr lang="ja-JP" altLang="en-US" sz="2800" dirty="0"/>
              <a:t>まず第</a:t>
            </a:r>
            <a:r>
              <a:rPr lang="en-US" altLang="ja-JP" sz="2800" dirty="0"/>
              <a:t>1</a:t>
            </a:r>
            <a:r>
              <a:rPr lang="ja-JP" altLang="en-US" sz="2800" dirty="0"/>
              <a:t>学年第</a:t>
            </a:r>
            <a:r>
              <a:rPr lang="en-US" altLang="ja-JP" sz="2800" dirty="0"/>
              <a:t>1</a:t>
            </a:r>
            <a:r>
              <a:rPr lang="ja-JP" altLang="en-US" sz="2800" dirty="0"/>
              <a:t>学期（第１セメスター）配当</a:t>
            </a:r>
            <a:r>
              <a:rPr kumimoji="1" lang="ja-JP" altLang="en-US" sz="2800" dirty="0"/>
              <a:t>の必修科目を入れる。</a:t>
            </a:r>
            <a:endParaRPr kumimoji="1" lang="en-US" altLang="ja-JP" sz="2800" dirty="0"/>
          </a:p>
          <a:p>
            <a:pPr marL="0" indent="0">
              <a:buNone/>
            </a:pPr>
            <a:r>
              <a:rPr lang="en-US" altLang="ja-JP" sz="2800" dirty="0"/>
              <a:t>【</a:t>
            </a:r>
            <a:r>
              <a:rPr lang="ja-JP" altLang="en-US" sz="2800" dirty="0"/>
              <a:t>教養教育科目</a:t>
            </a:r>
            <a:r>
              <a:rPr lang="en-US" altLang="ja-JP" sz="2800" dirty="0"/>
              <a:t>】</a:t>
            </a:r>
            <a:r>
              <a:rPr lang="ja-JP" altLang="en-US" sz="2800" dirty="0"/>
              <a:t>・・・履修要項の</a:t>
            </a:r>
            <a:r>
              <a:rPr lang="en-US" altLang="ja-JP" sz="2800" dirty="0"/>
              <a:t>36</a:t>
            </a:r>
            <a:r>
              <a:rPr lang="ja-JP" altLang="en-US" sz="2800" dirty="0"/>
              <a:t>ページ</a:t>
            </a:r>
            <a:endParaRPr lang="en-US" altLang="ja-JP" sz="2800" dirty="0"/>
          </a:p>
          <a:p>
            <a:pPr marL="0" indent="0">
              <a:buNone/>
            </a:pPr>
            <a:r>
              <a:rPr lang="en-US" altLang="ja-JP" sz="2800" dirty="0"/>
              <a:t>【</a:t>
            </a:r>
            <a:r>
              <a:rPr lang="ja-JP" altLang="en-US" sz="2800" dirty="0"/>
              <a:t>専攻科目</a:t>
            </a:r>
            <a:r>
              <a:rPr lang="en-US" altLang="ja-JP" sz="2800" dirty="0"/>
              <a:t>】</a:t>
            </a:r>
            <a:r>
              <a:rPr lang="ja-JP" altLang="en-US" sz="2800" dirty="0"/>
              <a:t>・・・・・履修要項の</a:t>
            </a:r>
            <a:r>
              <a:rPr lang="en-US" altLang="ja-JP" sz="2800" dirty="0"/>
              <a:t>39</a:t>
            </a:r>
            <a:r>
              <a:rPr lang="ja-JP" altLang="en-US" sz="2800" dirty="0"/>
              <a:t>ページ</a:t>
            </a:r>
            <a:endParaRPr lang="en-US" altLang="ja-JP" sz="28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17</a:t>
            </a:fld>
            <a:endParaRPr lang="en-US"/>
          </a:p>
        </p:txBody>
      </p:sp>
      <p:sp>
        <p:nvSpPr>
          <p:cNvPr id="7" name="正方形/長方形 6">
            <a:extLst>
              <a:ext uri="{FF2B5EF4-FFF2-40B4-BE49-F238E27FC236}">
                <a16:creationId xmlns:a16="http://schemas.microsoft.com/office/drawing/2014/main" id="{E234149A-932C-4BF7-BF99-53D61ABA5037}"/>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1588214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472273"/>
            <a:ext cx="6508377" cy="1345586"/>
          </a:xfrm>
        </p:spPr>
        <p:txBody>
          <a:bodyPr/>
          <a:lstStyle/>
          <a:p>
            <a:r>
              <a:rPr kumimoji="1" lang="ja-JP" altLang="en-US" sz="2800" dirty="0"/>
              <a:t>社会学科</a:t>
            </a:r>
            <a:br>
              <a:rPr kumimoji="1" lang="en-US" altLang="ja-JP" sz="2800" dirty="0"/>
            </a:br>
            <a:r>
              <a:rPr lang="ja-JP" altLang="en-US" sz="2800" dirty="0"/>
              <a:t>第</a:t>
            </a:r>
            <a:r>
              <a:rPr lang="en-US" altLang="ja-JP" sz="2800" dirty="0"/>
              <a:t>1</a:t>
            </a:r>
            <a:r>
              <a:rPr lang="ja-JP" altLang="en-US" sz="2800" dirty="0"/>
              <a:t>学年第</a:t>
            </a:r>
            <a:r>
              <a:rPr lang="en-US" altLang="ja-JP" sz="2800" dirty="0"/>
              <a:t>1</a:t>
            </a:r>
            <a:r>
              <a:rPr lang="ja-JP" altLang="en-US" sz="2800" dirty="0"/>
              <a:t>学期（第１セメスター）の必修科目</a:t>
            </a:r>
            <a:endParaRPr kumimoji="1" lang="ja-JP" altLang="en-US" sz="3200" dirty="0"/>
          </a:p>
        </p:txBody>
      </p:sp>
      <p:sp>
        <p:nvSpPr>
          <p:cNvPr id="3" name="コンテンツ プレースホルダー 2"/>
          <p:cNvSpPr>
            <a:spLocks noGrp="1"/>
          </p:cNvSpPr>
          <p:nvPr>
            <p:ph idx="1"/>
          </p:nvPr>
        </p:nvSpPr>
        <p:spPr>
          <a:xfrm>
            <a:off x="472441" y="1854814"/>
            <a:ext cx="6508377" cy="4972706"/>
          </a:xfrm>
        </p:spPr>
        <p:txBody>
          <a:bodyPr>
            <a:normAutofit/>
          </a:bodyPr>
          <a:lstStyle/>
          <a:p>
            <a:pPr marL="0" indent="0">
              <a:buNone/>
            </a:pPr>
            <a:r>
              <a:rPr lang="ja-JP" altLang="en-US" dirty="0"/>
              <a:t>■教養教育科目</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■専攻科目</a:t>
            </a:r>
            <a:endParaRPr lang="en-US" altLang="ja-JP" dirty="0"/>
          </a:p>
          <a:p>
            <a:pPr marL="0" indent="0">
              <a:buNone/>
            </a:pPr>
            <a:r>
              <a:rPr lang="ja-JP" altLang="en-US" dirty="0"/>
              <a:t>　</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18</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3625842968"/>
              </p:ext>
            </p:extLst>
          </p:nvPr>
        </p:nvGraphicFramePr>
        <p:xfrm>
          <a:off x="1371600" y="494803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社会学入門演習</a:t>
                      </a:r>
                      <a:endParaRPr lang="en-US" altLang="ja-JP" dirty="0"/>
                    </a:p>
                  </a:txBody>
                  <a:tcPr/>
                </a:tc>
                <a:tc>
                  <a:txBody>
                    <a:bodyPr/>
                    <a:lstStyle/>
                    <a:p>
                      <a:pPr algn="ctr"/>
                      <a:r>
                        <a:rPr kumimoji="1" lang="ja-JP" altLang="en-US" dirty="0"/>
                        <a:t>火２　または　木２</a:t>
                      </a:r>
                    </a:p>
                  </a:txBody>
                  <a:tcPr/>
                </a:tc>
                <a:extLst>
                  <a:ext uri="{0D108BD9-81ED-4DB2-BD59-A6C34878D82A}">
                    <a16:rowId xmlns:a16="http://schemas.microsoft.com/office/drawing/2014/main" val="10001"/>
                  </a:ext>
                </a:extLst>
              </a:tr>
              <a:tr h="370840">
                <a:tc>
                  <a:txBody>
                    <a:bodyPr/>
                    <a:lstStyle/>
                    <a:p>
                      <a:pPr marL="0" indent="0" algn="ctr">
                        <a:buNone/>
                      </a:pPr>
                      <a:r>
                        <a:rPr lang="ja-JP" altLang="en-US" dirty="0"/>
                        <a:t>社会学への招待</a:t>
                      </a:r>
                      <a:endParaRPr lang="en-US" altLang="ja-JP" dirty="0"/>
                    </a:p>
                  </a:txBody>
                  <a:tcPr/>
                </a:tc>
                <a:tc>
                  <a:txBody>
                    <a:bodyPr/>
                    <a:lstStyle/>
                    <a:p>
                      <a:pPr algn="ctr"/>
                      <a:r>
                        <a:rPr kumimoji="1" lang="ja-JP" altLang="en-US" dirty="0"/>
                        <a:t>火１</a:t>
                      </a:r>
                    </a:p>
                  </a:txBody>
                  <a:tcPr/>
                </a:tc>
                <a:extLst>
                  <a:ext uri="{0D108BD9-81ED-4DB2-BD59-A6C34878D82A}">
                    <a16:rowId xmlns:a16="http://schemas.microsoft.com/office/drawing/2014/main" val="10002"/>
                  </a:ext>
                </a:extLst>
              </a:tr>
              <a:tr h="370840">
                <a:tc>
                  <a:txBody>
                    <a:bodyPr/>
                    <a:lstStyle/>
                    <a:p>
                      <a:pPr marL="0" indent="0" algn="ctr">
                        <a:buNone/>
                      </a:pPr>
                      <a:r>
                        <a:rPr lang="ja-JP" altLang="en-US" sz="1800" dirty="0"/>
                        <a:t>ライティング実習</a:t>
                      </a:r>
                      <a:r>
                        <a:rPr lang="en-US" altLang="ja-JP" sz="1800" dirty="0" err="1"/>
                        <a:t>ⅠA</a:t>
                      </a:r>
                      <a:endParaRPr lang="en-US" altLang="ja-JP"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木２　または　火２</a:t>
                      </a:r>
                    </a:p>
                  </a:txBody>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440301949"/>
              </p:ext>
            </p:extLst>
          </p:nvPr>
        </p:nvGraphicFramePr>
        <p:xfrm>
          <a:off x="1371600" y="2267017"/>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金２</a:t>
                      </a: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a:t>
                      </a:r>
                      <a:r>
                        <a:rPr lang="en-US" altLang="ja-JP" dirty="0"/>
                        <a:t>1</a:t>
                      </a:r>
                      <a:r>
                        <a:rPr lang="ja-JP" altLang="en-US" dirty="0"/>
                        <a:t>（</a:t>
                      </a:r>
                      <a:r>
                        <a:rPr lang="en-US" altLang="ja-JP" dirty="0"/>
                        <a:t>A</a:t>
                      </a:r>
                      <a:r>
                        <a:rPr lang="ja-JP" altLang="en-US" dirty="0"/>
                        <a:t>）</a:t>
                      </a:r>
                      <a:endParaRPr lang="en-US" altLang="ja-JP" dirty="0"/>
                    </a:p>
                  </a:txBody>
                  <a:tcPr/>
                </a:tc>
                <a:tc>
                  <a:txBody>
                    <a:bodyPr/>
                    <a:lstStyle/>
                    <a:p>
                      <a:pPr algn="ctr"/>
                      <a:r>
                        <a:rPr kumimoji="1" lang="ja-JP" altLang="en-US" dirty="0"/>
                        <a:t>火３</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英語総合</a:t>
                      </a:r>
                      <a:r>
                        <a:rPr lang="en-US" altLang="ja-JP" dirty="0"/>
                        <a:t>1</a:t>
                      </a:r>
                      <a:r>
                        <a:rPr lang="ja-JP" altLang="en-US" dirty="0"/>
                        <a:t>（</a:t>
                      </a:r>
                      <a:r>
                        <a:rPr lang="en-US" altLang="ja-JP" dirty="0"/>
                        <a:t>B</a:t>
                      </a:r>
                      <a:r>
                        <a:rPr lang="ja-JP" altLang="en-US" dirty="0"/>
                        <a:t>）</a:t>
                      </a:r>
                    </a:p>
                  </a:txBody>
                  <a:tcPr/>
                </a:tc>
                <a:tc>
                  <a:txBody>
                    <a:bodyPr/>
                    <a:lstStyle/>
                    <a:p>
                      <a:pPr algn="ctr"/>
                      <a:r>
                        <a:rPr kumimoji="1" lang="ja-JP" altLang="en-US" dirty="0"/>
                        <a:t>金３</a:t>
                      </a:r>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スポーツ技術学</a:t>
                      </a:r>
                      <a:r>
                        <a:rPr kumimoji="1" lang="en-US" altLang="ja-JP" dirty="0"/>
                        <a:t>A</a:t>
                      </a:r>
                    </a:p>
                  </a:txBody>
                  <a:tcPr/>
                </a:tc>
                <a:tc>
                  <a:txBody>
                    <a:bodyPr/>
                    <a:lstStyle/>
                    <a:p>
                      <a:pPr algn="ctr"/>
                      <a:r>
                        <a:rPr kumimoji="1" lang="ja-JP" altLang="en-US" dirty="0"/>
                        <a:t>金１</a:t>
                      </a:r>
                    </a:p>
                  </a:txBody>
                  <a:tcPr/>
                </a:tc>
                <a:extLst>
                  <a:ext uri="{0D108BD9-81ED-4DB2-BD59-A6C34878D82A}">
                    <a16:rowId xmlns:a16="http://schemas.microsoft.com/office/drawing/2014/main" val="10005"/>
                  </a:ext>
                </a:extLst>
              </a:tr>
            </a:tbl>
          </a:graphicData>
        </a:graphic>
      </p:graphicFrame>
      <p:sp>
        <p:nvSpPr>
          <p:cNvPr id="7" name="正方形/長方形 6"/>
          <p:cNvSpPr/>
          <p:nvPr/>
        </p:nvSpPr>
        <p:spPr>
          <a:xfrm>
            <a:off x="4847771" y="5261318"/>
            <a:ext cx="551543" cy="1170075"/>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421292" y="5261317"/>
            <a:ext cx="551543" cy="1170075"/>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610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時間割を作成１（社会）</a:t>
            </a:r>
            <a:br>
              <a:rPr kumimoji="1" lang="en-US" altLang="ja-JP" dirty="0"/>
            </a:br>
            <a:r>
              <a:rPr kumimoji="1" lang="ja-JP" altLang="en-US" dirty="0"/>
              <a:t>～</a:t>
            </a:r>
            <a:r>
              <a:rPr kumimoji="1" lang="ja-JP" altLang="en-US" sz="3200" dirty="0"/>
              <a:t>必修科目を入れる～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19</a:t>
            </a:fld>
            <a:endParaRPr lang="en-US" dirty="0"/>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2732554556"/>
              </p:ext>
            </p:extLst>
          </p:nvPr>
        </p:nvGraphicFramePr>
        <p:xfrm>
          <a:off x="679269" y="1945453"/>
          <a:ext cx="7759339" cy="4026525"/>
        </p:xfrm>
        <a:graphic>
          <a:graphicData uri="http://schemas.openxmlformats.org/presentationml/2006/ole">
            <mc:AlternateContent xmlns:mc="http://schemas.openxmlformats.org/markup-compatibility/2006">
              <mc:Choice xmlns:v="urn:schemas-microsoft-com:vml" Requires="v">
                <p:oleObj spid="_x0000_s5340"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269" y="1945453"/>
                        <a:ext cx="7759339" cy="4026525"/>
                      </a:xfrm>
                      <a:prstGeom prst="rect">
                        <a:avLst/>
                      </a:prstGeom>
                    </p:spPr>
                  </p:pic>
                </p:oleObj>
              </mc:Fallback>
            </mc:AlternateContent>
          </a:graphicData>
        </a:graphic>
      </p:graphicFrame>
      <p:sp>
        <p:nvSpPr>
          <p:cNvPr id="22" name="正方形/長方形 21"/>
          <p:cNvSpPr/>
          <p:nvPr/>
        </p:nvSpPr>
        <p:spPr>
          <a:xfrm>
            <a:off x="6300193" y="3324498"/>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仏教の</a:t>
            </a:r>
            <a:endParaRPr kumimoji="1" lang="en-US" altLang="ja-JP" sz="1400" b="1" dirty="0">
              <a:solidFill>
                <a:schemeClr val="tx1"/>
              </a:solidFill>
            </a:endParaRPr>
          </a:p>
          <a:p>
            <a:r>
              <a:rPr kumimoji="1" lang="ja-JP" altLang="en-US" sz="1400" b="1" dirty="0">
                <a:solidFill>
                  <a:schemeClr val="tx1"/>
                </a:solidFill>
              </a:rPr>
              <a:t>思想Ａ　②</a:t>
            </a:r>
          </a:p>
        </p:txBody>
      </p:sp>
      <p:sp>
        <p:nvSpPr>
          <p:cNvPr id="23" name="正方形/長方形 22"/>
          <p:cNvSpPr/>
          <p:nvPr/>
        </p:nvSpPr>
        <p:spPr>
          <a:xfrm>
            <a:off x="6291023" y="2684415"/>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スポーツ</a:t>
            </a:r>
            <a:endParaRPr kumimoji="1" lang="en-US" altLang="ja-JP" sz="1400" b="1" dirty="0">
              <a:solidFill>
                <a:schemeClr val="tx1"/>
              </a:solidFill>
            </a:endParaRPr>
          </a:p>
          <a:p>
            <a:r>
              <a:rPr kumimoji="1" lang="ja-JP" altLang="en-US" sz="1400" b="1" dirty="0">
                <a:solidFill>
                  <a:schemeClr val="tx1"/>
                </a:solidFill>
              </a:rPr>
              <a:t>技術学Ａ　①</a:t>
            </a:r>
          </a:p>
        </p:txBody>
      </p:sp>
      <p:sp>
        <p:nvSpPr>
          <p:cNvPr id="24" name="正方形/長方形 23"/>
          <p:cNvSpPr/>
          <p:nvPr/>
        </p:nvSpPr>
        <p:spPr>
          <a:xfrm>
            <a:off x="2964811"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solidFill>
                  <a:schemeClr val="tx1"/>
                </a:solidFill>
              </a:rPr>
              <a:t>英語総合</a:t>
            </a:r>
            <a:r>
              <a:rPr kumimoji="1" lang="en-US" altLang="ja-JP" sz="1400" b="1" dirty="0">
                <a:solidFill>
                  <a:schemeClr val="tx1"/>
                </a:solidFill>
              </a:rPr>
              <a:t>1(</a:t>
            </a:r>
            <a:r>
              <a:rPr kumimoji="1" lang="ja-JP" altLang="en-US" sz="1400" b="1" dirty="0">
                <a:solidFill>
                  <a:schemeClr val="tx1"/>
                </a:solidFill>
              </a:rPr>
              <a:t>Ａ</a:t>
            </a:r>
            <a:r>
              <a:rPr kumimoji="1" lang="en-US" altLang="ja-JP" sz="1400" b="1" dirty="0">
                <a:solidFill>
                  <a:schemeClr val="tx1"/>
                </a:solidFill>
              </a:rPr>
              <a:t>)</a:t>
            </a:r>
            <a:r>
              <a:rPr kumimoji="1" lang="ja-JP" altLang="en-US" sz="1400" b="1" dirty="0">
                <a:solidFill>
                  <a:schemeClr val="tx1"/>
                </a:solidFill>
              </a:rPr>
              <a:t>　①</a:t>
            </a:r>
          </a:p>
        </p:txBody>
      </p:sp>
      <p:sp>
        <p:nvSpPr>
          <p:cNvPr id="25" name="正方形/長方形 24"/>
          <p:cNvSpPr/>
          <p:nvPr/>
        </p:nvSpPr>
        <p:spPr>
          <a:xfrm>
            <a:off x="6245993"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solidFill>
                  <a:schemeClr val="tx1"/>
                </a:solidFill>
              </a:rPr>
              <a:t>英語総合</a:t>
            </a:r>
            <a:r>
              <a:rPr kumimoji="1" lang="en-US" altLang="ja-JP" sz="1400" b="1" dirty="0">
                <a:solidFill>
                  <a:schemeClr val="tx1"/>
                </a:solidFill>
              </a:rPr>
              <a:t>1(</a:t>
            </a:r>
            <a:r>
              <a:rPr kumimoji="1" lang="ja-JP" altLang="en-US" sz="1400" b="1" dirty="0">
                <a:solidFill>
                  <a:schemeClr val="tx1"/>
                </a:solidFill>
              </a:rPr>
              <a:t>Ｂ</a:t>
            </a:r>
            <a:r>
              <a:rPr kumimoji="1" lang="en-US" altLang="ja-JP" sz="1400" b="1" dirty="0">
                <a:solidFill>
                  <a:schemeClr val="tx1"/>
                </a:solidFill>
              </a:rPr>
              <a:t>)</a:t>
            </a:r>
            <a:r>
              <a:rPr kumimoji="1" lang="ja-JP" altLang="en-US" sz="1400" b="1" dirty="0">
                <a:solidFill>
                  <a:schemeClr val="tx1"/>
                </a:solidFill>
              </a:rPr>
              <a:t>　①</a:t>
            </a:r>
          </a:p>
        </p:txBody>
      </p:sp>
      <p:sp>
        <p:nvSpPr>
          <p:cNvPr id="27" name="正方形/長方形 26"/>
          <p:cNvSpPr/>
          <p:nvPr/>
        </p:nvSpPr>
        <p:spPr>
          <a:xfrm>
            <a:off x="2964811" y="2634343"/>
            <a:ext cx="1084216" cy="6444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chemeClr val="tx1"/>
                </a:solidFill>
              </a:rPr>
              <a:t>社会学への招待　②</a:t>
            </a:r>
            <a:endParaRPr kumimoji="1" lang="en-US" altLang="ja-JP" sz="1400" b="1" dirty="0">
              <a:solidFill>
                <a:schemeClr val="tx1"/>
              </a:solidFill>
            </a:endParaRPr>
          </a:p>
        </p:txBody>
      </p:sp>
      <p:sp>
        <p:nvSpPr>
          <p:cNvPr id="28" name="正方形/長方形 27"/>
          <p:cNvSpPr/>
          <p:nvPr/>
        </p:nvSpPr>
        <p:spPr>
          <a:xfrm>
            <a:off x="2910611" y="3261359"/>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rgbClr val="FF0000"/>
                </a:solidFill>
              </a:rPr>
              <a:t>社会学入門演習　②</a:t>
            </a:r>
          </a:p>
        </p:txBody>
      </p:sp>
      <p:sp>
        <p:nvSpPr>
          <p:cNvPr id="29" name="正方形/長方形 28"/>
          <p:cNvSpPr/>
          <p:nvPr/>
        </p:nvSpPr>
        <p:spPr>
          <a:xfrm>
            <a:off x="5129809" y="3393436"/>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rgbClr val="FF0000"/>
                </a:solidFill>
              </a:rPr>
              <a:t>ライティング実習</a:t>
            </a:r>
            <a:r>
              <a:rPr kumimoji="1" lang="en-US" altLang="ja-JP" sz="1400" b="1" dirty="0">
                <a:solidFill>
                  <a:srgbClr val="FF0000"/>
                </a:solidFill>
              </a:rPr>
              <a:t>Ⅰ</a:t>
            </a:r>
            <a:r>
              <a:rPr kumimoji="1" lang="ja-JP" altLang="en-US" sz="1400" b="1" dirty="0">
                <a:solidFill>
                  <a:srgbClr val="FF0000"/>
                </a:solidFill>
              </a:rPr>
              <a:t>Ａ　①</a:t>
            </a:r>
          </a:p>
        </p:txBody>
      </p:sp>
      <p:sp>
        <p:nvSpPr>
          <p:cNvPr id="21" name="左右矢印 20"/>
          <p:cNvSpPr/>
          <p:nvPr/>
        </p:nvSpPr>
        <p:spPr>
          <a:xfrm>
            <a:off x="3940629" y="3512457"/>
            <a:ext cx="1189179" cy="237307"/>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40630" y="3780843"/>
            <a:ext cx="1937656" cy="1077218"/>
          </a:xfrm>
          <a:prstGeom prst="rect">
            <a:avLst/>
          </a:prstGeom>
          <a:noFill/>
        </p:spPr>
        <p:txBody>
          <a:bodyPr wrap="square" rtlCol="0">
            <a:spAutoFit/>
          </a:bodyPr>
          <a:lstStyle/>
          <a:p>
            <a:r>
              <a:rPr kumimoji="1" lang="ja-JP" altLang="en-US" sz="3200" dirty="0">
                <a:solidFill>
                  <a:srgbClr val="FF0000"/>
                </a:solidFill>
              </a:rPr>
              <a:t>クラスに</a:t>
            </a:r>
            <a:endParaRPr kumimoji="1" lang="en-US" altLang="ja-JP" sz="3200" dirty="0">
              <a:solidFill>
                <a:srgbClr val="FF0000"/>
              </a:solidFill>
            </a:endParaRPr>
          </a:p>
          <a:p>
            <a:r>
              <a:rPr kumimoji="1" lang="ja-JP" altLang="en-US" sz="3200" dirty="0">
                <a:solidFill>
                  <a:srgbClr val="FF0000"/>
                </a:solidFill>
              </a:rPr>
              <a:t>注意！</a:t>
            </a:r>
          </a:p>
        </p:txBody>
      </p:sp>
    </p:spTree>
    <p:extLst>
      <p:ext uri="{BB962C8B-B14F-4D97-AF65-F5344CB8AC3E}">
        <p14:creationId xmlns:p14="http://schemas.microsoft.com/office/powerpoint/2010/main" val="338428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4870165" cy="584775"/>
          </a:xfrm>
          <a:prstGeom prst="rect">
            <a:avLst/>
          </a:prstGeom>
          <a:noFill/>
        </p:spPr>
        <p:txBody>
          <a:bodyPr wrap="square" rtlCol="0">
            <a:spAutoFit/>
          </a:bodyPr>
          <a:lstStyle/>
          <a:p>
            <a:r>
              <a:rPr kumimoji="1" lang="ja-JP" altLang="en-US" sz="3200" dirty="0"/>
              <a:t>卒業までの道</a:t>
            </a:r>
            <a:r>
              <a:rPr kumimoji="1" lang="ja-JP" altLang="en-US" sz="3200" dirty="0" err="1"/>
              <a:t>すじ</a:t>
            </a:r>
            <a:endParaRPr kumimoji="1" lang="en-US" altLang="ja-JP" sz="3200"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dirty="0"/>
          </a:p>
        </p:txBody>
      </p:sp>
      <p:sp>
        <p:nvSpPr>
          <p:cNvPr id="7" name="正方形/長方形 6">
            <a:extLst>
              <a:ext uri="{FF2B5EF4-FFF2-40B4-BE49-F238E27FC236}">
                <a16:creationId xmlns:a16="http://schemas.microsoft.com/office/drawing/2014/main" id="{C05C34F7-C24D-4D23-80F4-C342DC4B694D}"/>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dirty="0">
                <a:hlinkClick r:id="rId5"/>
              </a:rPr>
              <a:t>https://monkey.fks.ryukoku.ac.jp/~kyoga/rishu/pdf/01/2018/C2018youkou20180315_sociology.pdf</a:t>
            </a:r>
            <a:endParaRPr lang="en-US" altLang="ja-JP" dirty="0">
              <a:hlinkClick r:id="rId4"/>
            </a:endParaRPr>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lang="ja-JP" altLang="en-US" sz="2800" dirty="0"/>
              <a:t>第</a:t>
            </a:r>
            <a:r>
              <a:rPr lang="en-US" altLang="ja-JP" sz="2800" dirty="0"/>
              <a:t>1</a:t>
            </a:r>
            <a:r>
              <a:rPr lang="ja-JP" altLang="en-US" sz="2800" dirty="0"/>
              <a:t>学年第</a:t>
            </a:r>
            <a:r>
              <a:rPr lang="en-US" altLang="ja-JP" sz="2800" dirty="0"/>
              <a:t>1</a:t>
            </a:r>
            <a:r>
              <a:rPr lang="ja-JP" altLang="en-US" sz="2800" dirty="0"/>
              <a:t>学期（</a:t>
            </a:r>
            <a:r>
              <a:rPr kumimoji="1" lang="ja-JP" altLang="en-US" sz="2800" dirty="0"/>
              <a:t>第１セメスター）配当の</a:t>
            </a:r>
            <a:endParaRPr kumimoji="1" lang="en-US" altLang="ja-JP" sz="2800" dirty="0"/>
          </a:p>
          <a:p>
            <a:pPr marL="0" indent="0">
              <a:buNone/>
            </a:pPr>
            <a:r>
              <a:rPr kumimoji="1" lang="ja-JP" altLang="en-US" sz="2800" dirty="0"/>
              <a:t>  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初修外国語</a:t>
            </a:r>
            <a:r>
              <a:rPr lang="en-US" altLang="ja-JP" dirty="0"/>
              <a:t>Ⅰ</a:t>
            </a:r>
            <a:r>
              <a:rPr lang="ja-JP" altLang="en-US" dirty="0"/>
              <a:t>Ａ </a:t>
            </a:r>
            <a:r>
              <a:rPr lang="en-US" altLang="ja-JP" dirty="0"/>
              <a:t>1</a:t>
            </a:r>
            <a:r>
              <a:rPr lang="ja-JP" altLang="en-US" dirty="0"/>
              <a:t>単位</a:t>
            </a:r>
            <a:endParaRPr lang="en-US" altLang="ja-JP" dirty="0"/>
          </a:p>
          <a:p>
            <a:pPr marL="0" indent="0">
              <a:buNone/>
            </a:pPr>
            <a:r>
              <a:rPr lang="ja-JP" altLang="en-US" dirty="0"/>
              <a:t>　　　　　　　　 人文科学系基幹科目　指定の科目のうち１科目</a:t>
            </a:r>
            <a:endParaRPr lang="en-US" altLang="ja-JP" dirty="0"/>
          </a:p>
          <a:p>
            <a:pPr marL="0" indent="0">
              <a:buNone/>
            </a:pPr>
            <a:r>
              <a:rPr lang="ja-JP" altLang="en-US" dirty="0"/>
              <a:t>　　　　　　　　 社会科学系基幹科目　指定の科目のうち１科目</a:t>
            </a:r>
            <a:endParaRPr lang="en-US" altLang="ja-JP" dirty="0"/>
          </a:p>
          <a:p>
            <a:pPr marL="0" indent="0">
              <a:buNone/>
            </a:pPr>
            <a:r>
              <a:rPr lang="ja-JP" altLang="en-US" dirty="0"/>
              <a:t>　　　　　　　　 自然科学系基幹科目　指定の科目のうち１科目</a:t>
            </a:r>
            <a:endParaRPr lang="en-US" altLang="ja-JP" dirty="0"/>
          </a:p>
          <a:p>
            <a:pPr marL="0" indent="0">
              <a:buNone/>
            </a:pPr>
            <a:r>
              <a:rPr lang="en-US" altLang="ja-JP" dirty="0"/>
              <a:t>【</a:t>
            </a:r>
            <a:r>
              <a:rPr lang="ja-JP" altLang="en-US" dirty="0"/>
              <a:t>専攻科目</a:t>
            </a:r>
            <a:r>
              <a:rPr lang="en-US" altLang="ja-JP" dirty="0"/>
              <a:t>】</a:t>
            </a:r>
            <a:r>
              <a:rPr lang="ja-JP" altLang="en-US" dirty="0"/>
              <a:t>　　なし</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20</a:t>
            </a:fld>
            <a:endParaRPr lang="en-US"/>
          </a:p>
        </p:txBody>
      </p:sp>
      <p:sp>
        <p:nvSpPr>
          <p:cNvPr id="6" name="正方形/長方形 5"/>
          <p:cNvSpPr/>
          <p:nvPr/>
        </p:nvSpPr>
        <p:spPr>
          <a:xfrm>
            <a:off x="5325932" y="3235800"/>
            <a:ext cx="2043953" cy="51098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水</a:t>
            </a:r>
            <a:r>
              <a:rPr kumimoji="1" lang="en-US" altLang="ja-JP" dirty="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283020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時間割を作成２（社会）</a:t>
            </a:r>
            <a:br>
              <a:rPr kumimoji="1" lang="en-US" altLang="ja-JP" dirty="0"/>
            </a:br>
            <a:r>
              <a:rPr kumimoji="1" lang="ja-JP" altLang="en-US" dirty="0"/>
              <a:t>～選択必修</a:t>
            </a:r>
            <a:r>
              <a:rPr kumimoji="1" lang="ja-JP" altLang="en-US" sz="3200" dirty="0"/>
              <a:t>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21</a:t>
            </a:fld>
            <a:endParaRPr lang="en-US" dirty="0"/>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2554992329"/>
              </p:ext>
            </p:extLst>
          </p:nvPr>
        </p:nvGraphicFramePr>
        <p:xfrm>
          <a:off x="679269" y="1945453"/>
          <a:ext cx="7759339" cy="4026525"/>
        </p:xfrm>
        <a:graphic>
          <a:graphicData uri="http://schemas.openxmlformats.org/presentationml/2006/ole">
            <mc:AlternateContent xmlns:mc="http://schemas.openxmlformats.org/markup-compatibility/2006">
              <mc:Choice xmlns:v="urn:schemas-microsoft-com:vml" Requires="v">
                <p:oleObj spid="_x0000_s6238"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269" y="1945453"/>
                        <a:ext cx="7759339" cy="4026525"/>
                      </a:xfrm>
                      <a:prstGeom prst="rect">
                        <a:avLst/>
                      </a:prstGeom>
                    </p:spPr>
                  </p:pic>
                </p:oleObj>
              </mc:Fallback>
            </mc:AlternateContent>
          </a:graphicData>
        </a:graphic>
      </p:graphicFrame>
      <p:sp>
        <p:nvSpPr>
          <p:cNvPr id="22" name="正方形/長方形 21"/>
          <p:cNvSpPr/>
          <p:nvPr/>
        </p:nvSpPr>
        <p:spPr>
          <a:xfrm>
            <a:off x="6300193" y="3324498"/>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仏教の</a:t>
            </a:r>
            <a:endParaRPr kumimoji="1" lang="en-US" altLang="ja-JP" sz="1200" dirty="0">
              <a:solidFill>
                <a:schemeClr val="tx1"/>
              </a:solidFill>
            </a:endParaRPr>
          </a:p>
          <a:p>
            <a:r>
              <a:rPr kumimoji="1" lang="ja-JP" altLang="en-US" sz="1200" dirty="0">
                <a:solidFill>
                  <a:schemeClr val="tx1"/>
                </a:solidFill>
              </a:rPr>
              <a:t>思想Ａ　②</a:t>
            </a:r>
            <a:endParaRPr kumimoji="1" lang="ja-JP" altLang="en-US" sz="1400" dirty="0">
              <a:solidFill>
                <a:schemeClr val="tx1"/>
              </a:solidFill>
            </a:endParaRPr>
          </a:p>
        </p:txBody>
      </p:sp>
      <p:sp>
        <p:nvSpPr>
          <p:cNvPr id="23" name="正方形/長方形 22"/>
          <p:cNvSpPr/>
          <p:nvPr/>
        </p:nvSpPr>
        <p:spPr>
          <a:xfrm>
            <a:off x="6214025" y="2684415"/>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スポーツ</a:t>
            </a:r>
            <a:endParaRPr kumimoji="1" lang="en-US" altLang="ja-JP" sz="1200" dirty="0">
              <a:solidFill>
                <a:schemeClr val="tx1"/>
              </a:solidFill>
            </a:endParaRPr>
          </a:p>
          <a:p>
            <a:r>
              <a:rPr kumimoji="1" lang="ja-JP" altLang="en-US" sz="1200" dirty="0">
                <a:solidFill>
                  <a:schemeClr val="tx1"/>
                </a:solidFill>
              </a:rPr>
              <a:t>技術学Ａ　①</a:t>
            </a:r>
          </a:p>
        </p:txBody>
      </p:sp>
      <p:sp>
        <p:nvSpPr>
          <p:cNvPr id="24" name="正方形/長方形 23"/>
          <p:cNvSpPr/>
          <p:nvPr/>
        </p:nvSpPr>
        <p:spPr>
          <a:xfrm>
            <a:off x="2964811"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Ａ</a:t>
            </a:r>
            <a:r>
              <a:rPr kumimoji="1" lang="en-US" altLang="ja-JP" sz="1200" dirty="0">
                <a:solidFill>
                  <a:schemeClr val="tx1"/>
                </a:solidFill>
              </a:rPr>
              <a:t>)</a:t>
            </a:r>
            <a:r>
              <a:rPr kumimoji="1" lang="ja-JP" altLang="en-US" sz="1200" dirty="0">
                <a:solidFill>
                  <a:schemeClr val="tx1"/>
                </a:solidFill>
              </a:rPr>
              <a:t>　①</a:t>
            </a:r>
          </a:p>
        </p:txBody>
      </p:sp>
      <p:sp>
        <p:nvSpPr>
          <p:cNvPr id="25" name="正方形/長方形 24"/>
          <p:cNvSpPr/>
          <p:nvPr/>
        </p:nvSpPr>
        <p:spPr>
          <a:xfrm>
            <a:off x="6245993"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Ｂ</a:t>
            </a:r>
            <a:r>
              <a:rPr kumimoji="1" lang="en-US" altLang="ja-JP" sz="1200" dirty="0">
                <a:solidFill>
                  <a:schemeClr val="tx1"/>
                </a:solidFill>
              </a:rPr>
              <a:t>)</a:t>
            </a:r>
            <a:r>
              <a:rPr kumimoji="1" lang="ja-JP" altLang="en-US" sz="1200" dirty="0">
                <a:solidFill>
                  <a:schemeClr val="tx1"/>
                </a:solidFill>
              </a:rPr>
              <a:t>　①</a:t>
            </a:r>
          </a:p>
        </p:txBody>
      </p:sp>
      <p:sp>
        <p:nvSpPr>
          <p:cNvPr id="26" name="正方形/長方形 25"/>
          <p:cNvSpPr/>
          <p:nvPr/>
        </p:nvSpPr>
        <p:spPr>
          <a:xfrm>
            <a:off x="4049027" y="3281676"/>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solidFill>
                  <a:srgbClr val="FF0000"/>
                </a:solidFill>
              </a:rPr>
              <a:t>初修外国語</a:t>
            </a:r>
            <a:endParaRPr kumimoji="1" lang="en-US" altLang="ja-JP" sz="1400" b="1" dirty="0">
              <a:solidFill>
                <a:srgbClr val="FF0000"/>
              </a:solidFill>
            </a:endParaRPr>
          </a:p>
          <a:p>
            <a:r>
              <a:rPr kumimoji="1" lang="en-US" altLang="ja-JP" sz="1400" b="1" dirty="0">
                <a:solidFill>
                  <a:srgbClr val="FF0000"/>
                </a:solidFill>
              </a:rPr>
              <a:t>Ⅰ</a:t>
            </a:r>
            <a:r>
              <a:rPr kumimoji="1" lang="ja-JP" altLang="en-US" sz="1400" b="1" dirty="0">
                <a:solidFill>
                  <a:srgbClr val="FF0000"/>
                </a:solidFill>
              </a:rPr>
              <a:t>Ａ　①</a:t>
            </a:r>
          </a:p>
        </p:txBody>
      </p:sp>
      <p:sp>
        <p:nvSpPr>
          <p:cNvPr id="27" name="正方形/長方形 26"/>
          <p:cNvSpPr/>
          <p:nvPr/>
        </p:nvSpPr>
        <p:spPr>
          <a:xfrm>
            <a:off x="2964811" y="2634343"/>
            <a:ext cx="1084216" cy="6444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社会学への招待　②</a:t>
            </a:r>
            <a:endParaRPr kumimoji="1" lang="en-US" altLang="ja-JP" sz="1200" dirty="0">
              <a:solidFill>
                <a:schemeClr val="tx1"/>
              </a:solidFill>
            </a:endParaRPr>
          </a:p>
        </p:txBody>
      </p:sp>
      <p:sp>
        <p:nvSpPr>
          <p:cNvPr id="28" name="正方形/長方形 27"/>
          <p:cNvSpPr/>
          <p:nvPr/>
        </p:nvSpPr>
        <p:spPr>
          <a:xfrm>
            <a:off x="2910611" y="3261359"/>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社会学入門演習　②</a:t>
            </a:r>
          </a:p>
        </p:txBody>
      </p:sp>
      <p:sp>
        <p:nvSpPr>
          <p:cNvPr id="29" name="正方形/長方形 28"/>
          <p:cNvSpPr/>
          <p:nvPr/>
        </p:nvSpPr>
        <p:spPr>
          <a:xfrm>
            <a:off x="5129809" y="3393436"/>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ライティング実習</a:t>
            </a:r>
            <a:r>
              <a:rPr kumimoji="1" lang="en-US" altLang="ja-JP" sz="1200" dirty="0">
                <a:solidFill>
                  <a:srgbClr val="0033CC"/>
                </a:solidFill>
              </a:rPr>
              <a:t>Ⅰ</a:t>
            </a:r>
            <a:r>
              <a:rPr kumimoji="1" lang="ja-JP" altLang="en-US" sz="1200" dirty="0">
                <a:solidFill>
                  <a:srgbClr val="0033CC"/>
                </a:solidFill>
              </a:rPr>
              <a:t>Ａ　①</a:t>
            </a:r>
          </a:p>
        </p:txBody>
      </p:sp>
    </p:spTree>
    <p:extLst>
      <p:ext uri="{BB962C8B-B14F-4D97-AF65-F5344CB8AC3E}">
        <p14:creationId xmlns:p14="http://schemas.microsoft.com/office/powerpoint/2010/main" val="278447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22</a:t>
            </a:fld>
            <a:endParaRPr lang="en-US"/>
          </a:p>
        </p:txBody>
      </p:sp>
      <p:sp>
        <p:nvSpPr>
          <p:cNvPr id="7" name="正方形/長方形 6">
            <a:extLst>
              <a:ext uri="{FF2B5EF4-FFF2-40B4-BE49-F238E27FC236}">
                <a16:creationId xmlns:a16="http://schemas.microsoft.com/office/drawing/2014/main" id="{EE3BA87E-4314-41C3-9E47-8FCA8384F2AA}"/>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408116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100434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918741"/>
            <a:ext cx="8506919" cy="4683673"/>
          </a:xfrm>
        </p:spPr>
        <p:txBody>
          <a:bodyPr>
            <a:normAutofit/>
          </a:bodyPr>
          <a:lstStyle/>
          <a:p>
            <a:r>
              <a:rPr kumimoji="1" lang="ja-JP" altLang="en-US" sz="2800" dirty="0"/>
              <a:t>卒業単位に含まれないものもある</a:t>
            </a:r>
            <a:endParaRPr kumimoji="1" lang="en-US" altLang="ja-JP" sz="2800" dirty="0"/>
          </a:p>
          <a:p>
            <a:pPr marL="0" lvl="0" indent="0">
              <a:buClr>
                <a:srgbClr val="990000"/>
              </a:buClr>
              <a:buNone/>
            </a:pPr>
            <a:r>
              <a:rPr lang="ja-JP" altLang="en-US" sz="2400" dirty="0">
                <a:solidFill>
                  <a:srgbClr val="333333"/>
                </a:solidFill>
              </a:rPr>
              <a:t>　＝随意科目←履修制限（上限</a:t>
            </a:r>
            <a:r>
              <a:rPr lang="en-US" altLang="ja-JP" sz="2400" dirty="0">
                <a:solidFill>
                  <a:srgbClr val="333333"/>
                </a:solidFill>
              </a:rPr>
              <a:t>24</a:t>
            </a:r>
            <a:r>
              <a:rPr lang="ja-JP" altLang="en-US" sz="2400" dirty="0">
                <a:solidFill>
                  <a:srgbClr val="333333"/>
                </a:solidFill>
              </a:rPr>
              <a:t>単位）には含まれない</a:t>
            </a:r>
            <a:endParaRPr lang="en-US" altLang="ja-JP" sz="2400" dirty="0">
              <a:solidFill>
                <a:srgbClr val="333333"/>
              </a:solidFill>
            </a:endParaRPr>
          </a:p>
          <a:p>
            <a:r>
              <a:rPr lang="ja-JP" altLang="en-US" sz="2800" dirty="0"/>
              <a:t>第</a:t>
            </a:r>
            <a:r>
              <a:rPr lang="en-US" altLang="ja-JP" sz="2800" dirty="0"/>
              <a:t>1</a:t>
            </a:r>
            <a:r>
              <a:rPr lang="ja-JP" altLang="en-US" sz="2800" dirty="0"/>
              <a:t>学年第</a:t>
            </a:r>
            <a:r>
              <a:rPr lang="en-US" altLang="ja-JP" sz="2800" dirty="0"/>
              <a:t>1</a:t>
            </a:r>
            <a:r>
              <a:rPr lang="ja-JP" altLang="en-US" sz="2800" dirty="0"/>
              <a:t>学期（第</a:t>
            </a:r>
            <a:r>
              <a:rPr lang="en-US" altLang="ja-JP" sz="2800" dirty="0"/>
              <a:t>1</a:t>
            </a:r>
            <a:r>
              <a:rPr lang="ja-JP" altLang="en-US" sz="2800" dirty="0"/>
              <a:t>セメスター）開講の関連科目</a:t>
            </a:r>
            <a:endParaRPr lang="en-US" altLang="ja-JP" sz="2800" dirty="0"/>
          </a:p>
          <a:p>
            <a:pPr marL="0" indent="0">
              <a:buNone/>
            </a:pPr>
            <a:r>
              <a:rPr lang="en-US" altLang="ja-JP" dirty="0"/>
              <a:t> 【</a:t>
            </a:r>
            <a:r>
              <a:rPr lang="ja-JP" altLang="en-US" dirty="0"/>
              <a:t>必修</a:t>
            </a:r>
            <a:r>
              <a:rPr lang="en-US" altLang="ja-JP" dirty="0"/>
              <a:t>】</a:t>
            </a:r>
            <a:r>
              <a:rPr lang="ja-JP" altLang="en-US" dirty="0"/>
              <a:t>英語総合</a:t>
            </a:r>
            <a:r>
              <a:rPr lang="en-US" altLang="ja-JP" dirty="0"/>
              <a:t>1(A)</a:t>
            </a:r>
            <a:r>
              <a:rPr lang="ja-JP" altLang="en-US" dirty="0"/>
              <a:t>・</a:t>
            </a:r>
            <a:r>
              <a:rPr lang="en-US" altLang="ja-JP" dirty="0"/>
              <a:t>1(</a:t>
            </a:r>
            <a:r>
              <a:rPr lang="ja-JP" altLang="en-US" dirty="0"/>
              <a:t>Ｂ</a:t>
            </a:r>
            <a:r>
              <a:rPr lang="en-US" altLang="ja-JP" dirty="0"/>
              <a:t>)</a:t>
            </a:r>
            <a:r>
              <a:rPr lang="ja-JP" altLang="en-US" dirty="0" err="1"/>
              <a:t>、</a:t>
            </a:r>
            <a:r>
              <a:rPr lang="ja-JP" altLang="en-US" dirty="0"/>
              <a:t>初修外国語</a:t>
            </a:r>
            <a:r>
              <a:rPr lang="en-US" altLang="ja-JP" dirty="0"/>
              <a:t>Ⅰ</a:t>
            </a:r>
            <a:r>
              <a:rPr lang="ja-JP" altLang="en-US" dirty="0"/>
              <a:t>Ａ、スポーツ技術学Ａ、</a:t>
            </a:r>
            <a:endParaRPr lang="en-US" altLang="ja-JP" dirty="0"/>
          </a:p>
          <a:p>
            <a:pPr marL="0" indent="0">
              <a:buNone/>
            </a:pPr>
            <a:r>
              <a:rPr lang="ja-JP" altLang="en-US" dirty="0"/>
              <a:t>　　　　 情報処理実習</a:t>
            </a:r>
            <a:r>
              <a:rPr lang="en-US" altLang="ja-JP" dirty="0"/>
              <a:t>Ⅰ</a:t>
            </a:r>
            <a:r>
              <a:rPr lang="ja-JP" altLang="en-US" dirty="0"/>
              <a:t>Ａ</a:t>
            </a:r>
            <a:endParaRPr lang="en-US" altLang="ja-JP" sz="2400" dirty="0"/>
          </a:p>
          <a:p>
            <a:pPr marL="0" indent="0">
              <a:buNone/>
            </a:pPr>
            <a:r>
              <a:rPr lang="en-US" altLang="ja-JP" dirty="0"/>
              <a:t> 【</a:t>
            </a:r>
            <a:r>
              <a:rPr lang="ja-JP" altLang="en-US" dirty="0"/>
              <a:t>選択</a:t>
            </a:r>
            <a:r>
              <a:rPr lang="en-US" altLang="ja-JP" dirty="0"/>
              <a:t>】</a:t>
            </a:r>
            <a:r>
              <a:rPr lang="ja-JP" altLang="en-US" dirty="0"/>
              <a:t>人権論Ａ、教育原論Ａ、日本国憲法、</a:t>
            </a:r>
            <a:endParaRPr lang="en-US" altLang="ja-JP" dirty="0"/>
          </a:p>
          <a:p>
            <a:pPr marL="0" indent="0">
              <a:buNone/>
            </a:pPr>
            <a:r>
              <a:rPr lang="ja-JP" altLang="en-US" dirty="0"/>
              <a:t>　　　　 近代社会史</a:t>
            </a:r>
            <a:r>
              <a:rPr lang="en-US" altLang="ja-JP" dirty="0"/>
              <a:t>A</a:t>
            </a:r>
          </a:p>
          <a:p>
            <a:r>
              <a:rPr lang="ja-JP" altLang="en-US" sz="2800" dirty="0"/>
              <a:t>教職ガイドブックを必ず参照すること！</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23</a:t>
            </a:fld>
            <a:endParaRPr lang="en-US" dirty="0"/>
          </a:p>
        </p:txBody>
      </p:sp>
    </p:spTree>
    <p:extLst>
      <p:ext uri="{BB962C8B-B14F-4D97-AF65-F5344CB8AC3E}">
        <p14:creationId xmlns:p14="http://schemas.microsoft.com/office/powerpoint/2010/main" val="3737974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時間割を作成３（社会）</a:t>
            </a:r>
            <a:br>
              <a:rPr kumimoji="1" lang="en-US" altLang="ja-JP" dirty="0"/>
            </a:br>
            <a:r>
              <a:rPr kumimoji="1" lang="ja-JP" altLang="en-US" dirty="0"/>
              <a:t>～</a:t>
            </a:r>
            <a:r>
              <a:rPr lang="ja-JP" altLang="en-US" sz="3200" dirty="0"/>
              <a:t>選択</a:t>
            </a:r>
            <a:r>
              <a:rPr kumimoji="1" lang="ja-JP" altLang="en-US" sz="3200" dirty="0"/>
              <a:t>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24</a:t>
            </a:fld>
            <a:endParaRPr lang="en-US" dirty="0"/>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4153661519"/>
              </p:ext>
            </p:extLst>
          </p:nvPr>
        </p:nvGraphicFramePr>
        <p:xfrm>
          <a:off x="679450" y="1944688"/>
          <a:ext cx="7759700" cy="4027487"/>
        </p:xfrm>
        <a:graphic>
          <a:graphicData uri="http://schemas.openxmlformats.org/presentationml/2006/ole">
            <mc:AlternateContent xmlns:mc="http://schemas.openxmlformats.org/markup-compatibility/2006">
              <mc:Choice xmlns:v="urn:schemas-microsoft-com:vml" Requires="v">
                <p:oleObj spid="_x0000_s7258" name="ワークシート" r:id="rId5" imgW="4810050" imgH="2866935" progId="Excel.Sheet.12">
                  <p:embed/>
                </p:oleObj>
              </mc:Choice>
              <mc:Fallback>
                <p:oleObj name="ワークシート" r:id="rId5" imgW="4810050" imgH="2866935" progId="Excel.Sheet.12">
                  <p:embed/>
                  <p:pic>
                    <p:nvPicPr>
                      <p:cNvPr id="0" name=""/>
                      <p:cNvPicPr/>
                      <p:nvPr/>
                    </p:nvPicPr>
                    <p:blipFill>
                      <a:blip r:embed="rId6"/>
                      <a:stretch>
                        <a:fillRect/>
                      </a:stretch>
                    </p:blipFill>
                    <p:spPr>
                      <a:xfrm>
                        <a:off x="679450" y="1944688"/>
                        <a:ext cx="7759700" cy="4027487"/>
                      </a:xfrm>
                      <a:prstGeom prst="rect">
                        <a:avLst/>
                      </a:prstGeom>
                    </p:spPr>
                  </p:pic>
                </p:oleObj>
              </mc:Fallback>
            </mc:AlternateContent>
          </a:graphicData>
        </a:graphic>
      </p:graphicFrame>
      <p:sp>
        <p:nvSpPr>
          <p:cNvPr id="22" name="正方形/長方形 21"/>
          <p:cNvSpPr/>
          <p:nvPr/>
        </p:nvSpPr>
        <p:spPr>
          <a:xfrm>
            <a:off x="6300193" y="3324498"/>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仏教の</a:t>
            </a:r>
            <a:endParaRPr kumimoji="1" lang="en-US" altLang="ja-JP" sz="1200" dirty="0">
              <a:solidFill>
                <a:schemeClr val="tx1"/>
              </a:solidFill>
            </a:endParaRPr>
          </a:p>
          <a:p>
            <a:r>
              <a:rPr kumimoji="1" lang="ja-JP" altLang="en-US" sz="1200" dirty="0">
                <a:solidFill>
                  <a:schemeClr val="tx1"/>
                </a:solidFill>
              </a:rPr>
              <a:t>思想Ａ　②</a:t>
            </a:r>
          </a:p>
        </p:txBody>
      </p:sp>
      <p:sp>
        <p:nvSpPr>
          <p:cNvPr id="23" name="正方形/長方形 22"/>
          <p:cNvSpPr/>
          <p:nvPr/>
        </p:nvSpPr>
        <p:spPr>
          <a:xfrm>
            <a:off x="6278607" y="2699654"/>
            <a:ext cx="1084216" cy="5355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スポーツ</a:t>
            </a:r>
            <a:endParaRPr kumimoji="1" lang="en-US" altLang="ja-JP" sz="1200" dirty="0">
              <a:solidFill>
                <a:schemeClr val="tx1"/>
              </a:solidFill>
            </a:endParaRPr>
          </a:p>
          <a:p>
            <a:r>
              <a:rPr kumimoji="1" lang="ja-JP" altLang="en-US" sz="1200" dirty="0">
                <a:solidFill>
                  <a:schemeClr val="tx1"/>
                </a:solidFill>
              </a:rPr>
              <a:t>技術学Ａ　①</a:t>
            </a:r>
          </a:p>
        </p:txBody>
      </p:sp>
      <p:sp>
        <p:nvSpPr>
          <p:cNvPr id="24" name="正方形/長方形 23"/>
          <p:cNvSpPr/>
          <p:nvPr/>
        </p:nvSpPr>
        <p:spPr>
          <a:xfrm>
            <a:off x="2964811"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Ａ</a:t>
            </a:r>
            <a:r>
              <a:rPr kumimoji="1" lang="en-US" altLang="ja-JP" sz="1200" dirty="0">
                <a:solidFill>
                  <a:schemeClr val="tx1"/>
                </a:solidFill>
              </a:rPr>
              <a:t>)</a:t>
            </a:r>
            <a:r>
              <a:rPr kumimoji="1" lang="ja-JP" altLang="en-US" sz="1200" dirty="0">
                <a:solidFill>
                  <a:schemeClr val="tx1"/>
                </a:solidFill>
              </a:rPr>
              <a:t>　①</a:t>
            </a:r>
          </a:p>
        </p:txBody>
      </p:sp>
      <p:sp>
        <p:nvSpPr>
          <p:cNvPr id="25" name="正方形/長方形 24"/>
          <p:cNvSpPr/>
          <p:nvPr/>
        </p:nvSpPr>
        <p:spPr>
          <a:xfrm>
            <a:off x="6245993" y="4005944"/>
            <a:ext cx="975819" cy="6270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chemeClr val="tx1"/>
                </a:solidFill>
              </a:rPr>
              <a:t>英語総合</a:t>
            </a:r>
            <a:r>
              <a:rPr kumimoji="1" lang="en-US" altLang="ja-JP" sz="1200" dirty="0">
                <a:solidFill>
                  <a:schemeClr val="tx1"/>
                </a:solidFill>
              </a:rPr>
              <a:t>1(</a:t>
            </a:r>
            <a:r>
              <a:rPr kumimoji="1" lang="ja-JP" altLang="en-US" sz="1200" dirty="0">
                <a:solidFill>
                  <a:schemeClr val="tx1"/>
                </a:solidFill>
              </a:rPr>
              <a:t>Ｂ</a:t>
            </a:r>
            <a:r>
              <a:rPr kumimoji="1" lang="en-US" altLang="ja-JP" sz="1200" dirty="0">
                <a:solidFill>
                  <a:schemeClr val="tx1"/>
                </a:solidFill>
              </a:rPr>
              <a:t>)</a:t>
            </a:r>
            <a:r>
              <a:rPr kumimoji="1" lang="ja-JP" altLang="en-US" sz="1200" dirty="0">
                <a:solidFill>
                  <a:schemeClr val="tx1"/>
                </a:solidFill>
              </a:rPr>
              <a:t>　①</a:t>
            </a:r>
          </a:p>
        </p:txBody>
      </p:sp>
      <p:sp>
        <p:nvSpPr>
          <p:cNvPr id="26" name="正方形/長方形 25"/>
          <p:cNvSpPr/>
          <p:nvPr/>
        </p:nvSpPr>
        <p:spPr>
          <a:xfrm>
            <a:off x="4049027" y="3281676"/>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6600"/>
                </a:solidFill>
              </a:rPr>
              <a:t>初修外国語</a:t>
            </a:r>
            <a:endParaRPr kumimoji="1" lang="en-US" altLang="ja-JP" sz="1200" dirty="0">
              <a:solidFill>
                <a:srgbClr val="006600"/>
              </a:solidFill>
            </a:endParaRPr>
          </a:p>
          <a:p>
            <a:r>
              <a:rPr kumimoji="1" lang="en-US" altLang="ja-JP" sz="1200" dirty="0">
                <a:solidFill>
                  <a:srgbClr val="006600"/>
                </a:solidFill>
              </a:rPr>
              <a:t>Ⅰ</a:t>
            </a:r>
            <a:r>
              <a:rPr kumimoji="1" lang="ja-JP" altLang="en-US" sz="1200" dirty="0">
                <a:solidFill>
                  <a:srgbClr val="006600"/>
                </a:solidFill>
              </a:rPr>
              <a:t>Ａ　①</a:t>
            </a:r>
          </a:p>
        </p:txBody>
      </p:sp>
      <p:sp>
        <p:nvSpPr>
          <p:cNvPr id="27" name="正方形/長方形 26"/>
          <p:cNvSpPr/>
          <p:nvPr/>
        </p:nvSpPr>
        <p:spPr>
          <a:xfrm>
            <a:off x="2964811" y="2634343"/>
            <a:ext cx="1084216" cy="6444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chemeClr val="tx1"/>
                </a:solidFill>
              </a:rPr>
              <a:t>社会学への招待　②</a:t>
            </a:r>
            <a:endParaRPr kumimoji="1" lang="en-US" altLang="ja-JP" sz="1200" dirty="0">
              <a:solidFill>
                <a:schemeClr val="tx1"/>
              </a:solidFill>
            </a:endParaRPr>
          </a:p>
        </p:txBody>
      </p:sp>
      <p:sp>
        <p:nvSpPr>
          <p:cNvPr id="28" name="正方形/長方形 27"/>
          <p:cNvSpPr/>
          <p:nvPr/>
        </p:nvSpPr>
        <p:spPr>
          <a:xfrm>
            <a:off x="2910611" y="3261359"/>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社会学入門演習　②</a:t>
            </a:r>
          </a:p>
        </p:txBody>
      </p:sp>
      <p:sp>
        <p:nvSpPr>
          <p:cNvPr id="29" name="正方形/長方形 28"/>
          <p:cNvSpPr/>
          <p:nvPr/>
        </p:nvSpPr>
        <p:spPr>
          <a:xfrm>
            <a:off x="5129809" y="3393436"/>
            <a:ext cx="1159080" cy="52106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solidFill>
                  <a:srgbClr val="0033CC"/>
                </a:solidFill>
              </a:rPr>
              <a:t>ライティング実習</a:t>
            </a:r>
            <a:r>
              <a:rPr kumimoji="1" lang="en-US" altLang="ja-JP" sz="1200" dirty="0">
                <a:solidFill>
                  <a:srgbClr val="0033CC"/>
                </a:solidFill>
              </a:rPr>
              <a:t>Ⅰ</a:t>
            </a:r>
            <a:r>
              <a:rPr kumimoji="1" lang="ja-JP" altLang="en-US" sz="1200" dirty="0">
                <a:solidFill>
                  <a:srgbClr val="0033CC"/>
                </a:solidFill>
              </a:rPr>
              <a:t>Ａ　①</a:t>
            </a:r>
          </a:p>
        </p:txBody>
      </p:sp>
      <p:sp>
        <p:nvSpPr>
          <p:cNvPr id="3" name="テキスト ボックス 2"/>
          <p:cNvSpPr txBox="1"/>
          <p:nvPr/>
        </p:nvSpPr>
        <p:spPr>
          <a:xfrm>
            <a:off x="1844602" y="2755558"/>
            <a:ext cx="1136012" cy="523220"/>
          </a:xfrm>
          <a:prstGeom prst="rect">
            <a:avLst/>
          </a:prstGeom>
          <a:noFill/>
        </p:spPr>
        <p:txBody>
          <a:bodyPr wrap="square" rtlCol="0">
            <a:spAutoFit/>
          </a:bodyPr>
          <a:lstStyle/>
          <a:p>
            <a:r>
              <a:rPr kumimoji="1" lang="ja-JP" altLang="en-US" sz="1400" b="1" dirty="0">
                <a:solidFill>
                  <a:srgbClr val="FF0000"/>
                </a:solidFill>
              </a:rPr>
              <a:t>教育原論</a:t>
            </a:r>
            <a:r>
              <a:rPr kumimoji="1" lang="en-US" altLang="ja-JP" sz="1400" b="1" dirty="0">
                <a:solidFill>
                  <a:srgbClr val="FF0000"/>
                </a:solidFill>
              </a:rPr>
              <a:t>A</a:t>
            </a:r>
            <a:r>
              <a:rPr kumimoji="1" lang="ja-JP" altLang="en-US" sz="1400" b="1" dirty="0">
                <a:solidFill>
                  <a:srgbClr val="FF0000"/>
                </a:solidFill>
              </a:rPr>
              <a:t>　②</a:t>
            </a:r>
          </a:p>
        </p:txBody>
      </p:sp>
      <p:sp>
        <p:nvSpPr>
          <p:cNvPr id="21" name="テキスト ボックス 20"/>
          <p:cNvSpPr txBox="1"/>
          <p:nvPr/>
        </p:nvSpPr>
        <p:spPr>
          <a:xfrm>
            <a:off x="1796410" y="4028247"/>
            <a:ext cx="1175658" cy="646331"/>
          </a:xfrm>
          <a:prstGeom prst="rect">
            <a:avLst/>
          </a:prstGeom>
          <a:noFill/>
        </p:spPr>
        <p:txBody>
          <a:bodyPr wrap="square" rtlCol="0">
            <a:spAutoFit/>
          </a:bodyPr>
          <a:lstStyle/>
          <a:p>
            <a:r>
              <a:rPr kumimoji="1" lang="ja-JP" altLang="en-US" sz="1200" b="1" dirty="0">
                <a:solidFill>
                  <a:srgbClr val="FF0000"/>
                </a:solidFill>
              </a:rPr>
              <a:t>日本国憲法②　</a:t>
            </a:r>
            <a:endParaRPr kumimoji="1" lang="en-US" altLang="ja-JP" sz="1200" b="1" dirty="0">
              <a:solidFill>
                <a:srgbClr val="FF0000"/>
              </a:solidFill>
            </a:endParaRPr>
          </a:p>
          <a:p>
            <a:r>
              <a:rPr kumimoji="1" lang="ja-JP" altLang="en-US" sz="1200" b="1" dirty="0">
                <a:solidFill>
                  <a:srgbClr val="FF0000"/>
                </a:solidFill>
              </a:rPr>
              <a:t>人権論</a:t>
            </a:r>
            <a:r>
              <a:rPr kumimoji="1" lang="en-US" altLang="ja-JP" sz="1200" b="1" dirty="0">
                <a:solidFill>
                  <a:srgbClr val="FF0000"/>
                </a:solidFill>
              </a:rPr>
              <a:t>A</a:t>
            </a:r>
            <a:r>
              <a:rPr kumimoji="1" lang="ja-JP" altLang="en-US" sz="1200" b="1" dirty="0">
                <a:solidFill>
                  <a:srgbClr val="FF0000"/>
                </a:solidFill>
              </a:rPr>
              <a:t>②</a:t>
            </a:r>
            <a:endParaRPr kumimoji="1" lang="en-US" altLang="ja-JP" sz="1200" b="1" dirty="0">
              <a:solidFill>
                <a:srgbClr val="FF0000"/>
              </a:solidFill>
            </a:endParaRPr>
          </a:p>
          <a:p>
            <a:r>
              <a:rPr kumimoji="1" lang="ja-JP" altLang="en-US" sz="1200" b="1" dirty="0">
                <a:solidFill>
                  <a:srgbClr val="FF0000"/>
                </a:solidFill>
              </a:rPr>
              <a:t>教育原論</a:t>
            </a:r>
            <a:r>
              <a:rPr kumimoji="1" lang="en-US" altLang="ja-JP" sz="1200" b="1" dirty="0">
                <a:solidFill>
                  <a:srgbClr val="FF0000"/>
                </a:solidFill>
              </a:rPr>
              <a:t>A</a:t>
            </a:r>
          </a:p>
        </p:txBody>
      </p:sp>
      <p:sp>
        <p:nvSpPr>
          <p:cNvPr id="30" name="テキスト ボックス 29"/>
          <p:cNvSpPr txBox="1"/>
          <p:nvPr/>
        </p:nvSpPr>
        <p:spPr>
          <a:xfrm>
            <a:off x="5147757" y="4026261"/>
            <a:ext cx="1175658" cy="646331"/>
          </a:xfrm>
          <a:prstGeom prst="rect">
            <a:avLst/>
          </a:prstGeom>
          <a:noFill/>
        </p:spPr>
        <p:txBody>
          <a:bodyPr wrap="square" rtlCol="0">
            <a:spAutoFit/>
          </a:bodyPr>
          <a:lstStyle/>
          <a:p>
            <a:r>
              <a:rPr kumimoji="1" lang="ja-JP" altLang="en-US" sz="1200" b="1" dirty="0">
                <a:solidFill>
                  <a:srgbClr val="FF0000"/>
                </a:solidFill>
              </a:rPr>
              <a:t>日本国憲法　②</a:t>
            </a:r>
            <a:endParaRPr kumimoji="1" lang="en-US" altLang="ja-JP" sz="1200" b="1" dirty="0">
              <a:solidFill>
                <a:srgbClr val="FF0000"/>
              </a:solidFill>
            </a:endParaRPr>
          </a:p>
          <a:p>
            <a:r>
              <a:rPr kumimoji="1" lang="ja-JP" altLang="en-US" sz="1200" b="1" dirty="0">
                <a:solidFill>
                  <a:srgbClr val="FF0000"/>
                </a:solidFill>
              </a:rPr>
              <a:t>人権論</a:t>
            </a:r>
            <a:r>
              <a:rPr kumimoji="1" lang="en-US" altLang="ja-JP" sz="1200" b="1" dirty="0">
                <a:solidFill>
                  <a:srgbClr val="FF0000"/>
                </a:solidFill>
              </a:rPr>
              <a:t>A</a:t>
            </a:r>
            <a:r>
              <a:rPr kumimoji="1" lang="ja-JP" altLang="en-US" sz="1200" b="1" dirty="0">
                <a:solidFill>
                  <a:srgbClr val="FF0000"/>
                </a:solidFill>
              </a:rPr>
              <a:t>　②</a:t>
            </a:r>
            <a:endParaRPr kumimoji="1" lang="en-US" altLang="ja-JP" sz="1050" b="1" dirty="0">
              <a:solidFill>
                <a:srgbClr val="FF0000"/>
              </a:solidFill>
            </a:endParaRPr>
          </a:p>
        </p:txBody>
      </p:sp>
      <p:sp>
        <p:nvSpPr>
          <p:cNvPr id="34" name="テキスト ボックス 33">
            <a:extLst>
              <a:ext uri="{FF2B5EF4-FFF2-40B4-BE49-F238E27FC236}">
                <a16:creationId xmlns:a16="http://schemas.microsoft.com/office/drawing/2014/main" id="{4113F4C4-2305-40FF-B6E5-28D26C09D1BD}"/>
              </a:ext>
            </a:extLst>
          </p:cNvPr>
          <p:cNvSpPr txBox="1"/>
          <p:nvPr/>
        </p:nvSpPr>
        <p:spPr>
          <a:xfrm>
            <a:off x="4049027" y="4746670"/>
            <a:ext cx="1175658" cy="584775"/>
          </a:xfrm>
          <a:prstGeom prst="rect">
            <a:avLst/>
          </a:prstGeom>
          <a:noFill/>
        </p:spPr>
        <p:txBody>
          <a:bodyPr wrap="square" rtlCol="0">
            <a:spAutoFit/>
          </a:bodyPr>
          <a:lstStyle/>
          <a:p>
            <a:r>
              <a:rPr kumimoji="1" lang="ja-JP" altLang="en-US" sz="1600" b="1" dirty="0">
                <a:solidFill>
                  <a:srgbClr val="FF0000"/>
                </a:solidFill>
              </a:rPr>
              <a:t>人権論</a:t>
            </a:r>
            <a:r>
              <a:rPr kumimoji="1" lang="en-US" altLang="ja-JP" sz="1600" b="1" dirty="0">
                <a:solidFill>
                  <a:srgbClr val="FF0000"/>
                </a:solidFill>
              </a:rPr>
              <a:t>A</a:t>
            </a:r>
            <a:r>
              <a:rPr kumimoji="1" lang="ja-JP" altLang="en-US" sz="1600" b="1" dirty="0">
                <a:solidFill>
                  <a:srgbClr val="FF0000"/>
                </a:solidFill>
              </a:rPr>
              <a:t>　②</a:t>
            </a:r>
          </a:p>
        </p:txBody>
      </p:sp>
      <p:sp>
        <p:nvSpPr>
          <p:cNvPr id="35" name="テキスト ボックス 34">
            <a:extLst>
              <a:ext uri="{FF2B5EF4-FFF2-40B4-BE49-F238E27FC236}">
                <a16:creationId xmlns:a16="http://schemas.microsoft.com/office/drawing/2014/main" id="{87F0CE62-453B-46B7-A83E-3A87C7689264}"/>
              </a:ext>
            </a:extLst>
          </p:cNvPr>
          <p:cNvSpPr txBox="1"/>
          <p:nvPr/>
        </p:nvSpPr>
        <p:spPr>
          <a:xfrm>
            <a:off x="4027714" y="4057842"/>
            <a:ext cx="1175658" cy="584775"/>
          </a:xfrm>
          <a:prstGeom prst="rect">
            <a:avLst/>
          </a:prstGeom>
          <a:noFill/>
        </p:spPr>
        <p:txBody>
          <a:bodyPr wrap="square" rtlCol="0">
            <a:spAutoFit/>
          </a:bodyPr>
          <a:lstStyle/>
          <a:p>
            <a:r>
              <a:rPr kumimoji="1" lang="ja-JP" altLang="en-US" sz="1600" b="1" dirty="0">
                <a:solidFill>
                  <a:srgbClr val="FF0000"/>
                </a:solidFill>
              </a:rPr>
              <a:t>人権論</a:t>
            </a:r>
            <a:r>
              <a:rPr kumimoji="1" lang="en-US" altLang="ja-JP" sz="1600" b="1" dirty="0">
                <a:solidFill>
                  <a:srgbClr val="FF0000"/>
                </a:solidFill>
              </a:rPr>
              <a:t>A</a:t>
            </a:r>
            <a:r>
              <a:rPr kumimoji="1" lang="ja-JP" altLang="en-US" sz="1600" b="1" dirty="0">
                <a:solidFill>
                  <a:srgbClr val="FF0000"/>
                </a:solidFill>
              </a:rPr>
              <a:t>　②</a:t>
            </a:r>
          </a:p>
        </p:txBody>
      </p:sp>
      <p:sp>
        <p:nvSpPr>
          <p:cNvPr id="36" name="テキスト ボックス 35">
            <a:extLst>
              <a:ext uri="{FF2B5EF4-FFF2-40B4-BE49-F238E27FC236}">
                <a16:creationId xmlns:a16="http://schemas.microsoft.com/office/drawing/2014/main" id="{B96665ED-964E-4213-AE41-770EEF9765EF}"/>
              </a:ext>
            </a:extLst>
          </p:cNvPr>
          <p:cNvSpPr txBox="1"/>
          <p:nvPr/>
        </p:nvSpPr>
        <p:spPr>
          <a:xfrm>
            <a:off x="1877059" y="5388474"/>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a:t>
            </a:r>
            <a:r>
              <a:rPr kumimoji="1" lang="ja-JP" altLang="en-US" sz="1400" b="1" dirty="0">
                <a:solidFill>
                  <a:srgbClr val="FF0000"/>
                </a:solidFill>
              </a:rPr>
              <a:t>　②</a:t>
            </a:r>
          </a:p>
        </p:txBody>
      </p:sp>
      <p:sp>
        <p:nvSpPr>
          <p:cNvPr id="37" name="テキスト ボックス 36">
            <a:extLst>
              <a:ext uri="{FF2B5EF4-FFF2-40B4-BE49-F238E27FC236}">
                <a16:creationId xmlns:a16="http://schemas.microsoft.com/office/drawing/2014/main" id="{0D8FFEA8-CF29-4371-8557-D1DCC4DBD867}"/>
              </a:ext>
            </a:extLst>
          </p:cNvPr>
          <p:cNvSpPr txBox="1"/>
          <p:nvPr/>
        </p:nvSpPr>
        <p:spPr>
          <a:xfrm>
            <a:off x="5113231" y="5359422"/>
            <a:ext cx="1175658" cy="523220"/>
          </a:xfrm>
          <a:prstGeom prst="rect">
            <a:avLst/>
          </a:prstGeom>
          <a:noFill/>
        </p:spPr>
        <p:txBody>
          <a:bodyPr wrap="square" rtlCol="0">
            <a:spAutoFit/>
          </a:bodyPr>
          <a:lstStyle/>
          <a:p>
            <a:r>
              <a:rPr kumimoji="1" lang="ja-JP" altLang="en-US" sz="1400" b="1" dirty="0">
                <a:solidFill>
                  <a:srgbClr val="FF0000"/>
                </a:solidFill>
              </a:rPr>
              <a:t>人権論</a:t>
            </a:r>
            <a:r>
              <a:rPr kumimoji="1" lang="en-US" altLang="ja-JP" sz="1400" b="1" dirty="0">
                <a:solidFill>
                  <a:srgbClr val="FF0000"/>
                </a:solidFill>
              </a:rPr>
              <a:t>A</a:t>
            </a:r>
            <a:r>
              <a:rPr kumimoji="1" lang="ja-JP" altLang="en-US" sz="1400" b="1" dirty="0">
                <a:solidFill>
                  <a:srgbClr val="FF0000"/>
                </a:solidFill>
              </a:rPr>
              <a:t>　②</a:t>
            </a:r>
          </a:p>
        </p:txBody>
      </p:sp>
      <p:sp>
        <p:nvSpPr>
          <p:cNvPr id="31" name="テキスト ボックス 30">
            <a:extLst>
              <a:ext uri="{FF2B5EF4-FFF2-40B4-BE49-F238E27FC236}">
                <a16:creationId xmlns:a16="http://schemas.microsoft.com/office/drawing/2014/main" id="{5F8155AE-8C5C-4BE6-B4BA-39EC804293F1}"/>
              </a:ext>
            </a:extLst>
          </p:cNvPr>
          <p:cNvSpPr txBox="1"/>
          <p:nvPr/>
        </p:nvSpPr>
        <p:spPr>
          <a:xfrm>
            <a:off x="1758236" y="3326161"/>
            <a:ext cx="1215304" cy="577081"/>
          </a:xfrm>
          <a:prstGeom prst="rect">
            <a:avLst/>
          </a:prstGeom>
          <a:noFill/>
        </p:spPr>
        <p:txBody>
          <a:bodyPr wrap="square" rtlCol="0">
            <a:spAutoFit/>
          </a:bodyPr>
          <a:lstStyle/>
          <a:p>
            <a:r>
              <a:rPr kumimoji="1" lang="ja-JP" altLang="en-US" sz="1050" b="1" dirty="0">
                <a:solidFill>
                  <a:srgbClr val="FF0000"/>
                </a:solidFill>
              </a:rPr>
              <a:t>教育原論</a:t>
            </a:r>
            <a:r>
              <a:rPr kumimoji="1" lang="en-US" altLang="ja-JP" sz="1050" b="1" dirty="0">
                <a:solidFill>
                  <a:srgbClr val="FF0000"/>
                </a:solidFill>
              </a:rPr>
              <a:t>A</a:t>
            </a:r>
            <a:r>
              <a:rPr kumimoji="1" lang="ja-JP" altLang="en-US" sz="1050" b="1" dirty="0">
                <a:solidFill>
                  <a:srgbClr val="FF0000"/>
                </a:solidFill>
              </a:rPr>
              <a:t>　②</a:t>
            </a:r>
            <a:endParaRPr kumimoji="1" lang="en-US" altLang="ja-JP" sz="1050" b="1" dirty="0">
              <a:solidFill>
                <a:srgbClr val="FF0000"/>
              </a:solidFill>
            </a:endParaRPr>
          </a:p>
          <a:p>
            <a:r>
              <a:rPr kumimoji="1" lang="ja-JP" altLang="en-US" sz="1050" b="1" dirty="0">
                <a:solidFill>
                  <a:srgbClr val="FF0000"/>
                </a:solidFill>
              </a:rPr>
              <a:t>人権論Ａ　②</a:t>
            </a:r>
            <a:endParaRPr kumimoji="1" lang="en-US" altLang="ja-JP" sz="1050" b="1" dirty="0">
              <a:solidFill>
                <a:srgbClr val="FF0000"/>
              </a:solidFill>
            </a:endParaRPr>
          </a:p>
          <a:p>
            <a:r>
              <a:rPr kumimoji="1" lang="ja-JP" altLang="en-US" sz="1050" b="1" dirty="0">
                <a:solidFill>
                  <a:schemeClr val="accent1">
                    <a:lumMod val="75000"/>
                  </a:schemeClr>
                </a:solidFill>
              </a:rPr>
              <a:t>近代社会史</a:t>
            </a:r>
            <a:r>
              <a:rPr kumimoji="1" lang="en-US" altLang="ja-JP" sz="1050" b="1" dirty="0">
                <a:solidFill>
                  <a:schemeClr val="accent1">
                    <a:lumMod val="75000"/>
                  </a:schemeClr>
                </a:solidFill>
              </a:rPr>
              <a:t>A</a:t>
            </a:r>
            <a:r>
              <a:rPr kumimoji="1" lang="ja-JP" altLang="en-US" sz="1050" b="1" dirty="0">
                <a:solidFill>
                  <a:schemeClr val="accent1">
                    <a:lumMod val="75000"/>
                  </a:schemeClr>
                </a:solidFill>
              </a:rPr>
              <a:t>　②</a:t>
            </a:r>
          </a:p>
        </p:txBody>
      </p:sp>
      <p:sp>
        <p:nvSpPr>
          <p:cNvPr id="32" name="テキスト ボックス 31">
            <a:extLst>
              <a:ext uri="{FF2B5EF4-FFF2-40B4-BE49-F238E27FC236}">
                <a16:creationId xmlns:a16="http://schemas.microsoft.com/office/drawing/2014/main" id="{DBD08396-A9BB-4007-ABD2-BE492D7EED06}"/>
              </a:ext>
            </a:extLst>
          </p:cNvPr>
          <p:cNvSpPr txBox="1"/>
          <p:nvPr/>
        </p:nvSpPr>
        <p:spPr>
          <a:xfrm>
            <a:off x="5102949" y="4700448"/>
            <a:ext cx="1175658" cy="523220"/>
          </a:xfrm>
          <a:prstGeom prst="rect">
            <a:avLst/>
          </a:prstGeom>
          <a:noFill/>
        </p:spPr>
        <p:txBody>
          <a:bodyPr wrap="square" rtlCol="0">
            <a:spAutoFit/>
          </a:bodyPr>
          <a:lstStyle/>
          <a:p>
            <a:r>
              <a:rPr kumimoji="1" lang="ja-JP" altLang="en-US" sz="1400" b="1" dirty="0">
                <a:solidFill>
                  <a:schemeClr val="accent1">
                    <a:lumMod val="75000"/>
                  </a:schemeClr>
                </a:solidFill>
              </a:rPr>
              <a:t>近代社会史</a:t>
            </a:r>
            <a:r>
              <a:rPr kumimoji="1" lang="en-US" altLang="ja-JP" sz="1400" b="1" dirty="0">
                <a:solidFill>
                  <a:schemeClr val="accent1">
                    <a:lumMod val="75000"/>
                  </a:schemeClr>
                </a:solidFill>
              </a:rPr>
              <a:t>A</a:t>
            </a:r>
            <a:r>
              <a:rPr kumimoji="1" lang="ja-JP" altLang="en-US" sz="1400" b="1" dirty="0">
                <a:solidFill>
                  <a:schemeClr val="accent1">
                    <a:lumMod val="75000"/>
                  </a:schemeClr>
                </a:solidFill>
              </a:rPr>
              <a:t>　②</a:t>
            </a:r>
          </a:p>
        </p:txBody>
      </p:sp>
    </p:spTree>
    <p:extLst>
      <p:ext uri="{BB962C8B-B14F-4D97-AF65-F5344CB8AC3E}">
        <p14:creationId xmlns:p14="http://schemas.microsoft.com/office/powerpoint/2010/main" val="165440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ppt_x"/>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ppt_x"/>
                                          </p:val>
                                        </p:tav>
                                        <p:tav tm="100000">
                                          <p:val>
                                            <p:strVal val="#ppt_x"/>
                                          </p:val>
                                        </p:tav>
                                      </p:tavLst>
                                    </p:anim>
                                    <p:anim calcmode="lin" valueType="num">
                                      <p:cBhvr additive="base">
                                        <p:cTn id="4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500" fill="hold"/>
                                        <p:tgtEl>
                                          <p:spTgt spid="32"/>
                                        </p:tgtEl>
                                        <p:attrNameLst>
                                          <p:attrName>ppt_x</p:attrName>
                                        </p:attrNameLst>
                                      </p:cBhvr>
                                      <p:tavLst>
                                        <p:tav tm="0">
                                          <p:val>
                                            <p:strVal val="#ppt_x"/>
                                          </p:val>
                                        </p:tav>
                                        <p:tav tm="100000">
                                          <p:val>
                                            <p:strVal val="#ppt_x"/>
                                          </p:val>
                                        </p:tav>
                                      </p:tavLst>
                                    </p:anim>
                                    <p:anim calcmode="lin" valueType="num">
                                      <p:cBhvr additive="base">
                                        <p:cTn id="5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30" grpId="0"/>
      <p:bldP spid="34" grpId="0"/>
      <p:bldP spid="35" grpId="0"/>
      <p:bldP spid="36" grpId="0"/>
      <p:bldP spid="37" grpId="0"/>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社会調査士とは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社会調査の知識や技術を用いて、世論や市場動向、社会事象等をとらえることのできる能力を有する「調査の専門家」</a:t>
            </a:r>
            <a:endParaRPr lang="en-US" altLang="ja-JP" sz="2400" dirty="0"/>
          </a:p>
          <a:p>
            <a:pPr marL="0" indent="0">
              <a:buNone/>
            </a:pPr>
            <a:endParaRPr lang="en-US" altLang="ja-JP" sz="2400" dirty="0"/>
          </a:p>
          <a:p>
            <a:r>
              <a:rPr lang="ja-JP" altLang="en-US" sz="2400" dirty="0"/>
              <a:t>第</a:t>
            </a:r>
            <a:r>
              <a:rPr lang="en-US" altLang="ja-JP" sz="2400" dirty="0"/>
              <a:t>1</a:t>
            </a:r>
            <a:r>
              <a:rPr lang="ja-JP" altLang="en-US" sz="2400" dirty="0"/>
              <a:t>セメスターで履修できる科目はありませんが</a:t>
            </a:r>
            <a:endParaRPr lang="en-US" altLang="ja-JP" sz="2400" dirty="0"/>
          </a:p>
          <a:p>
            <a:pPr marL="0" indent="0">
              <a:buNone/>
            </a:pPr>
            <a:r>
              <a:rPr lang="en-US" altLang="ja-JP" dirty="0"/>
              <a:t>【</a:t>
            </a:r>
            <a:r>
              <a:rPr lang="ja-JP" altLang="en-US" dirty="0"/>
              <a:t>必修</a:t>
            </a:r>
            <a:r>
              <a:rPr lang="en-US" altLang="ja-JP" dirty="0"/>
              <a:t>】</a:t>
            </a:r>
            <a:r>
              <a:rPr lang="ja-JP" altLang="en-US" dirty="0"/>
              <a:t>社会調査入門</a:t>
            </a:r>
            <a:endParaRPr lang="en-US" altLang="ja-JP" dirty="0"/>
          </a:p>
          <a:p>
            <a:pPr marL="0" indent="0">
              <a:buNone/>
            </a:pPr>
            <a:r>
              <a:rPr lang="en-US" altLang="ja-JP" dirty="0"/>
              <a:t>【</a:t>
            </a:r>
            <a:r>
              <a:rPr lang="ja-JP" altLang="en-US" dirty="0"/>
              <a:t>選択</a:t>
            </a:r>
            <a:r>
              <a:rPr lang="en-US" altLang="ja-JP" dirty="0"/>
              <a:t>】</a:t>
            </a:r>
            <a:r>
              <a:rPr lang="ja-JP" altLang="en-US" dirty="0"/>
              <a:t>量的調査法、社会統計学</a:t>
            </a:r>
            <a:r>
              <a:rPr lang="en-US" altLang="ja-JP" dirty="0"/>
              <a:t>Ⅰ</a:t>
            </a:r>
            <a:r>
              <a:rPr lang="ja-JP" altLang="en-US" dirty="0" err="1"/>
              <a:t>、</a:t>
            </a:r>
            <a:r>
              <a:rPr lang="ja-JP" altLang="en-US" dirty="0"/>
              <a:t>社会統計学</a:t>
            </a:r>
            <a:r>
              <a:rPr lang="en-US" altLang="ja-JP" dirty="0"/>
              <a:t>Ⅱ</a:t>
            </a:r>
            <a:r>
              <a:rPr lang="ja-JP" altLang="en-US" dirty="0" err="1"/>
              <a:t>、</a:t>
            </a:r>
            <a:endParaRPr lang="en-US" altLang="ja-JP" dirty="0"/>
          </a:p>
          <a:p>
            <a:pPr marL="0" indent="0">
              <a:buNone/>
            </a:pPr>
            <a:r>
              <a:rPr lang="ja-JP" altLang="en-US" dirty="0"/>
              <a:t>　　　　 社会調査情報処理実習Ｂ、質的調査法、社会調査実習</a:t>
            </a:r>
            <a:endParaRPr lang="en-US" altLang="ja-JP" dirty="0"/>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3132077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社会教育主事任用資格</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都道府県および市町村の教育委員会の事務局に置かれる教育的専門職員であって、社会教育を行なう者に専門的。技術的な助言と指導を与える職務を果たす。</a:t>
            </a:r>
            <a:endParaRPr lang="en-US" altLang="ja-JP" sz="2400" dirty="0"/>
          </a:p>
          <a:p>
            <a:pPr marL="0" indent="0">
              <a:buNone/>
            </a:pPr>
            <a:endParaRPr lang="en-US" altLang="ja-JP" sz="2400" dirty="0"/>
          </a:p>
          <a:p>
            <a:r>
              <a:rPr lang="en-US" altLang="ja-JP" sz="2400" dirty="0"/>
              <a:t>1</a:t>
            </a:r>
            <a:r>
              <a:rPr lang="ja-JP" altLang="en-US" sz="2400" dirty="0"/>
              <a:t>年次で履修できる科目はありませんが、</a:t>
            </a:r>
          </a:p>
          <a:p>
            <a:pPr marL="0" indent="0">
              <a:buNone/>
            </a:pPr>
            <a:r>
              <a:rPr lang="en-US" altLang="ja-JP" dirty="0"/>
              <a:t>【</a:t>
            </a:r>
            <a:r>
              <a:rPr lang="ja-JP" altLang="en-US" dirty="0"/>
              <a:t>選択</a:t>
            </a:r>
            <a:r>
              <a:rPr lang="en-US" altLang="ja-JP" dirty="0"/>
              <a:t>】</a:t>
            </a:r>
            <a:r>
              <a:rPr lang="ja-JP" altLang="en-US" dirty="0"/>
              <a:t>生涯教育概論、生涯教育支援論、社会教育経営論、</a:t>
            </a:r>
            <a:endParaRPr lang="en-US" altLang="ja-JP" dirty="0"/>
          </a:p>
          <a:p>
            <a:pPr marL="0" indent="0">
              <a:buNone/>
            </a:pPr>
            <a:r>
              <a:rPr lang="ja-JP" altLang="en-US" dirty="0"/>
              <a:t>　　　　　社会教育課題研究、社会教育演習、社会教育実習　他</a:t>
            </a:r>
            <a:endParaRPr lang="en-US" altLang="ja-JP"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2605427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社会共生実践プログラム</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社会学部が重視する「理論と実践の統合的学修」（「現場主義」）を体現する教育プログラム</a:t>
            </a:r>
            <a:endParaRPr lang="en-US" altLang="ja-JP" sz="2400" dirty="0"/>
          </a:p>
          <a:p>
            <a:pPr marL="0" indent="0">
              <a:buNone/>
            </a:pPr>
            <a:endParaRPr lang="en-US" altLang="ja-JP" sz="2400" dirty="0"/>
          </a:p>
          <a:p>
            <a:r>
              <a:rPr lang="ja-JP" altLang="en-US" sz="2400" dirty="0"/>
              <a:t>「学生と地域との協働を通した社会共生」を学びのテーマとし、講義科目群と実習を系統的に履修しながら、理論と実践を円環的に学ぶ。</a:t>
            </a:r>
            <a:endParaRPr lang="en-US" altLang="ja-JP" sz="2400" dirty="0"/>
          </a:p>
          <a:p>
            <a:pPr marL="0" indent="0">
              <a:buNone/>
            </a:pPr>
            <a:endParaRPr lang="en-US" altLang="ja-JP" sz="2400" dirty="0"/>
          </a:p>
          <a:p>
            <a:r>
              <a:rPr lang="ja-JP" altLang="en-US" sz="2400" dirty="0"/>
              <a:t>指定する科目・単位を修めた学生には、卒業時に「社会共生実践プログラム認定証」を交付</a:t>
            </a:r>
            <a:endParaRPr lang="en-US" altLang="ja-JP" dirty="0"/>
          </a:p>
          <a:p>
            <a:pPr marL="0" indent="0">
              <a:buNone/>
            </a:pPr>
            <a:endParaRPr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27</a:t>
            </a:fld>
            <a:endParaRPr lang="en-US"/>
          </a:p>
        </p:txBody>
      </p:sp>
    </p:spTree>
    <p:extLst>
      <p:ext uri="{BB962C8B-B14F-4D97-AF65-F5344CB8AC3E}">
        <p14:creationId xmlns:p14="http://schemas.microsoft.com/office/powerpoint/2010/main" val="186941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28</a:t>
            </a:fld>
            <a:endParaRPr lang="en-US"/>
          </a:p>
        </p:txBody>
      </p:sp>
    </p:spTree>
    <p:extLst>
      <p:ext uri="{BB962C8B-B14F-4D97-AF65-F5344CB8AC3E}">
        <p14:creationId xmlns:p14="http://schemas.microsoft.com/office/powerpoint/2010/main" val="2098301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29</a:t>
            </a:fld>
            <a:endParaRPr lang="en-US"/>
          </a:p>
        </p:txBody>
      </p:sp>
      <p:sp>
        <p:nvSpPr>
          <p:cNvPr id="6" name="正方形/長方形 5">
            <a:extLst>
              <a:ext uri="{FF2B5EF4-FFF2-40B4-BE49-F238E27FC236}">
                <a16:creationId xmlns:a16="http://schemas.microsoft.com/office/drawing/2014/main" id="{4B3F0D7F-3EEA-4407-B9A5-3306BFE88506}"/>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166886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60322"/>
            <a:ext cx="8214361" cy="2270759"/>
          </a:xfrm>
        </p:spPr>
        <p:txBody>
          <a:bodyPr>
            <a:normAutofit/>
          </a:bodyPr>
          <a:lstStyle/>
          <a:p>
            <a:r>
              <a:rPr kumimoji="1" lang="ja-JP" altLang="en-US" sz="3200" dirty="0"/>
              <a:t>龍谷大学の「建学の精神</a:t>
            </a:r>
            <a:r>
              <a:rPr lang="ja-JP" altLang="en-US" sz="3200" dirty="0"/>
              <a:t>」</a:t>
            </a:r>
            <a:endParaRPr lang="en-US" altLang="ja-JP" sz="3200" dirty="0"/>
          </a:p>
          <a:p>
            <a:r>
              <a:rPr lang="ja-JP" altLang="en-US" sz="3200" dirty="0"/>
              <a:t>社会学科の教育の基本方針</a:t>
            </a:r>
            <a:endParaRPr kumimoji="1" lang="en-US" altLang="ja-JP" sz="3200" dirty="0"/>
          </a:p>
          <a:p>
            <a:r>
              <a:rPr lang="ja-JP" altLang="en-US" sz="3200" dirty="0"/>
              <a:t>学生支援の方針</a:t>
            </a:r>
            <a:endParaRPr kumimoji="1" lang="ja-JP" altLang="en-US" dirty="0"/>
          </a:p>
        </p:txBody>
      </p:sp>
      <p:sp>
        <p:nvSpPr>
          <p:cNvPr id="4" name="角丸四角形 3"/>
          <p:cNvSpPr/>
          <p:nvPr/>
        </p:nvSpPr>
        <p:spPr>
          <a:xfrm>
            <a:off x="1150621" y="483108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30</a:t>
            </a:fld>
            <a:endParaRPr lang="en-US"/>
          </a:p>
        </p:txBody>
      </p:sp>
    </p:spTree>
    <p:extLst>
      <p:ext uri="{BB962C8B-B14F-4D97-AF65-F5344CB8AC3E}">
        <p14:creationId xmlns:p14="http://schemas.microsoft.com/office/powerpoint/2010/main" val="2433936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334404" cy="4343846"/>
          </a:xfrm>
        </p:spPr>
        <p:txBody>
          <a:bodyPr>
            <a:normAutofit fontScale="85000" lnSpcReduction="20000"/>
          </a:bodyPr>
          <a:lstStyle/>
          <a:p>
            <a:r>
              <a:rPr kumimoji="1" lang="ja-JP" altLang="en-US" sz="2400" b="1" dirty="0"/>
              <a:t>予備・事前登録期間　</a:t>
            </a:r>
            <a:r>
              <a:rPr kumimoji="1"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2</a:t>
            </a:r>
            <a:r>
              <a:rPr lang="ja-JP" altLang="en-US" sz="2400" b="1" dirty="0">
                <a:solidFill>
                  <a:schemeClr val="tx1"/>
                </a:solidFill>
              </a:rPr>
              <a:t>日（木）</a:t>
            </a:r>
            <a:r>
              <a:rPr lang="en-US" altLang="ja-JP" sz="2400" b="1" dirty="0">
                <a:solidFill>
                  <a:schemeClr val="tx1"/>
                </a:solidFill>
              </a:rPr>
              <a:t>9:00</a:t>
            </a:r>
            <a:r>
              <a:rPr lang="ja-JP" altLang="en-US" sz="2400" b="1" dirty="0">
                <a:solidFill>
                  <a:schemeClr val="tx1"/>
                </a:solidFill>
              </a:rPr>
              <a:t>～</a:t>
            </a:r>
            <a:r>
              <a:rPr lang="en-US" altLang="ja-JP" sz="2400" b="1" dirty="0">
                <a:solidFill>
                  <a:schemeClr val="tx1"/>
                </a:solidFill>
              </a:rPr>
              <a:t>8</a:t>
            </a:r>
            <a:r>
              <a:rPr lang="ja-JP" altLang="en-US" sz="2400" b="1" dirty="0">
                <a:solidFill>
                  <a:schemeClr val="tx1"/>
                </a:solidFill>
              </a:rPr>
              <a:t>日（水）</a:t>
            </a:r>
            <a:r>
              <a:rPr lang="en-US" altLang="ja-JP" sz="2400" b="1" dirty="0">
                <a:solidFill>
                  <a:schemeClr val="tx1"/>
                </a:solidFill>
              </a:rPr>
              <a:t>17:00</a:t>
            </a:r>
            <a:r>
              <a:rPr lang="ja-JP" altLang="en-US" sz="2400" b="1" dirty="0">
                <a:solidFill>
                  <a:schemeClr val="tx1"/>
                </a:solidFill>
              </a:rPr>
              <a:t>まで</a:t>
            </a:r>
            <a:endParaRPr lang="en-US" altLang="ja-JP" sz="2400" b="1" dirty="0">
              <a:solidFill>
                <a:schemeClr val="tx1"/>
              </a:solidFill>
            </a:endParaRPr>
          </a:p>
          <a:p>
            <a:pPr marL="0" indent="0">
              <a:buNone/>
            </a:pPr>
            <a:r>
              <a:rPr lang="ja-JP" altLang="en-US" sz="2400" b="1" dirty="0">
                <a:solidFill>
                  <a:schemeClr val="tx1"/>
                </a:solidFill>
              </a:rPr>
              <a:t>（</a:t>
            </a:r>
            <a:r>
              <a:rPr lang="en-US" altLang="ja-JP" sz="2400" b="1" dirty="0">
                <a:solidFill>
                  <a:schemeClr val="tx1"/>
                </a:solidFill>
              </a:rPr>
              <a:t>20:00</a:t>
            </a:r>
            <a:r>
              <a:rPr lang="ja-JP" altLang="en-US" sz="2400" b="1" dirty="0">
                <a:solidFill>
                  <a:schemeClr val="tx1"/>
                </a:solidFill>
              </a:rPr>
              <a:t>～</a:t>
            </a:r>
            <a:r>
              <a:rPr lang="en-US" altLang="ja-JP" sz="2400" b="1" dirty="0">
                <a:solidFill>
                  <a:schemeClr val="tx1"/>
                </a:solidFill>
              </a:rPr>
              <a:t>9:00</a:t>
            </a:r>
            <a:r>
              <a:rPr lang="ja-JP" altLang="en-US" sz="2400" b="1" dirty="0">
                <a:solidFill>
                  <a:schemeClr val="tx1"/>
                </a:solidFill>
              </a:rPr>
              <a:t>は除く）</a:t>
            </a:r>
            <a:endParaRPr lang="en-US" altLang="ja-JP" sz="2400" b="1" dirty="0">
              <a:solidFill>
                <a:schemeClr val="tx1"/>
              </a:solidFill>
            </a:endParaRPr>
          </a:p>
          <a:p>
            <a:r>
              <a:rPr lang="ja-JP" altLang="en-US" sz="2400" b="1" dirty="0">
                <a:solidFill>
                  <a:schemeClr val="tx1"/>
                </a:solidFill>
              </a:rPr>
              <a:t>手続方法　</a:t>
            </a:r>
            <a:r>
              <a:rPr lang="en-US" altLang="ja-JP" sz="2400" dirty="0">
                <a:solidFill>
                  <a:schemeClr val="tx1"/>
                </a:solidFill>
              </a:rPr>
              <a:t> W</a:t>
            </a:r>
            <a:r>
              <a:rPr lang="ja-JP" altLang="en-US" sz="2400" dirty="0">
                <a:solidFill>
                  <a:schemeClr val="tx1"/>
                </a:solidFill>
              </a:rPr>
              <a:t>ｅｂ予備・事前登録画面にて</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13:00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31</a:t>
            </a:fld>
            <a:endParaRPr lang="en-US"/>
          </a:p>
        </p:txBody>
      </p:sp>
    </p:spTree>
    <p:extLst>
      <p:ext uri="{BB962C8B-B14F-4D97-AF65-F5344CB8AC3E}">
        <p14:creationId xmlns:p14="http://schemas.microsoft.com/office/powerpoint/2010/main" val="2696281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13:00</a:t>
            </a:r>
            <a:r>
              <a:rPr lang="ja-JP" altLang="en-US" sz="2300" b="1" dirty="0">
                <a:solidFill>
                  <a:schemeClr val="tx1"/>
                </a:solidFill>
              </a:rPr>
              <a:t>～</a:t>
            </a:r>
            <a:r>
              <a:rPr lang="en-US" altLang="ja-JP" sz="2300" b="1" dirty="0">
                <a:solidFill>
                  <a:schemeClr val="tx1"/>
                </a:solidFill>
              </a:rPr>
              <a:t>13</a:t>
            </a:r>
            <a:r>
              <a:rPr lang="ja-JP" altLang="en-US" sz="2300" b="1" dirty="0">
                <a:solidFill>
                  <a:schemeClr val="tx1"/>
                </a:solidFill>
              </a:rPr>
              <a:t>日（月）</a:t>
            </a:r>
            <a:r>
              <a:rPr lang="en-US" altLang="ja-JP" sz="2300" b="1" dirty="0">
                <a:solidFill>
                  <a:schemeClr val="tx1"/>
                </a:solidFill>
              </a:rPr>
              <a:t>16:00</a:t>
            </a:r>
            <a:r>
              <a:rPr lang="ja-JP" altLang="en-US" sz="2300" b="1" dirty="0">
                <a:solidFill>
                  <a:schemeClr val="tx1"/>
                </a:solidFill>
              </a:rPr>
              <a:t>＜時間厳守＞</a:t>
            </a:r>
            <a:r>
              <a:rPr lang="ja-JP" altLang="en-US" dirty="0">
                <a:solidFill>
                  <a:schemeClr val="tx1"/>
                </a:solidFill>
              </a:rPr>
              <a:t>　</a:t>
            </a:r>
            <a:endParaRPr lang="en-US" altLang="ja-JP"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32</a:t>
            </a:fld>
            <a:endParaRPr lang="en-US"/>
          </a:p>
        </p:txBody>
      </p:sp>
    </p:spTree>
    <p:extLst>
      <p:ext uri="{BB962C8B-B14F-4D97-AF65-F5344CB8AC3E}">
        <p14:creationId xmlns:p14="http://schemas.microsoft.com/office/powerpoint/2010/main" val="155557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76651"/>
            <a:ext cx="6508377" cy="933855"/>
          </a:xfrm>
        </p:spPr>
        <p:txBody>
          <a:bodyPr/>
          <a:lstStyle/>
          <a:p>
            <a:r>
              <a:rPr kumimoji="1" lang="ja-JP" altLang="en-US" dirty="0"/>
              <a:t>追加募集について</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6" name="スライド番号プレースホルダー 5"/>
          <p:cNvSpPr>
            <a:spLocks noGrp="1"/>
          </p:cNvSpPr>
          <p:nvPr>
            <p:ph type="sldNum" sz="quarter" idx="12"/>
          </p:nvPr>
        </p:nvSpPr>
        <p:spPr/>
        <p:txBody>
          <a:bodyPr/>
          <a:lstStyle/>
          <a:p>
            <a:fld id="{57AF16DE-A0D5-4438-950F-5B1E159C2C28}" type="slidenum">
              <a:rPr lang="en-US" smtClean="0"/>
              <a:t>33</a:t>
            </a:fld>
            <a:endParaRPr lang="en-US"/>
          </a:p>
        </p:txBody>
      </p:sp>
      <p:sp>
        <p:nvSpPr>
          <p:cNvPr id="11" name="コンテンツ プレースホルダー 2">
            <a:extLst>
              <a:ext uri="{FF2B5EF4-FFF2-40B4-BE49-F238E27FC236}">
                <a16:creationId xmlns:a16="http://schemas.microsoft.com/office/drawing/2014/main" id="{A09B86F4-063C-45D2-B1E7-D1475D1FC9BC}"/>
              </a:ext>
            </a:extLst>
          </p:cNvPr>
          <p:cNvSpPr>
            <a:spLocks noGrp="1"/>
          </p:cNvSpPr>
          <p:nvPr>
            <p:ph idx="1"/>
          </p:nvPr>
        </p:nvSpPr>
        <p:spPr>
          <a:xfrm>
            <a:off x="381000" y="1188689"/>
            <a:ext cx="7994650" cy="4783290"/>
          </a:xfrm>
        </p:spPr>
        <p:txBody>
          <a:bodyPr>
            <a:noAutofit/>
          </a:bodyPr>
          <a:lstStyle/>
          <a:p>
            <a:r>
              <a:rPr lang="ja-JP" altLang="en-US" sz="2400" b="1" dirty="0"/>
              <a:t>追加募集期間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9</a:t>
            </a:r>
            <a:r>
              <a:rPr lang="ja-JP" altLang="en-US" sz="2300" b="1" dirty="0">
                <a:solidFill>
                  <a:schemeClr val="tx1"/>
                </a:solidFill>
              </a:rPr>
              <a:t>日（木）</a:t>
            </a:r>
            <a:r>
              <a:rPr lang="en-US" altLang="ja-JP" sz="2300" b="1" dirty="0">
                <a:solidFill>
                  <a:schemeClr val="tx1"/>
                </a:solidFill>
              </a:rPr>
              <a:t>10:00</a:t>
            </a:r>
            <a:r>
              <a:rPr lang="ja-JP" altLang="en-US" sz="2300" b="1" dirty="0">
                <a:solidFill>
                  <a:schemeClr val="tx1"/>
                </a:solidFill>
              </a:rPr>
              <a:t>～</a:t>
            </a:r>
            <a:r>
              <a:rPr lang="en-US" altLang="ja-JP" sz="2300" b="1" dirty="0">
                <a:solidFill>
                  <a:schemeClr val="tx1"/>
                </a:solidFill>
              </a:rPr>
              <a:t>16:00</a:t>
            </a:r>
            <a:r>
              <a:rPr lang="ja-JP" altLang="en-US" sz="2300" b="1" dirty="0">
                <a:solidFill>
                  <a:schemeClr val="tx1"/>
                </a:solidFill>
              </a:rPr>
              <a:t>＜時間厳守＞</a:t>
            </a:r>
            <a:r>
              <a:rPr lang="ja-JP" altLang="en-US" dirty="0">
                <a:solidFill>
                  <a:schemeClr val="tx1"/>
                </a:solidFill>
              </a:rPr>
              <a:t>　</a:t>
            </a:r>
            <a:endParaRPr lang="en-US" altLang="ja-JP" dirty="0">
              <a:solidFill>
                <a:schemeClr val="tx1"/>
              </a:solidFill>
            </a:endParaRPr>
          </a:p>
          <a:p>
            <a:r>
              <a:rPr lang="ja-JP" altLang="en-US" sz="2400" b="1" dirty="0">
                <a:solidFill>
                  <a:schemeClr val="tx1"/>
                </a:solidFill>
              </a:rPr>
              <a:t>受付</a:t>
            </a:r>
            <a:r>
              <a:rPr kumimoji="1" lang="ja-JP" altLang="en-US" sz="2400" b="1" dirty="0">
                <a:solidFill>
                  <a:schemeClr val="tx1"/>
                </a:solidFill>
              </a:rPr>
              <a:t>方法</a:t>
            </a:r>
            <a:endParaRPr kumimoji="1" lang="en-US" altLang="ja-JP" sz="2400" b="1" dirty="0">
              <a:solidFill>
                <a:schemeClr val="tx1"/>
              </a:solidFill>
            </a:endParaRPr>
          </a:p>
          <a:p>
            <a:pPr marL="0" indent="0">
              <a:buNone/>
            </a:pPr>
            <a:r>
              <a:rPr lang="ja-JP" altLang="en-US" dirty="0"/>
              <a:t>　ポータルサイトの「アンケート機能」にて</a:t>
            </a:r>
            <a:r>
              <a:rPr lang="ja-JP" altLang="en-US" b="1" u="sng" dirty="0">
                <a:solidFill>
                  <a:srgbClr val="FF0000"/>
                </a:solidFill>
              </a:rPr>
              <a:t>先着順</a:t>
            </a:r>
            <a:r>
              <a:rPr lang="ja-JP" altLang="en-US" dirty="0"/>
              <a:t>にて受付</a:t>
            </a:r>
            <a:endParaRPr lang="en-US" altLang="ja-JP" dirty="0"/>
          </a:p>
          <a:p>
            <a:r>
              <a:rPr kumimoji="1" lang="ja-JP" altLang="en-US" sz="2400" b="1" dirty="0"/>
              <a:t>結果発表</a:t>
            </a:r>
            <a:endParaRPr kumimoji="1" lang="en-US" altLang="ja-JP" sz="2400" b="1" dirty="0"/>
          </a:p>
          <a:p>
            <a:pPr marL="0" indent="0">
              <a:buNone/>
            </a:pPr>
            <a:r>
              <a:rPr lang="ja-JP" altLang="en-US" dirty="0"/>
              <a:t>・</a:t>
            </a:r>
            <a:r>
              <a:rPr lang="en-US" altLang="ja-JP" dirty="0"/>
              <a:t>2020</a:t>
            </a:r>
            <a:r>
              <a:rPr lang="ja-JP" altLang="ja-JP" dirty="0"/>
              <a:t>年</a:t>
            </a:r>
            <a:r>
              <a:rPr lang="en-US" altLang="ja-JP" dirty="0"/>
              <a:t>4</a:t>
            </a:r>
            <a:r>
              <a:rPr lang="ja-JP" altLang="ja-JP" dirty="0"/>
              <a:t>月</a:t>
            </a:r>
            <a:r>
              <a:rPr lang="en-US" altLang="ja-JP" dirty="0"/>
              <a:t>10</a:t>
            </a:r>
            <a:r>
              <a:rPr lang="ja-JP" altLang="ja-JP" dirty="0"/>
              <a:t>日</a:t>
            </a:r>
            <a:r>
              <a:rPr lang="en-US" altLang="ja-JP" dirty="0"/>
              <a:t>(</a:t>
            </a:r>
            <a:r>
              <a:rPr lang="ja-JP" altLang="en-US" dirty="0"/>
              <a:t>金</a:t>
            </a:r>
            <a:r>
              <a:rPr lang="en-US" altLang="ja-JP" dirty="0"/>
              <a:t>)9:00</a:t>
            </a:r>
            <a:r>
              <a:rPr lang="ja-JP" altLang="ja-JP" dirty="0"/>
              <a:t>までに「履修登録画面」にて表示します。</a:t>
            </a:r>
          </a:p>
          <a:p>
            <a:pPr marL="0" indent="0">
              <a:buNone/>
            </a:pPr>
            <a:r>
              <a:rPr lang="ja-JP" altLang="ja-JP" dirty="0"/>
              <a:t>・「確認」</a:t>
            </a:r>
            <a:r>
              <a:rPr lang="en-US" altLang="ja-JP" dirty="0"/>
              <a:t>→</a:t>
            </a:r>
            <a:r>
              <a:rPr lang="ja-JP" altLang="ja-JP" dirty="0"/>
              <a:t>「登録」</a:t>
            </a:r>
            <a:r>
              <a:rPr lang="en-US" altLang="ja-JP" dirty="0"/>
              <a:t>→</a:t>
            </a:r>
            <a:r>
              <a:rPr lang="ja-JP" altLang="ja-JP" dirty="0"/>
              <a:t>「実行」ボタンを押し、再度「受講登録確認表」を出力してください。</a:t>
            </a:r>
            <a:endParaRPr lang="en-US" altLang="ja-JP" dirty="0"/>
          </a:p>
          <a:p>
            <a:pPr marL="0" indent="0">
              <a:buNone/>
            </a:pPr>
            <a:r>
              <a:rPr lang="ja-JP" altLang="en-US" dirty="0"/>
              <a:t>・</a:t>
            </a:r>
            <a:r>
              <a:rPr lang="ja-JP" altLang="ja-JP" dirty="0"/>
              <a:t>表示されていない場合は、落選したことも意味します。</a:t>
            </a:r>
            <a:endParaRPr lang="en-US" altLang="ja-JP" dirty="0"/>
          </a:p>
          <a:p>
            <a:pPr marL="0" indent="0">
              <a:buNone/>
            </a:pPr>
            <a:r>
              <a:rPr lang="ja-JP" altLang="en-US" dirty="0"/>
              <a:t>★詳細は、後日ポータルサイトの「お知らせ」にて通知します。</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630814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lang="ja-JP" altLang="en-US" sz="2800" dirty="0"/>
              <a:t>前期の授業は</a:t>
            </a:r>
            <a:r>
              <a:rPr kumimoji="1" lang="ja-JP" altLang="en-US" sz="2800" dirty="0"/>
              <a:t>、</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34</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254832" y="2689410"/>
            <a:ext cx="9084040"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すべてオンラインで行います！</a:t>
            </a:r>
            <a:r>
              <a:rPr kumimoji="1" lang="en-US" altLang="ja-JP" sz="3600" dirty="0">
                <a:solidFill>
                  <a:schemeClr val="tx1"/>
                </a:solidFill>
              </a:rPr>
              <a:t>(4/6</a:t>
            </a:r>
            <a:r>
              <a:rPr kumimoji="1" lang="ja-JP" altLang="en-US" sz="3600" dirty="0">
                <a:solidFill>
                  <a:schemeClr val="tx1"/>
                </a:solidFill>
              </a:rPr>
              <a:t>更新</a:t>
            </a:r>
            <a:r>
              <a:rPr kumimoji="1" lang="en-US" altLang="ja-JP" sz="3600" dirty="0">
                <a:solidFill>
                  <a:schemeClr val="tx1"/>
                </a:solidFill>
              </a:rPr>
              <a:t>)</a:t>
            </a:r>
            <a:endParaRPr kumimoji="1" lang="ja-JP" altLang="en-US" sz="3600" dirty="0">
              <a:solidFill>
                <a:schemeClr val="tx1"/>
              </a:solidFill>
            </a:endParaRP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sz="2400" dirty="0">
                <a:solidFill>
                  <a:schemeClr val="tx1"/>
                </a:solidFill>
              </a:rPr>
              <a:t>  </a:t>
            </a:r>
            <a:r>
              <a:rPr kumimoji="1" lang="en-US" altLang="ja-JP" sz="2400" dirty="0">
                <a:solidFill>
                  <a:schemeClr val="tx1"/>
                </a:solidFill>
              </a:rPr>
              <a:t>5/11(</a:t>
            </a:r>
            <a:r>
              <a:rPr kumimoji="1" lang="ja-JP" altLang="en-US" sz="2400" dirty="0">
                <a:solidFill>
                  <a:schemeClr val="tx1"/>
                </a:solidFill>
              </a:rPr>
              <a:t>月</a:t>
            </a:r>
            <a:r>
              <a:rPr kumimoji="1" lang="en-US" altLang="ja-JP" sz="2400" dirty="0">
                <a:solidFill>
                  <a:schemeClr val="tx1"/>
                </a:solidFill>
              </a:rPr>
              <a:t>)</a:t>
            </a:r>
            <a:r>
              <a:rPr kumimoji="1" lang="ja-JP" altLang="en-US" sz="2400" dirty="0">
                <a:solidFill>
                  <a:schemeClr val="tx1"/>
                </a:solidFill>
              </a:rPr>
              <a:t>から順次実施していく予定です。</a:t>
            </a:r>
            <a:endParaRPr kumimoji="1" lang="en-US" altLang="ja-JP" sz="2400" dirty="0">
              <a:solidFill>
                <a:schemeClr val="tx1"/>
              </a:solidFill>
            </a:endParaRPr>
          </a:p>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35246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35</a:t>
            </a:fld>
            <a:endParaRPr lang="en-US" dirty="0"/>
          </a:p>
        </p:txBody>
      </p:sp>
    </p:spTree>
    <p:extLst>
      <p:ext uri="{BB962C8B-B14F-4D97-AF65-F5344CB8AC3E}">
        <p14:creationId xmlns:p14="http://schemas.microsoft.com/office/powerpoint/2010/main" val="759231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36</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3765917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439695"/>
            <a:ext cx="8278239" cy="5261552"/>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600" dirty="0"/>
              <a:t>授業に関することを質問したい、相談したい。</a:t>
            </a:r>
            <a:endParaRPr lang="en-US" altLang="ja-JP" sz="26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600" dirty="0"/>
              <a:t>23</a:t>
            </a:r>
            <a:r>
              <a:rPr kumimoji="1" lang="ja-JP" altLang="en-US" sz="2600" dirty="0"/>
              <a:t>単位しか登録できないが大丈夫？</a:t>
            </a:r>
            <a:endParaRPr kumimoji="1" lang="en-US" altLang="ja-JP" sz="26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37</a:t>
            </a:fld>
            <a:endParaRPr lang="en-US"/>
          </a:p>
        </p:txBody>
      </p:sp>
    </p:spTree>
    <p:extLst>
      <p:ext uri="{BB962C8B-B14F-4D97-AF65-F5344CB8AC3E}">
        <p14:creationId xmlns:p14="http://schemas.microsoft.com/office/powerpoint/2010/main" val="26649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38</a:t>
            </a:fld>
            <a:endParaRPr lang="en-US"/>
          </a:p>
        </p:txBody>
      </p:sp>
    </p:spTree>
    <p:extLst>
      <p:ext uri="{BB962C8B-B14F-4D97-AF65-F5344CB8AC3E}">
        <p14:creationId xmlns:p14="http://schemas.microsoft.com/office/powerpoint/2010/main" val="1414882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Ｃ２０●●●●</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39</a:t>
            </a:fld>
            <a:endParaRPr lang="en-US"/>
          </a:p>
        </p:txBody>
      </p:sp>
    </p:spTree>
    <p:extLst>
      <p:ext uri="{BB962C8B-B14F-4D97-AF65-F5344CB8AC3E}">
        <p14:creationId xmlns:p14="http://schemas.microsoft.com/office/powerpoint/2010/main" val="40562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72766"/>
          </a:xfrm>
        </p:spPr>
        <p:txBody>
          <a:bodyPr/>
          <a:lstStyle/>
          <a:p>
            <a:r>
              <a:rPr kumimoji="1" lang="ja-JP" altLang="en-US" dirty="0"/>
              <a:t>高校までとの違い</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9" y="2209801"/>
            <a:ext cx="8039101" cy="3916363"/>
          </a:xfrm>
        </p:spPr>
        <p:txBody>
          <a:bodyPr>
            <a:normAutofit/>
          </a:bodyPr>
          <a:lstStyle/>
          <a:p>
            <a:pPr marL="0" indent="0">
              <a:buNone/>
            </a:pPr>
            <a:r>
              <a:rPr kumimoji="1" lang="ja-JP" altLang="en-US" sz="3200" dirty="0"/>
              <a:t>１．履修する科目は自分で決める</a:t>
            </a:r>
            <a:endParaRPr kumimoji="1" lang="en-US" altLang="ja-JP" sz="3200" dirty="0"/>
          </a:p>
          <a:p>
            <a:pPr>
              <a:buFont typeface="Wingdings" panose="05000000000000000000" pitchFamily="2" charset="2"/>
              <a:buChar char="u"/>
            </a:pPr>
            <a:endParaRPr kumimoji="1" lang="en-US" altLang="ja-JP" sz="1100" dirty="0"/>
          </a:p>
          <a:p>
            <a:pPr marL="0" indent="0">
              <a:buNone/>
            </a:pPr>
            <a:r>
              <a:rPr lang="ja-JP" altLang="en-US" sz="3200" dirty="0"/>
              <a:t>２．卒業するために必要な「単位」がある</a:t>
            </a:r>
            <a:endParaRPr lang="en-US" altLang="ja-JP" sz="3200" dirty="0"/>
          </a:p>
          <a:p>
            <a:pPr>
              <a:buFont typeface="Wingdings" panose="05000000000000000000" pitchFamily="2" charset="2"/>
              <a:buChar char="u"/>
            </a:pPr>
            <a:endParaRPr lang="en-US" altLang="ja-JP" sz="1000" dirty="0"/>
          </a:p>
          <a:p>
            <a:pPr marL="0" indent="0">
              <a:buNone/>
            </a:pPr>
            <a:r>
              <a:rPr lang="ja-JP" altLang="en-US" sz="3200" dirty="0"/>
              <a:t>３．必ず履修しなければならない科目と　</a:t>
            </a:r>
            <a:r>
              <a:rPr lang="en-US" altLang="ja-JP" sz="3200" dirty="0"/>
              <a:t>	</a:t>
            </a:r>
            <a:r>
              <a:rPr lang="ja-JP" altLang="en-US" sz="3200" dirty="0"/>
              <a:t>選べる科目がある</a:t>
            </a:r>
            <a:endParaRPr lang="en-US" altLang="ja-JP" sz="3200" dirty="0"/>
          </a:p>
          <a:p>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Tree>
    <p:extLst>
      <p:ext uri="{BB962C8B-B14F-4D97-AF65-F5344CB8AC3E}">
        <p14:creationId xmlns:p14="http://schemas.microsoft.com/office/powerpoint/2010/main" val="170808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40</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355053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41</a:t>
            </a:fld>
            <a:endParaRPr lang="en-US" dirty="0"/>
          </a:p>
        </p:txBody>
      </p:sp>
    </p:spTree>
    <p:extLst>
      <p:ext uri="{BB962C8B-B14F-4D97-AF65-F5344CB8AC3E}">
        <p14:creationId xmlns:p14="http://schemas.microsoft.com/office/powerpoint/2010/main" val="683733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kumimoji="1" lang="en-US" altLang="ja-JP" sz="2800" dirty="0"/>
          </a:p>
          <a:p>
            <a:r>
              <a:rPr lang="ja-JP" altLang="en-US" sz="2800" dirty="0"/>
              <a:t>社会学部教務課に質問する。</a:t>
            </a:r>
            <a:endParaRPr lang="en-US" altLang="ja-JP" sz="2800" dirty="0"/>
          </a:p>
          <a:p>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42</a:t>
            </a:fld>
            <a:endParaRPr lang="en-US"/>
          </a:p>
        </p:txBody>
      </p:sp>
    </p:spTree>
    <p:extLst>
      <p:ext uri="{BB962C8B-B14F-4D97-AF65-F5344CB8AC3E}">
        <p14:creationId xmlns:p14="http://schemas.microsoft.com/office/powerpoint/2010/main" val="226918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5</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36727" y="3122592"/>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36726" y="4112041"/>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36727" y="4355500"/>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36727" y="3862739"/>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563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8" name="図 7">
            <a:extLst>
              <a:ext uri="{FF2B5EF4-FFF2-40B4-BE49-F238E27FC236}">
                <a16:creationId xmlns:a16="http://schemas.microsoft.com/office/drawing/2014/main" id="{B785CB3A-0C52-482C-BAB5-686233F3D1E3}"/>
              </a:ext>
            </a:extLst>
          </p:cNvPr>
          <p:cNvPicPr>
            <a:picLocks noChangeAspect="1"/>
          </p:cNvPicPr>
          <p:nvPr/>
        </p:nvPicPr>
        <p:blipFill>
          <a:blip r:embed="rId4"/>
          <a:stretch>
            <a:fillRect/>
          </a:stretch>
        </p:blipFill>
        <p:spPr>
          <a:xfrm>
            <a:off x="187630" y="3733255"/>
            <a:ext cx="8768739" cy="1322297"/>
          </a:xfrm>
          <a:prstGeom prst="rect">
            <a:avLst/>
          </a:prstGeom>
        </p:spPr>
      </p:pic>
    </p:spTree>
    <p:extLst>
      <p:ext uri="{BB962C8B-B14F-4D97-AF65-F5344CB8AC3E}">
        <p14:creationId xmlns:p14="http://schemas.microsoft.com/office/powerpoint/2010/main" val="281566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7</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7" name="正方形/長方形 6">
            <a:extLst>
              <a:ext uri="{FF2B5EF4-FFF2-40B4-BE49-F238E27FC236}">
                <a16:creationId xmlns:a16="http://schemas.microsoft.com/office/drawing/2014/main" id="{658FE58B-5F70-43CB-86F6-E4C41E2B5552}"/>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⇒後のページで定時します。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33476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4180051251"/>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9164</TotalTime>
  <Words>9194</Words>
  <Application>Microsoft Office PowerPoint</Application>
  <PresentationFormat>画面に合わせる (4:3)</PresentationFormat>
  <Paragraphs>1152</Paragraphs>
  <Slides>42</Slides>
  <Notes>42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51" baseType="lpstr">
      <vt:lpstr>ＭＳ Ｐゴシック</vt:lpstr>
      <vt:lpstr>ＭＳ ゴシック</vt:lpstr>
      <vt:lpstr>メイリオ</vt:lpstr>
      <vt:lpstr>Calibri</vt:lpstr>
      <vt:lpstr>Century Gothic</vt:lpstr>
      <vt:lpstr>Wingdings</vt:lpstr>
      <vt:lpstr>Wingdings 2</vt:lpstr>
      <vt:lpstr>プラザ</vt:lpstr>
      <vt:lpstr>ワークシート</vt:lpstr>
      <vt:lpstr>社会学科 新入生対象履修説明 </vt:lpstr>
      <vt:lpstr>大学での学びかた</vt:lpstr>
      <vt:lpstr>龍谷大学・社会学部が定める方針・ポリシーについて</vt:lpstr>
      <vt:lpstr>高校までとの違い  </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第２部　教育課程 ５　　　　　　　　　　 　社会学科の設置科目と履修方法</vt:lpstr>
      <vt:lpstr>時間割の作り方　１</vt:lpstr>
      <vt:lpstr>社会学科 第1学年第1学期（第１セメスター）の必修科目</vt:lpstr>
      <vt:lpstr>時間割を作成１（社会） ～必修科目を入れる～</vt:lpstr>
      <vt:lpstr>時間割の作り方　２</vt:lpstr>
      <vt:lpstr>時間割を作成２（社会） ～選択必修科目を入れる～</vt:lpstr>
      <vt:lpstr>時間割の作り方　３</vt:lpstr>
      <vt:lpstr>教職課程</vt:lpstr>
      <vt:lpstr>時間割を作成３（社会） ～選択科目を入れる～</vt:lpstr>
      <vt:lpstr>社会調査士とは</vt:lpstr>
      <vt:lpstr>社会教育主事任用資格</vt:lpstr>
      <vt:lpstr>社会共生実践プログラム</vt:lpstr>
      <vt:lpstr>矯正・保護課程とは</vt:lpstr>
      <vt:lpstr>時間割の作り方　４</vt:lpstr>
      <vt:lpstr>時間割ができたら 　　　　履修登録</vt:lpstr>
      <vt:lpstr>予備登録・事前登録</vt:lpstr>
      <vt:lpstr>履修登録（本登録）</vt:lpstr>
      <vt:lpstr>追加募集について</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薮田 笙</cp:lastModifiedBy>
  <cp:revision>573</cp:revision>
  <cp:lastPrinted>2020-03-09T08:42:33Z</cp:lastPrinted>
  <dcterms:created xsi:type="dcterms:W3CDTF">2014-01-14T15:42:19Z</dcterms:created>
  <dcterms:modified xsi:type="dcterms:W3CDTF">2020-04-06T11:10:51Z</dcterms:modified>
</cp:coreProperties>
</file>